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97" r:id="rId6"/>
    <p:sldId id="494" r:id="rId7"/>
    <p:sldId id="495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in7BdsZTcwiCBh/qwoZ6FVHaKM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1AFBEB-A788-E94E-9123-EE68134B6B16}" v="67" dt="2023-05-01T12:40:35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1"/>
    <p:restoredTop sz="94694"/>
  </p:normalViewPr>
  <p:slideViewPr>
    <p:cSldViewPr snapToGrid="0" snapToObjects="1">
      <p:cViewPr>
        <p:scale>
          <a:sx n="78" d="100"/>
          <a:sy n="78" d="100"/>
        </p:scale>
        <p:origin x="128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766A-D01F-2345-B083-F01A5FEE2F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3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10972800" cy="475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 rot="5400000">
            <a:off x="3718719" y="-1737519"/>
            <a:ext cx="4754562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>
            <a:spLocks noGrp="1"/>
          </p:cNvSpPr>
          <p:nvPr>
            <p:ph type="pic" idx="2"/>
          </p:nvPr>
        </p:nvSpPr>
        <p:spPr>
          <a:xfrm>
            <a:off x="2389717" y="1219200"/>
            <a:ext cx="7315200" cy="3508375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5384800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2"/>
          </p:nvPr>
        </p:nvSpPr>
        <p:spPr>
          <a:xfrm>
            <a:off x="6197600" y="1371600"/>
            <a:ext cx="5384800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10972800" cy="475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/>
          <p:nvPr/>
        </p:nvSpPr>
        <p:spPr>
          <a:xfrm>
            <a:off x="0" y="-7937"/>
            <a:ext cx="12192000" cy="887412"/>
          </a:xfrm>
          <a:prstGeom prst="rect">
            <a:avLst/>
          </a:prstGeom>
          <a:gradFill>
            <a:gsLst>
              <a:gs pos="0">
                <a:srgbClr val="5487BD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2" descr="Macintosh HD:Users:gtiona:Documents:GI_info:GI - NPP:Instruments:CERES:CERES LaRC F2F 012808: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308100" cy="8620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2"/>
          <p:cNvCxnSpPr/>
          <p:nvPr/>
        </p:nvCxnSpPr>
        <p:spPr>
          <a:xfrm>
            <a:off x="0" y="885825"/>
            <a:ext cx="12192000" cy="0"/>
          </a:xfrm>
          <a:prstGeom prst="straightConnector1">
            <a:avLst/>
          </a:prstGeom>
          <a:noFill/>
          <a:ln w="158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D16C503E-CC66-1244-9710-2E05FE15C7AB}"/>
              </a:ext>
            </a:extLst>
          </p:cNvPr>
          <p:cNvSpPr txBox="1">
            <a:spLocks/>
          </p:cNvSpPr>
          <p:nvPr/>
        </p:nvSpPr>
        <p:spPr bwMode="auto">
          <a:xfrm>
            <a:off x="187758" y="1064331"/>
            <a:ext cx="11816484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38099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000000"/>
                </a:solidFill>
                <a:latin typeface="+mn-lt"/>
                <a:ea typeface="ＭＳ Ｐゴシック" charset="-128"/>
              </a:defRPr>
            </a:lvl2pPr>
            <a:lvl3pPr marL="76199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114298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000000"/>
                </a:solidFill>
                <a:latin typeface="+mn-lt"/>
                <a:ea typeface="ＭＳ Ｐゴシック" charset="-128"/>
              </a:defRPr>
            </a:lvl4pPr>
            <a:lvl5pPr marL="152398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000000"/>
                </a:solidFill>
                <a:latin typeface="+mn-lt"/>
                <a:ea typeface="ＭＳ Ｐゴシック" charset="-128"/>
              </a:defRPr>
            </a:lvl5pPr>
            <a:lvl6pPr marL="1904981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chemeClr val="accent2"/>
                </a:solidFill>
                <a:latin typeface="+mn-lt"/>
              </a:defRPr>
            </a:lvl6pPr>
            <a:lvl7pPr marL="2285977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chemeClr val="accent2"/>
                </a:solidFill>
                <a:latin typeface="+mn-lt"/>
              </a:defRPr>
            </a:lvl7pPr>
            <a:lvl8pPr marL="266697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chemeClr val="accent2"/>
                </a:solidFill>
                <a:latin typeface="+mn-lt"/>
              </a:defRPr>
            </a:lvl8pPr>
            <a:lvl9pPr marL="304797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chemeClr val="accent2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Jun Wang (PI),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Meng Zhou, Lorena Castro Garcia (U. Iowa); Co-Is: Lu Hu, Bob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Yokelson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(U. Montana); Tara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Yacovitch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Scott Herndon (Aerodyne Inc.); D. Peterson (NRL). Collaborator: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Zhuosen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Wang (UMCP).</a:t>
            </a:r>
          </a:p>
          <a:p>
            <a:pPr marL="233363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ＭＳ Ｐゴシック" charset="-128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ＭＳ Ｐゴシック" charset="-128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ＭＳ Ｐゴシック" charset="-128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7384D9F-DEC2-AEFA-C315-369E88BEA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609" y="2452747"/>
            <a:ext cx="6291852" cy="402145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F30F170-438B-DF6D-3514-1BAFCC93693F}"/>
              </a:ext>
            </a:extLst>
          </p:cNvPr>
          <p:cNvSpPr/>
          <p:nvPr/>
        </p:nvSpPr>
        <p:spPr>
          <a:xfrm>
            <a:off x="13831993" y="-402401"/>
            <a:ext cx="168960" cy="99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692A6CE-1371-F367-005E-8FECAAA9BE79}"/>
              </a:ext>
            </a:extLst>
          </p:cNvPr>
          <p:cNvGrpSpPr/>
          <p:nvPr/>
        </p:nvGrpSpPr>
        <p:grpSpPr>
          <a:xfrm>
            <a:off x="7592432" y="3935230"/>
            <a:ext cx="3594691" cy="2922770"/>
            <a:chOff x="7486965" y="3837715"/>
            <a:chExt cx="3594691" cy="2922770"/>
          </a:xfrm>
        </p:grpSpPr>
        <p:pic>
          <p:nvPicPr>
            <p:cNvPr id="19" name="Picture 18" descr="Diagram&#10;&#10;Description automatically generated">
              <a:extLst>
                <a:ext uri="{FF2B5EF4-FFF2-40B4-BE49-F238E27FC236}">
                  <a16:creationId xmlns:a16="http://schemas.microsoft.com/office/drawing/2014/main" id="{6B18E6F6-268D-7763-5BC5-AA37C6F27D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6965" y="3837715"/>
              <a:ext cx="3594691" cy="292277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4F1584D-6F4C-F019-A7D1-90E6FF84E031}"/>
                </a:ext>
              </a:extLst>
            </p:cNvPr>
            <p:cNvSpPr/>
            <p:nvPr/>
          </p:nvSpPr>
          <p:spPr>
            <a:xfrm>
              <a:off x="8246274" y="5898690"/>
              <a:ext cx="139150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spc="-1" dirty="0" err="1">
                  <a:latin typeface="Arial"/>
                </a:rPr>
                <a:t>Pokhrel</a:t>
              </a:r>
              <a:r>
                <a:rPr lang="en-US" sz="1200" spc="-1" dirty="0">
                  <a:latin typeface="Arial"/>
                </a:rPr>
                <a:t> et al., [2017]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0F38DB-173C-17A8-A7CF-353008FCA3A7}"/>
              </a:ext>
            </a:extLst>
          </p:cNvPr>
          <p:cNvGrpSpPr/>
          <p:nvPr/>
        </p:nvGrpSpPr>
        <p:grpSpPr>
          <a:xfrm>
            <a:off x="7643553" y="1687018"/>
            <a:ext cx="3463051" cy="2505019"/>
            <a:chOff x="7486965" y="1677874"/>
            <a:chExt cx="3463051" cy="2505019"/>
          </a:xfrm>
        </p:grpSpPr>
        <p:pic>
          <p:nvPicPr>
            <p:cNvPr id="31" name="Main graphic">
              <a:extLst>
                <a:ext uri="{FF2B5EF4-FFF2-40B4-BE49-F238E27FC236}">
                  <a16:creationId xmlns:a16="http://schemas.microsoft.com/office/drawing/2014/main" id="{70314439-D950-0BA4-A805-2AB57061C3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6965" y="1677874"/>
              <a:ext cx="3463051" cy="2505019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2ADD793-2022-8B37-DD1A-38B074F2BE1B}"/>
                </a:ext>
              </a:extLst>
            </p:cNvPr>
            <p:cNvSpPr/>
            <p:nvPr/>
          </p:nvSpPr>
          <p:spPr>
            <a:xfrm>
              <a:off x="8038407" y="3090672"/>
              <a:ext cx="11147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pc="-1" dirty="0">
                  <a:latin typeface="Arial"/>
                </a:rPr>
                <a:t>Liu et al., [2017]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154D789-0BD9-E431-AA7C-ED81425D3FF1}"/>
              </a:ext>
            </a:extLst>
          </p:cNvPr>
          <p:cNvSpPr txBox="1"/>
          <p:nvPr/>
        </p:nvSpPr>
        <p:spPr>
          <a:xfrm>
            <a:off x="1428748" y="97515"/>
            <a:ext cx="96529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/>
                <a:latin typeface="Helvetica" pitchFamily="2" charset="0"/>
              </a:rPr>
              <a:t>A new satellite data product for studying fire combustion efficiency, fire emission speciation, and fire weather at night and beyond</a:t>
            </a:r>
            <a:endParaRPr lang="en-US" sz="2000" b="1" dirty="0">
              <a:latin typeface="Helvetica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A26523-AF74-403F-E829-58B05D7E5DF5}"/>
              </a:ext>
            </a:extLst>
          </p:cNvPr>
          <p:cNvGrpSpPr/>
          <p:nvPr/>
        </p:nvGrpSpPr>
        <p:grpSpPr>
          <a:xfrm>
            <a:off x="1036409" y="1734772"/>
            <a:ext cx="6190870" cy="658065"/>
            <a:chOff x="257136" y="6050572"/>
            <a:chExt cx="6190870" cy="65806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50E62B-5A15-2742-A463-E78B6261CD50}"/>
                    </a:ext>
                  </a:extLst>
                </p:cNvPr>
                <p:cNvSpPr/>
                <p:nvPr/>
              </p:nvSpPr>
              <p:spPr>
                <a:xfrm>
                  <a:off x="3970981" y="6050572"/>
                  <a:ext cx="2477025" cy="6580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𝑴𝑪𝑬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𝑪𝑶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18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𝑪𝑶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1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𝑪𝑶</m:t>
                            </m:r>
                          </m:den>
                        </m:f>
                      </m:oMath>
                    </m:oMathPara>
                  </a14:m>
                  <a:endParaRPr lang="en-US" sz="1800" b="1" dirty="0"/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50E62B-5A15-2742-A463-E78B6261CD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0981" y="6050572"/>
                  <a:ext cx="2477025" cy="658065"/>
                </a:xfrm>
                <a:prstGeom prst="rect">
                  <a:avLst/>
                </a:prstGeom>
                <a:blipFill>
                  <a:blip r:embed="rId6"/>
                  <a:stretch>
                    <a:fillRect t="-18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F2F32BB2-5B10-82C3-C949-1E841BB7C9A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7136" y="6179300"/>
              <a:ext cx="4230417" cy="400608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b="1">
                  <a:solidFill>
                    <a:srgbClr val="000000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380996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b="1">
                  <a:solidFill>
                    <a:srgbClr val="000000"/>
                  </a:solidFill>
                  <a:latin typeface="+mn-lt"/>
                  <a:ea typeface="ＭＳ Ｐゴシック" charset="-128"/>
                </a:defRPr>
              </a:lvl2pPr>
              <a:lvl3pPr marL="761992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b="1">
                  <a:solidFill>
                    <a:srgbClr val="000000"/>
                  </a:solidFill>
                  <a:latin typeface="+mn-lt"/>
                  <a:ea typeface="ＭＳ Ｐゴシック" charset="-128"/>
                </a:defRPr>
              </a:lvl3pPr>
              <a:lvl4pPr marL="1142989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b="1">
                  <a:solidFill>
                    <a:srgbClr val="000000"/>
                  </a:solidFill>
                  <a:latin typeface="+mn-lt"/>
                  <a:ea typeface="ＭＳ Ｐゴシック" charset="-128"/>
                </a:defRPr>
              </a:lvl4pPr>
              <a:lvl5pPr marL="1523985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b="1">
                  <a:solidFill>
                    <a:srgbClr val="000000"/>
                  </a:solidFill>
                  <a:latin typeface="+mn-lt"/>
                  <a:ea typeface="ＭＳ Ｐゴシック" charset="-128"/>
                </a:defRPr>
              </a:lvl5pPr>
              <a:lvl6pPr marL="1904981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b="1">
                  <a:solidFill>
                    <a:schemeClr val="accent2"/>
                  </a:solidFill>
                  <a:latin typeface="+mn-lt"/>
                </a:defRPr>
              </a:lvl6pPr>
              <a:lvl7pPr marL="2285977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b="1">
                  <a:solidFill>
                    <a:schemeClr val="accent2"/>
                  </a:solidFill>
                  <a:latin typeface="+mn-lt"/>
                </a:defRPr>
              </a:lvl7pPr>
              <a:lvl8pPr marL="2666973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b="1">
                  <a:solidFill>
                    <a:schemeClr val="accent2"/>
                  </a:solidFill>
                  <a:latin typeface="+mn-lt"/>
                </a:defRPr>
              </a:lvl8pPr>
              <a:lvl9pPr marL="304797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b="1">
                  <a:solidFill>
                    <a:schemeClr val="accent2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>
                  <a:latin typeface="Helvetica"/>
                </a:rPr>
                <a:t>Modified combustion efficiency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ＭＳ Ｐゴシック" charset="-128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B237451-A91E-9ECF-1223-2B6DEA4EE1B8}"/>
              </a:ext>
            </a:extLst>
          </p:cNvPr>
          <p:cNvSpPr txBox="1"/>
          <p:nvPr/>
        </p:nvSpPr>
        <p:spPr>
          <a:xfrm>
            <a:off x="263149" y="5960861"/>
            <a:ext cx="466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Helvetica" pitchFamily="2" charset="0"/>
                <a:ea typeface="Microsoft YaHei UI Light" panose="020B0502040204020203" pitchFamily="34" charset="-122"/>
              </a:rPr>
              <a:t>Visible light is an inherent character of wildfire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Helvetica" pitchFamily="2" charset="0"/>
                <a:ea typeface="Microsoft YaHei UI Light" panose="020B0502040204020203" pitchFamily="34" charset="-122"/>
              </a:rPr>
              <a:t>Fire is a transient thing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EE8E2B9-F826-D9A8-E181-B538B8F4D2EC}"/>
              </a:ext>
            </a:extLst>
          </p:cNvPr>
          <p:cNvGrpSpPr/>
          <p:nvPr/>
        </p:nvGrpSpPr>
        <p:grpSpPr>
          <a:xfrm>
            <a:off x="77766" y="1503502"/>
            <a:ext cx="4662995" cy="4306491"/>
            <a:chOff x="4233160" y="2330981"/>
            <a:chExt cx="4662995" cy="430649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8D5E02C-9535-7425-B3C1-F814618F8BC3}"/>
                </a:ext>
              </a:extLst>
            </p:cNvPr>
            <p:cNvGrpSpPr/>
            <p:nvPr/>
          </p:nvGrpSpPr>
          <p:grpSpPr>
            <a:xfrm>
              <a:off x="4233160" y="2330981"/>
              <a:ext cx="4662995" cy="3497246"/>
              <a:chOff x="321528" y="2859261"/>
              <a:chExt cx="4662995" cy="349724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171ABD9-0BD5-1F0B-E279-B4A423886923}"/>
                  </a:ext>
                </a:extLst>
              </p:cNvPr>
              <p:cNvGrpSpPr/>
              <p:nvPr/>
            </p:nvGrpSpPr>
            <p:grpSpPr>
              <a:xfrm>
                <a:off x="321528" y="2859261"/>
                <a:ext cx="4662995" cy="3497246"/>
                <a:chOff x="7007811" y="3056718"/>
                <a:chExt cx="4662995" cy="3497246"/>
              </a:xfrm>
            </p:grpSpPr>
            <p:pic>
              <p:nvPicPr>
                <p:cNvPr id="21" name="Picture 20" descr="Chart, diagram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9FDE73D8-E6A1-759A-C460-7D284645A7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07811" y="3056718"/>
                  <a:ext cx="4662995" cy="3497246"/>
                </a:xfrm>
                <a:prstGeom prst="rect">
                  <a:avLst/>
                </a:prstGeom>
              </p:spPr>
            </p:pic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E3F24A6-189F-D796-6C4E-4C7F87138180}"/>
                    </a:ext>
                  </a:extLst>
                </p:cNvPr>
                <p:cNvSpPr txBox="1"/>
                <p:nvPr/>
              </p:nvSpPr>
              <p:spPr>
                <a:xfrm>
                  <a:off x="8853102" y="3410236"/>
                  <a:ext cx="1755425" cy="3533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75000"/>
                    </a:lnSpc>
                  </a:pPr>
                  <a:r>
                    <a:rPr lang="en-US" altLang="zh-CN" sz="1100">
                      <a:solidFill>
                        <a:srgbClr val="C00000"/>
                      </a:solidFill>
                      <a:latin typeface="Helvetica" pitchFamily="2" charset="0"/>
                      <a:ea typeface="Microsoft YaHei UI Light" panose="020B0502040204020203" pitchFamily="34" charset="-122"/>
                    </a:rPr>
                    <a:t>Fire </a:t>
                  </a:r>
                </a:p>
                <a:p>
                  <a:pPr algn="ctr">
                    <a:lnSpc>
                      <a:spcPct val="75000"/>
                    </a:lnSpc>
                  </a:pPr>
                  <a:r>
                    <a:rPr lang="en-US" altLang="zh-CN" sz="1100">
                      <a:solidFill>
                        <a:srgbClr val="C00000"/>
                      </a:solidFill>
                      <a:latin typeface="Helvetica" pitchFamily="2" charset="0"/>
                      <a:ea typeface="Microsoft YaHei UI Light" panose="020B0502040204020203" pitchFamily="34" charset="-122"/>
                    </a:rPr>
                    <a:t>sensitive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5D7C8E0-8527-75F3-5F4C-25D7555ABA51}"/>
                    </a:ext>
                  </a:extLst>
                </p:cNvPr>
                <p:cNvSpPr txBox="1"/>
                <p:nvPr/>
              </p:nvSpPr>
              <p:spPr>
                <a:xfrm>
                  <a:off x="9730814" y="3410236"/>
                  <a:ext cx="1755425" cy="3533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75000"/>
                    </a:lnSpc>
                  </a:pPr>
                  <a:r>
                    <a:rPr lang="en-US" altLang="zh-CN" sz="1100">
                      <a:solidFill>
                        <a:schemeClr val="bg1">
                          <a:lumMod val="50000"/>
                        </a:schemeClr>
                      </a:solidFill>
                      <a:latin typeface="Helvetica" pitchFamily="2" charset="0"/>
                      <a:ea typeface="Microsoft YaHei UI Light" panose="020B0502040204020203" pitchFamily="34" charset="-122"/>
                    </a:rPr>
                    <a:t>Ground </a:t>
                  </a:r>
                </a:p>
                <a:p>
                  <a:pPr algn="ctr">
                    <a:lnSpc>
                      <a:spcPct val="75000"/>
                    </a:lnSpc>
                  </a:pPr>
                  <a:r>
                    <a:rPr lang="en-US" altLang="zh-CN" sz="1100">
                      <a:solidFill>
                        <a:schemeClr val="bg1">
                          <a:lumMod val="50000"/>
                        </a:schemeClr>
                      </a:solidFill>
                      <a:latin typeface="Helvetica" pitchFamily="2" charset="0"/>
                      <a:ea typeface="Microsoft YaHei UI Light" panose="020B0502040204020203" pitchFamily="34" charset="-122"/>
                    </a:rPr>
                    <a:t>sensitive</a:t>
                  </a: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A37CDB-C447-9DA2-172E-6B2BEA304B3C}"/>
                  </a:ext>
                </a:extLst>
              </p:cNvPr>
              <p:cNvSpPr txBox="1"/>
              <p:nvPr/>
            </p:nvSpPr>
            <p:spPr>
              <a:xfrm>
                <a:off x="1314522" y="4604144"/>
                <a:ext cx="21360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>
                    <a:solidFill>
                      <a:srgbClr val="FF0000"/>
                    </a:solidFill>
                    <a:latin typeface="Helvetica" pitchFamily="2" charset="0"/>
                    <a:ea typeface="Microsoft YaHei UI Light" panose="020B0502040204020203" pitchFamily="34" charset="-122"/>
                  </a:rPr>
                  <a:t>Visible light is sensitive to fire too!</a:t>
                </a:r>
              </a:p>
            </p:txBody>
          </p:sp>
          <p:sp>
            <p:nvSpPr>
              <p:cNvPr id="20" name="Down Arrow 19">
                <a:extLst>
                  <a:ext uri="{FF2B5EF4-FFF2-40B4-BE49-F238E27FC236}">
                    <a16:creationId xmlns:a16="http://schemas.microsoft.com/office/drawing/2014/main" id="{7A369A40-591D-AB5D-4A3B-098A8C18BE3C}"/>
                  </a:ext>
                </a:extLst>
              </p:cNvPr>
              <p:cNvSpPr/>
              <p:nvPr/>
            </p:nvSpPr>
            <p:spPr>
              <a:xfrm rot="8241499">
                <a:off x="1422754" y="4303294"/>
                <a:ext cx="218287" cy="404745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D880CB7-096F-5CC9-608D-7879B0052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1715" y="5693612"/>
              <a:ext cx="1923720" cy="9144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690FDE4-BC47-4172-4DBD-781393F0A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8935" y="5693612"/>
              <a:ext cx="1923720" cy="9144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24B69E-406E-E901-EAD6-1758F6A4852A}"/>
                </a:ext>
              </a:extLst>
            </p:cNvPr>
            <p:cNvSpPr txBox="1"/>
            <p:nvPr/>
          </p:nvSpPr>
          <p:spPr>
            <a:xfrm>
              <a:off x="6806498" y="5693612"/>
              <a:ext cx="16371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>
                  <a:solidFill>
                    <a:srgbClr val="FF0000"/>
                  </a:solidFill>
                  <a:latin typeface="Helvetica" pitchFamily="2" charset="0"/>
                  <a:ea typeface="Microsoft YaHei UI Light" panose="020B0502040204020203" pitchFamily="34" charset="-122"/>
                </a:rPr>
                <a:t>Light Climatology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9A7CB43-CFF8-803C-9664-C8088A321867}"/>
                </a:ext>
              </a:extLst>
            </p:cNvPr>
            <p:cNvSpPr txBox="1"/>
            <p:nvPr/>
          </p:nvSpPr>
          <p:spPr>
            <a:xfrm>
              <a:off x="4701715" y="5693612"/>
              <a:ext cx="1690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>
                  <a:solidFill>
                    <a:srgbClr val="FF0000"/>
                  </a:solidFill>
                  <a:latin typeface="Helvetica" pitchFamily="2" charset="0"/>
                  <a:ea typeface="Microsoft YaHei UI Light" panose="020B0502040204020203" pitchFamily="34" charset="-122"/>
                </a:rPr>
                <a:t>Caldor Fire 2021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D5D7D55-78A4-4615-9239-37729674AC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4764" y="6422599"/>
              <a:ext cx="19609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9D08855-48AE-80B8-5B21-72C204F2FF8B}"/>
                </a:ext>
              </a:extLst>
            </p:cNvPr>
            <p:cNvSpPr txBox="1"/>
            <p:nvPr/>
          </p:nvSpPr>
          <p:spPr>
            <a:xfrm>
              <a:off x="5950857" y="6237362"/>
              <a:ext cx="13115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>
                  <a:solidFill>
                    <a:srgbClr val="FF0000"/>
                  </a:solidFill>
                  <a:latin typeface="Helvetica" pitchFamily="2" charset="0"/>
                  <a:ea typeface="Microsoft YaHei UI Light" panose="020B0502040204020203" pitchFamily="34" charset="-122"/>
                </a:rPr>
                <a:t>Fire light, visible anomaly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D199496-C71E-B494-DEC4-0D4761339C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96000" y="6012965"/>
              <a:ext cx="87097" cy="2051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4EE84C0-D73E-A957-9D57-08316B37A52A}"/>
              </a:ext>
            </a:extLst>
          </p:cNvPr>
          <p:cNvSpPr txBox="1"/>
          <p:nvPr/>
        </p:nvSpPr>
        <p:spPr>
          <a:xfrm>
            <a:off x="162544" y="981930"/>
            <a:ext cx="1049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>
                <a:latin typeface="Helvetica" pitchFamily="2" charset="0"/>
                <a:ea typeface="Microsoft YaHei UI Light" panose="020B0502040204020203" pitchFamily="34" charset="-122"/>
              </a:rPr>
              <a:t>Fire Light Detection Algorithm version 2 (FILDA-2)</a:t>
            </a:r>
          </a:p>
        </p:txBody>
      </p:sp>
      <p:pic>
        <p:nvPicPr>
          <p:cNvPr id="53" name="Picture 52" descr="Chart, scatter chart&#10;&#10;Description automatically generated">
            <a:extLst>
              <a:ext uri="{FF2B5EF4-FFF2-40B4-BE49-F238E27FC236}">
                <a16:creationId xmlns:a16="http://schemas.microsoft.com/office/drawing/2014/main" id="{52CFEDF0-C1B9-0B40-ECE7-68E840AF14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1829"/>
          <a:stretch/>
        </p:blipFill>
        <p:spPr>
          <a:xfrm>
            <a:off x="8597441" y="1802929"/>
            <a:ext cx="3510888" cy="31897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39BB96-6332-13E4-4CBA-148CCA6A8D11}"/>
              </a:ext>
            </a:extLst>
          </p:cNvPr>
          <p:cNvSpPr/>
          <p:nvPr/>
        </p:nvSpPr>
        <p:spPr>
          <a:xfrm>
            <a:off x="4849407" y="1423657"/>
            <a:ext cx="38517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itchFamily="2" charset="0"/>
                <a:ea typeface="Times New Roman" panose="02020603050405020304" pitchFamily="18" charset="0"/>
              </a:rPr>
              <a:t>Newly defined parameter for combustion status characterization: </a:t>
            </a:r>
            <a:endParaRPr lang="en-US" sz="1600" u="sng" dirty="0"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FC477E-31D3-C28F-9E34-0754DA1C6409}"/>
              </a:ext>
            </a:extLst>
          </p:cNvPr>
          <p:cNvSpPr txBox="1"/>
          <p:nvPr/>
        </p:nvSpPr>
        <p:spPr>
          <a:xfrm>
            <a:off x="5187218" y="1955536"/>
            <a:ext cx="3232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Helvetica" pitchFamily="2" charset="0"/>
                <a:ea typeface="Times New Roman" panose="02020603050405020304" pitchFamily="18" charset="0"/>
              </a:rPr>
              <a:t>Visible Energy Fraction (VEF)</a:t>
            </a:r>
            <a:endParaRPr lang="en-US" sz="1800" u="sng" dirty="0">
              <a:solidFill>
                <a:srgbClr val="0070C0"/>
              </a:solidFill>
              <a:latin typeface="Helvetica" pitchFamily="2" charset="0"/>
              <a:ea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ABBDAB-5607-0A39-CA60-965A404A754D}"/>
              </a:ext>
            </a:extLst>
          </p:cNvPr>
          <p:cNvGrpSpPr/>
          <p:nvPr/>
        </p:nvGrpSpPr>
        <p:grpSpPr>
          <a:xfrm>
            <a:off x="4893465" y="2293803"/>
            <a:ext cx="3893881" cy="1590639"/>
            <a:chOff x="4893465" y="2374187"/>
            <a:chExt cx="3893881" cy="15906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AE9351DB-A362-0B40-18B4-972133829C18}"/>
                    </a:ext>
                  </a:extLst>
                </p:cNvPr>
                <p:cNvSpPr/>
                <p:nvPr/>
              </p:nvSpPr>
              <p:spPr>
                <a:xfrm>
                  <a:off x="4893465" y="2762132"/>
                  <a:ext cx="2477025" cy="6090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𝑽𝑬𝑭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𝑽𝑳𝑷</m:t>
                            </m:r>
                            <m:r>
                              <a:rPr lang="en-US" sz="18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num>
                          <m:den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𝑭𝑹𝑷</m:t>
                            </m:r>
                          </m:den>
                        </m:f>
                      </m:oMath>
                    </m:oMathPara>
                  </a14:m>
                  <a:endParaRPr lang="en-US" sz="1800" b="1" dirty="0"/>
                </a:p>
              </p:txBody>
            </p:sp>
          </mc:Choice>
          <mc:Fallback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AE9351DB-A362-0B40-18B4-972133829C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3465" y="2762132"/>
                  <a:ext cx="2477025" cy="609077"/>
                </a:xfrm>
                <a:prstGeom prst="rect">
                  <a:avLst/>
                </a:prstGeom>
                <a:blipFill>
                  <a:blip r:embed="rId7"/>
                  <a:stretch>
                    <a:fillRect t="-2041" b="-40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8F5F05-D81E-3FAB-0DB8-9018B289E0DF}"/>
                </a:ext>
              </a:extLst>
            </p:cNvPr>
            <p:cNvSpPr txBox="1"/>
            <p:nvPr/>
          </p:nvSpPr>
          <p:spPr>
            <a:xfrm>
              <a:off x="6803714" y="2374187"/>
              <a:ext cx="198363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Helvetica" pitchFamily="2" charset="0"/>
                  <a:ea typeface="Times New Roman" panose="02020603050405020304" pitchFamily="18" charset="0"/>
                </a:rPr>
                <a:t>Visible light power - provided by Nighttime Visible observation</a:t>
              </a:r>
              <a:endParaRPr lang="en-US" sz="1400" u="sng" dirty="0">
                <a:latin typeface="Helvetica" pitchFamily="2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FD4FDB-4C73-4AD0-1CCB-0DCD5FCC9063}"/>
                </a:ext>
              </a:extLst>
            </p:cNvPr>
            <p:cNvSpPr txBox="1"/>
            <p:nvPr/>
          </p:nvSpPr>
          <p:spPr>
            <a:xfrm>
              <a:off x="6803714" y="3226162"/>
              <a:ext cx="198363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Helvetica" pitchFamily="2" charset="0"/>
                  <a:ea typeface="Times New Roman" panose="02020603050405020304" pitchFamily="18" charset="0"/>
                </a:rPr>
                <a:t>Fire radiative power – </a:t>
              </a:r>
            </a:p>
            <a:p>
              <a:r>
                <a:rPr lang="en-US" sz="1400" dirty="0">
                  <a:latin typeface="Helvetica" pitchFamily="2" charset="0"/>
                  <a:ea typeface="Times New Roman" panose="02020603050405020304" pitchFamily="18" charset="0"/>
                </a:rPr>
                <a:t>Total power retrieved from IR band.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C93E4F5-2CC2-6C8A-D470-FA3CE3D6CF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5155" y="2659737"/>
              <a:ext cx="475695" cy="19942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C69B594-438B-2252-19C8-604D65674390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6306440" y="3340877"/>
              <a:ext cx="497274" cy="25461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A16840A-08FE-2666-F506-DDFF712CEBFB}"/>
              </a:ext>
            </a:extLst>
          </p:cNvPr>
          <p:cNvSpPr txBox="1"/>
          <p:nvPr/>
        </p:nvSpPr>
        <p:spPr>
          <a:xfrm>
            <a:off x="9375060" y="1423656"/>
            <a:ext cx="2571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  <a:ea typeface="Times New Roman" panose="02020603050405020304" pitchFamily="18" charset="0"/>
              </a:rPr>
              <a:t>VEF is a robust indictor of combustion efficiency </a:t>
            </a:r>
            <a:endParaRPr lang="en-US" sz="1600" u="sng" dirty="0"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231D39-9121-4AFD-1790-7DA6649DC6C8}"/>
              </a:ext>
            </a:extLst>
          </p:cNvPr>
          <p:cNvSpPr txBox="1"/>
          <p:nvPr/>
        </p:nvSpPr>
        <p:spPr>
          <a:xfrm>
            <a:off x="6921486" y="6597058"/>
            <a:ext cx="113044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Wang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 et al., </a:t>
            </a:r>
            <a:r>
              <a:rPr lang="en-US" sz="1400" i="1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Remote Sensing of Environment</a:t>
            </a:r>
            <a:r>
              <a:rPr lang="en-US" sz="140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237, 111466, 2020.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1C406-F06F-F015-F15C-2D1D6D6A1314}"/>
              </a:ext>
            </a:extLst>
          </p:cNvPr>
          <p:cNvSpPr txBox="1"/>
          <p:nvPr/>
        </p:nvSpPr>
        <p:spPr>
          <a:xfrm>
            <a:off x="1428748" y="97515"/>
            <a:ext cx="96529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/>
                <a:latin typeface="Helvetica" pitchFamily="2" charset="0"/>
              </a:rPr>
              <a:t>A new satellite data product for studying fire combustion efficiency, fire emission speciation, and fire weather at night and beyond</a:t>
            </a:r>
            <a:endParaRPr lang="en-US" sz="2000" b="1" dirty="0">
              <a:latin typeface="Helvetica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5422C7-690D-048C-7216-56CB29739E41}"/>
              </a:ext>
            </a:extLst>
          </p:cNvPr>
          <p:cNvGrpSpPr/>
          <p:nvPr/>
        </p:nvGrpSpPr>
        <p:grpSpPr>
          <a:xfrm>
            <a:off x="4624978" y="3596681"/>
            <a:ext cx="5337567" cy="3100458"/>
            <a:chOff x="5760739" y="3757542"/>
            <a:chExt cx="5812704" cy="304712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C3ACAC5-5810-F21C-D525-C078CD3FC4A8}"/>
                </a:ext>
              </a:extLst>
            </p:cNvPr>
            <p:cNvGrpSpPr/>
            <p:nvPr/>
          </p:nvGrpSpPr>
          <p:grpSpPr>
            <a:xfrm>
              <a:off x="5760739" y="3757542"/>
              <a:ext cx="5812704" cy="3047127"/>
              <a:chOff x="-1126722" y="1085190"/>
              <a:chExt cx="5812704" cy="3047127"/>
            </a:xfrm>
          </p:grpSpPr>
          <p:grpSp>
            <p:nvGrpSpPr>
              <p:cNvPr id="32" name="Group 25">
                <a:extLst>
                  <a:ext uri="{FF2B5EF4-FFF2-40B4-BE49-F238E27FC236}">
                    <a16:creationId xmlns:a16="http://schemas.microsoft.com/office/drawing/2014/main" id="{35FF00A2-C843-A770-A935-7E12F2BD14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126722" y="2279906"/>
                <a:ext cx="5812704" cy="1852411"/>
                <a:chOff x="3693164" y="4000937"/>
                <a:chExt cx="6975243" cy="2222894"/>
              </a:xfrm>
            </p:grpSpPr>
            <p:sp>
              <p:nvSpPr>
                <p:cNvPr id="43" name="Data 42">
                  <a:extLst>
                    <a:ext uri="{FF2B5EF4-FFF2-40B4-BE49-F238E27FC236}">
                      <a16:creationId xmlns:a16="http://schemas.microsoft.com/office/drawing/2014/main" id="{56398582-231A-8E33-9AE3-93A3615095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5913" y="4540270"/>
                  <a:ext cx="1693862" cy="757239"/>
                </a:xfrm>
                <a:prstGeom prst="flowChartInputOutput">
                  <a:avLst/>
                </a:prstGeom>
                <a:solidFill>
                  <a:srgbClr val="7F7F7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>
                    <a:solidFill>
                      <a:schemeClr val="lt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44" name="Data 43">
                  <a:extLst>
                    <a:ext uri="{FF2B5EF4-FFF2-40B4-BE49-F238E27FC236}">
                      <a16:creationId xmlns:a16="http://schemas.microsoft.com/office/drawing/2014/main" id="{0775A332-5313-01E8-84F9-14E4445ECA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35648" y="4545728"/>
                  <a:ext cx="1692274" cy="757239"/>
                </a:xfrm>
                <a:prstGeom prst="flowChartInputOutput">
                  <a:avLst/>
                </a:prstGeom>
                <a:solidFill>
                  <a:srgbClr val="7F7F7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>
                    <a:solidFill>
                      <a:schemeClr val="lt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63" name="Connector 62">
                  <a:extLst>
                    <a:ext uri="{FF2B5EF4-FFF2-40B4-BE49-F238E27FC236}">
                      <a16:creationId xmlns:a16="http://schemas.microsoft.com/office/drawing/2014/main" id="{137B2337-4DEC-ED24-6442-9B2490D72E3B}"/>
                    </a:ext>
                  </a:extLst>
                </p:cNvPr>
                <p:cNvSpPr/>
                <p:nvPr/>
              </p:nvSpPr>
              <p:spPr>
                <a:xfrm>
                  <a:off x="8596146" y="4741546"/>
                  <a:ext cx="466725" cy="485775"/>
                </a:xfrm>
                <a:prstGeom prst="flowChartConnector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>
                    <a:latin typeface="Helvetica" pitchFamily="2" charset="0"/>
                  </a:endParaRPr>
                </a:p>
              </p:txBody>
            </p:sp>
            <p:sp>
              <p:nvSpPr>
                <p:cNvPr id="64" name="Connector 63">
                  <a:extLst>
                    <a:ext uri="{FF2B5EF4-FFF2-40B4-BE49-F238E27FC236}">
                      <a16:creationId xmlns:a16="http://schemas.microsoft.com/office/drawing/2014/main" id="{105584D0-281A-63FE-3A95-FE37F40F4089}"/>
                    </a:ext>
                  </a:extLst>
                </p:cNvPr>
                <p:cNvSpPr/>
                <p:nvPr/>
              </p:nvSpPr>
              <p:spPr>
                <a:xfrm flipV="1">
                  <a:off x="5682363" y="5035504"/>
                  <a:ext cx="130175" cy="168275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>
                    <a:latin typeface="Helvetica" pitchFamily="2" charset="0"/>
                  </a:endParaRPr>
                </a:p>
              </p:txBody>
            </p:sp>
            <p:sp>
              <p:nvSpPr>
                <p:cNvPr id="65" name="TextBox 20">
                  <a:extLst>
                    <a:ext uri="{FF2B5EF4-FFF2-40B4-BE49-F238E27FC236}">
                      <a16:creationId xmlns:a16="http://schemas.microsoft.com/office/drawing/2014/main" id="{3020DC2B-6D6A-7102-B845-949961486B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93164" y="4209804"/>
                  <a:ext cx="3873425" cy="332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1200" b="1">
                      <a:solidFill>
                        <a:srgbClr val="FF0000"/>
                      </a:solidFill>
                      <a:latin typeface="Helvetica" pitchFamily="2" charset="0"/>
                    </a:rPr>
                    <a:t>High fire temp. </a:t>
                  </a:r>
                  <a:r>
                    <a:rPr lang="en-US" altLang="en-US" sz="1200" b="1">
                      <a:latin typeface="Helvetica" pitchFamily="2" charset="0"/>
                    </a:rPr>
                    <a:t>Small fire area</a:t>
                  </a:r>
                </a:p>
              </p:txBody>
            </p:sp>
            <p:sp>
              <p:nvSpPr>
                <p:cNvPr id="66" name="TextBox 21">
                  <a:extLst>
                    <a:ext uri="{FF2B5EF4-FFF2-40B4-BE49-F238E27FC236}">
                      <a16:creationId xmlns:a16="http://schemas.microsoft.com/office/drawing/2014/main" id="{9AA03F8C-BBD3-2A9C-3B0B-A47C4C3351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01306" y="4243783"/>
                  <a:ext cx="3767101" cy="332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1200" b="1">
                      <a:solidFill>
                        <a:srgbClr val="FF6600"/>
                      </a:solidFill>
                      <a:latin typeface="Helvetica" pitchFamily="2" charset="0"/>
                    </a:rPr>
                    <a:t>Cooler fire temp. </a:t>
                  </a:r>
                  <a:r>
                    <a:rPr lang="en-US" altLang="en-US" sz="1200" b="1">
                      <a:solidFill>
                        <a:srgbClr val="000000"/>
                      </a:solidFill>
                      <a:latin typeface="Helvetica" pitchFamily="2" charset="0"/>
                    </a:rPr>
                    <a:t>Large fire area</a:t>
                  </a:r>
                </a:p>
              </p:txBody>
            </p:sp>
            <p:sp>
              <p:nvSpPr>
                <p:cNvPr id="67" name="TextBox 22">
                  <a:extLst>
                    <a:ext uri="{FF2B5EF4-FFF2-40B4-BE49-F238E27FC236}">
                      <a16:creationId xmlns:a16="http://schemas.microsoft.com/office/drawing/2014/main" id="{5805E9DF-EEC3-9B34-2DFD-203C60AAED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0065" y="4000937"/>
                  <a:ext cx="1936750" cy="332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1200" b="1" dirty="0">
                      <a:latin typeface="Helvetica" pitchFamily="2" charset="0"/>
                    </a:rPr>
                    <a:t>Satellite Pixel #1</a:t>
                  </a:r>
                </a:p>
              </p:txBody>
            </p:sp>
            <p:sp>
              <p:nvSpPr>
                <p:cNvPr id="68" name="TextBox 23">
                  <a:extLst>
                    <a:ext uri="{FF2B5EF4-FFF2-40B4-BE49-F238E27FC236}">
                      <a16:creationId xmlns:a16="http://schemas.microsoft.com/office/drawing/2014/main" id="{6E820CB0-3649-FA8E-2EB5-432838D3C3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91883" y="4038439"/>
                  <a:ext cx="1936750" cy="332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1200" b="1">
                      <a:latin typeface="Helvetica" pitchFamily="2" charset="0"/>
                    </a:rPr>
                    <a:t>Satellite Pixel #2</a:t>
                  </a:r>
                </a:p>
              </p:txBody>
            </p:sp>
            <p:sp>
              <p:nvSpPr>
                <p:cNvPr id="69" name="TextBox 24">
                  <a:extLst>
                    <a:ext uri="{FF2B5EF4-FFF2-40B4-BE49-F238E27FC236}">
                      <a16:creationId xmlns:a16="http://schemas.microsoft.com/office/drawing/2014/main" id="{D3747244-E1B3-887C-65E3-3B62C08004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5242" y="5891432"/>
                  <a:ext cx="5140253" cy="332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1200" b="1" dirty="0">
                      <a:latin typeface="Helvetica" pitchFamily="2" charset="0"/>
                    </a:rPr>
                    <a:t>Same FRF, but different VEF at the pixel level.</a:t>
                  </a: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FDD14C5-4C08-18EF-F7C5-C16450C67E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EEEEEE"/>
                  </a:clrFrom>
                  <a:clrTo>
                    <a:srgbClr val="EEEEE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931213">
                <a:off x="1332287" y="1136721"/>
                <a:ext cx="1107612" cy="1004549"/>
              </a:xfrm>
              <a:prstGeom prst="rect">
                <a:avLst/>
              </a:prstGeom>
            </p:spPr>
          </p:pic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12FCE5F-59DC-E6A8-6454-BDE34A3FC15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36765" y="1856997"/>
                <a:ext cx="906704" cy="3065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4748EB8-589D-B106-C0E7-37A087EF63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062811" y="1856997"/>
                <a:ext cx="80658" cy="3065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F097E97-0F2F-E31E-8FB1-2480CBB1E6B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76804" y="1849052"/>
                <a:ext cx="45185" cy="33593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3A91693-2600-55D9-0B1B-C0B48FCC18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76804" y="1849052"/>
                <a:ext cx="871231" cy="33593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id="{67815F64-9D21-C745-8E89-C73D40821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0921" y="6051158"/>
              <a:ext cx="27360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FF0000"/>
                  </a:solidFill>
                  <a:latin typeface="Helvetica" pitchFamily="2" charset="0"/>
                </a:rPr>
                <a:t>Flaming, more energy distributed in Visible, High VEF.</a:t>
              </a:r>
              <a:endParaRPr lang="en-US" altLang="en-US" sz="1200" b="1">
                <a:latin typeface="Helvetica" pitchFamily="2" charset="0"/>
              </a:endParaRPr>
            </a:p>
          </p:txBody>
        </p:sp>
        <p:sp>
          <p:nvSpPr>
            <p:cNvPr id="31" name="TextBox 20">
              <a:extLst>
                <a:ext uri="{FF2B5EF4-FFF2-40B4-BE49-F238E27FC236}">
                  <a16:creationId xmlns:a16="http://schemas.microsoft.com/office/drawing/2014/main" id="{28CE2F59-9C69-2F77-7098-03EA2857F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6990" y="6066005"/>
              <a:ext cx="28269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 b="1" dirty="0">
                  <a:solidFill>
                    <a:srgbClr val="FF6600"/>
                  </a:solidFill>
                  <a:latin typeface="Helvetica" pitchFamily="2" charset="0"/>
                </a:rPr>
                <a:t>Smoldering, less energy distributed in Visible, Low VEF.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61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15A04FB-3D0A-DE6A-43DB-F581116FB6A0}"/>
              </a:ext>
            </a:extLst>
          </p:cNvPr>
          <p:cNvSpPr txBox="1"/>
          <p:nvPr/>
        </p:nvSpPr>
        <p:spPr>
          <a:xfrm>
            <a:off x="162544" y="981930"/>
            <a:ext cx="1049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>
                <a:latin typeface="Helvetica" pitchFamily="2" charset="0"/>
                <a:ea typeface="Microsoft YaHei UI Light" panose="020B0502040204020203" pitchFamily="34" charset="-122"/>
              </a:rPr>
              <a:t>Validation of FILDA-2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611C6F-F6A7-99E4-A440-40D978C1AF04}"/>
              </a:ext>
            </a:extLst>
          </p:cNvPr>
          <p:cNvSpPr txBox="1"/>
          <p:nvPr/>
        </p:nvSpPr>
        <p:spPr>
          <a:xfrm>
            <a:off x="229478" y="2281312"/>
            <a:ext cx="4365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1800" dirty="0">
                <a:latin typeface="Helvetica" pitchFamily="2" charset="0"/>
                <a:ea typeface="Microsoft YaHei UI Light" panose="020B0502040204020203" pitchFamily="34" charset="-122"/>
              </a:rPr>
              <a:t>FRP validation against VNP14IMG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800" dirty="0">
                <a:latin typeface="Helvetica" pitchFamily="2" charset="0"/>
                <a:ea typeface="Microsoft YaHei UI Light" panose="020B0502040204020203" pitchFamily="34" charset="-122"/>
              </a:rPr>
              <a:t>VJ1 FILDA is validated against VNP FILDA-2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800" dirty="0">
                <a:latin typeface="Helvetica" pitchFamily="2" charset="0"/>
                <a:ea typeface="Microsoft YaHei UI Light" panose="020B0502040204020203" pitchFamily="34" charset="-122"/>
              </a:rPr>
              <a:t>FILDA-2 MCE is validated against EPA molar density ratio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5641AA-B7E8-B26B-31EF-D772580DF8D4}"/>
              </a:ext>
            </a:extLst>
          </p:cNvPr>
          <p:cNvGrpSpPr/>
          <p:nvPr/>
        </p:nvGrpSpPr>
        <p:grpSpPr>
          <a:xfrm>
            <a:off x="5137788" y="1048217"/>
            <a:ext cx="3126109" cy="2831787"/>
            <a:chOff x="4614125" y="1250792"/>
            <a:chExt cx="3126109" cy="283178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D8E216-6B03-9EEF-A8BC-08E1169F7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4125" y="1568283"/>
              <a:ext cx="3126109" cy="251429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C30CE0-2017-D84D-664A-13CD9B48852E}"/>
                </a:ext>
              </a:extLst>
            </p:cNvPr>
            <p:cNvSpPr txBox="1"/>
            <p:nvPr/>
          </p:nvSpPr>
          <p:spPr>
            <a:xfrm>
              <a:off x="4942927" y="1250792"/>
              <a:ext cx="230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u="sng" dirty="0">
                  <a:latin typeface="Helvetica" pitchFamily="2" charset="0"/>
                  <a:ea typeface="Microsoft YaHei UI Light" panose="020B0502040204020203" pitchFamily="34" charset="-122"/>
                </a:rPr>
                <a:t>1. FRP validation </a:t>
              </a:r>
              <a:endParaRPr lang="en-US" sz="1800" u="sng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C9A886-5E04-3B80-AD35-F52B389E0E6A}"/>
              </a:ext>
            </a:extLst>
          </p:cNvPr>
          <p:cNvGrpSpPr/>
          <p:nvPr/>
        </p:nvGrpSpPr>
        <p:grpSpPr>
          <a:xfrm>
            <a:off x="742563" y="3645747"/>
            <a:ext cx="6583680" cy="2989857"/>
            <a:chOff x="364901" y="3841598"/>
            <a:chExt cx="6583680" cy="298985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5480A97-4CBE-9730-A327-3BCCCE028C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901" y="4236467"/>
              <a:ext cx="6583680" cy="2594988"/>
              <a:chOff x="416753" y="4016731"/>
              <a:chExt cx="7208514" cy="2841269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0B8A8BD-D3E2-BCF2-BD59-AAAB0B3DE6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50370"/>
              <a:stretch/>
            </p:blipFill>
            <p:spPr>
              <a:xfrm>
                <a:off x="416753" y="4016731"/>
                <a:ext cx="3644919" cy="278534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D87D095-F9FF-0A98-97F5-81636A80B6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0370"/>
              <a:stretch/>
            </p:blipFill>
            <p:spPr>
              <a:xfrm>
                <a:off x="3980348" y="4072653"/>
                <a:ext cx="3644919" cy="2785347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398609-5B3B-E22C-EB69-C74A0B95C7A2}"/>
                </a:ext>
              </a:extLst>
            </p:cNvPr>
            <p:cNvSpPr txBox="1"/>
            <p:nvPr/>
          </p:nvSpPr>
          <p:spPr>
            <a:xfrm>
              <a:off x="2377523" y="3841598"/>
              <a:ext cx="26327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u="sng" dirty="0">
                  <a:latin typeface="Helvetica" pitchFamily="2" charset="0"/>
                  <a:ea typeface="Microsoft YaHei UI Light" panose="020B0502040204020203" pitchFamily="34" charset="-122"/>
                </a:rPr>
                <a:t>2. VJ1 validation </a:t>
              </a:r>
              <a:endParaRPr lang="en-US" sz="1800" u="sng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EEAC7C-67EF-179E-2D84-F9D9FE79D531}"/>
              </a:ext>
            </a:extLst>
          </p:cNvPr>
          <p:cNvGrpSpPr/>
          <p:nvPr/>
        </p:nvGrpSpPr>
        <p:grpSpPr>
          <a:xfrm>
            <a:off x="8404464" y="1033170"/>
            <a:ext cx="3291839" cy="5600949"/>
            <a:chOff x="8206756" y="1164679"/>
            <a:chExt cx="3291839" cy="560094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D8964A8-CE40-820B-EC64-029B6B3D4E5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06756" y="1560815"/>
              <a:ext cx="3291839" cy="5204813"/>
              <a:chOff x="7914319" y="1231386"/>
              <a:chExt cx="3472432" cy="549035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04BF6587-527C-4A3C-70EA-44864B840F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47442"/>
              <a:stretch/>
            </p:blipFill>
            <p:spPr>
              <a:xfrm>
                <a:off x="7914319" y="1231386"/>
                <a:ext cx="3324153" cy="2785346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D6A14D7-0843-5597-35C7-ADFFAF8143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36"/>
              <a:stretch/>
            </p:blipFill>
            <p:spPr>
              <a:xfrm>
                <a:off x="8372089" y="3936394"/>
                <a:ext cx="3014662" cy="2785346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88B452-0B11-7DAE-C084-9F5DD897577F}"/>
                </a:ext>
              </a:extLst>
            </p:cNvPr>
            <p:cNvSpPr txBox="1"/>
            <p:nvPr/>
          </p:nvSpPr>
          <p:spPr>
            <a:xfrm>
              <a:off x="8627130" y="1164679"/>
              <a:ext cx="230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u="sng" dirty="0">
                  <a:latin typeface="Helvetica" pitchFamily="2" charset="0"/>
                  <a:ea typeface="Microsoft YaHei UI Light" panose="020B0502040204020203" pitchFamily="34" charset="-122"/>
                </a:rPr>
                <a:t>3. MCE validation</a:t>
              </a:r>
              <a:endParaRPr lang="en-US" sz="1800" u="sng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C309A41-5722-37F0-922F-7480E4BEA938}"/>
              </a:ext>
            </a:extLst>
          </p:cNvPr>
          <p:cNvSpPr txBox="1"/>
          <p:nvPr/>
        </p:nvSpPr>
        <p:spPr>
          <a:xfrm>
            <a:off x="229477" y="1539288"/>
            <a:ext cx="4365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Helvetica" pitchFamily="2" charset="0"/>
                <a:ea typeface="Microsoft YaHei UI Light" panose="020B0502040204020203" pitchFamily="34" charset="-122"/>
              </a:rPr>
              <a:t>Time: August 2019 ~ August 2020</a:t>
            </a:r>
          </a:p>
          <a:p>
            <a:r>
              <a:rPr lang="en-US" altLang="zh-CN" sz="1800" dirty="0">
                <a:latin typeface="Helvetica" pitchFamily="2" charset="0"/>
                <a:ea typeface="Microsoft YaHei UI Light" panose="020B0502040204020203" pitchFamily="34" charset="-122"/>
              </a:rPr>
              <a:t>Scale: Global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3F0B60-C5FE-5ED6-6766-B7EC6305C864}"/>
              </a:ext>
            </a:extLst>
          </p:cNvPr>
          <p:cNvSpPr txBox="1"/>
          <p:nvPr/>
        </p:nvSpPr>
        <p:spPr>
          <a:xfrm>
            <a:off x="4756443" y="6611738"/>
            <a:ext cx="86902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Zhou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 et al., </a:t>
            </a:r>
            <a:r>
              <a:rPr lang="en-US" sz="1400" i="1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IEEE Transactions on Geoscience and Remote Sensing, vol. 61, 4402420, 2023.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92792-21AB-41D2-4A99-6AB0AA820D5D}"/>
              </a:ext>
            </a:extLst>
          </p:cNvPr>
          <p:cNvSpPr txBox="1"/>
          <p:nvPr/>
        </p:nvSpPr>
        <p:spPr>
          <a:xfrm>
            <a:off x="1428748" y="97515"/>
            <a:ext cx="96529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/>
                <a:latin typeface="Helvetica" pitchFamily="2" charset="0"/>
              </a:rPr>
              <a:t>A new satellite data product for studying fire combustion efficiency, fire emission speciation, and fire weather at night and beyond</a:t>
            </a:r>
            <a:endParaRPr lang="en-US" sz="20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7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1;g123a687db86_1_12">
            <a:extLst>
              <a:ext uri="{FF2B5EF4-FFF2-40B4-BE49-F238E27FC236}">
                <a16:creationId xmlns:a16="http://schemas.microsoft.com/office/drawing/2014/main" id="{277B89CF-49DD-CD1F-5A13-77FAC059D224}"/>
              </a:ext>
            </a:extLst>
          </p:cNvPr>
          <p:cNvSpPr txBox="1"/>
          <p:nvPr/>
        </p:nvSpPr>
        <p:spPr>
          <a:xfrm>
            <a:off x="318325" y="4759006"/>
            <a:ext cx="636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69FE9A-67B8-CC03-5C1F-F0F75D0AB190}"/>
              </a:ext>
            </a:extLst>
          </p:cNvPr>
          <p:cNvSpPr txBox="1"/>
          <p:nvPr/>
        </p:nvSpPr>
        <p:spPr>
          <a:xfrm>
            <a:off x="4218295" y="1628448"/>
            <a:ext cx="4572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Software package are ready and delivered to land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ATBD are nearly ready and will be published through ATBD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Benchmark run for Aug. 2019 ~ Aug.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Validation with multiple products including ASTER, VNP14IMG, EPA trace gas measurements,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Worked with land team to integrate FILDA-2 to SIPS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>
                <a:latin typeface="Helvetica" pitchFamily="2" charset="0"/>
              </a:rPr>
              <a:t>Provide rules for FILDA-2 run</a:t>
            </a:r>
          </a:p>
          <a:p>
            <a:pPr marL="742950" indent="-285750">
              <a:buFont typeface="Wingdings" pitchFamily="2" charset="2"/>
              <a:buChar char="ü"/>
            </a:pPr>
            <a:r>
              <a:rPr lang="en-US" dirty="0">
                <a:latin typeface="Helvetica" pitchFamily="2" charset="0"/>
              </a:rPr>
              <a:t>Provide rules for static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Worked with a few users already to finalize the data content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>
                <a:latin typeface="Helvetica" pitchFamily="2" charset="0"/>
              </a:rPr>
              <a:t>spectrum radiances of fire pixel as attributes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909D159-46D2-26F9-F83C-C307B7085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46" y="4775890"/>
            <a:ext cx="3902086" cy="174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2AF8593-2FCF-89E9-562C-EEE29B5A39D2}"/>
              </a:ext>
            </a:extLst>
          </p:cNvPr>
          <p:cNvSpPr txBox="1"/>
          <p:nvPr/>
        </p:nvSpPr>
        <p:spPr>
          <a:xfrm>
            <a:off x="9219434" y="1189921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Challenge &amp; Next Step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F73208-CB28-EC9A-1157-6FAD13158514}"/>
              </a:ext>
            </a:extLst>
          </p:cNvPr>
          <p:cNvSpPr txBox="1"/>
          <p:nvPr/>
        </p:nvSpPr>
        <p:spPr>
          <a:xfrm>
            <a:off x="8683068" y="1591911"/>
            <a:ext cx="4479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Extension to daytime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Fire pixel classification </a:t>
            </a:r>
          </a:p>
          <a:p>
            <a:pPr marL="457200" lvl="6"/>
            <a:r>
              <a:rPr lang="en-US" dirty="0">
                <a:latin typeface="Helvetica" pitchFamily="2" charset="0"/>
              </a:rPr>
              <a:t>	waste incineration</a:t>
            </a:r>
          </a:p>
          <a:p>
            <a:pPr marL="457200" lvl="6"/>
            <a:r>
              <a:rPr lang="en-US" dirty="0">
                <a:latin typeface="Helvetica" pitchFamily="2" charset="0"/>
              </a:rPr>
              <a:t>	fracking </a:t>
            </a:r>
          </a:p>
          <a:p>
            <a:pPr marL="457200" lvl="6"/>
            <a:r>
              <a:rPr lang="en-US" dirty="0">
                <a:latin typeface="Helvetica" pitchFamily="2" charset="0"/>
              </a:rPr>
              <a:t>	oil fracking facility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Assessment &amp; validation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Adapt to NOAA-21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Metadata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5C56C3-B6AC-A068-F83D-CDA8D45871D4}"/>
              </a:ext>
            </a:extLst>
          </p:cNvPr>
          <p:cNvSpPr txBox="1"/>
          <p:nvPr/>
        </p:nvSpPr>
        <p:spPr>
          <a:xfrm>
            <a:off x="9741309" y="3448103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Applications…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E79E59-6D20-D4C2-65CB-79BAB545FFC2}"/>
              </a:ext>
            </a:extLst>
          </p:cNvPr>
          <p:cNvSpPr txBox="1"/>
          <p:nvPr/>
        </p:nvSpPr>
        <p:spPr>
          <a:xfrm>
            <a:off x="8983264" y="3810517"/>
            <a:ext cx="2754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Fire 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Fire weather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87208FB-933B-AA11-9AC7-E6C508E0A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808"/>
          <a:stretch/>
        </p:blipFill>
        <p:spPr>
          <a:xfrm>
            <a:off x="12263" y="4560088"/>
            <a:ext cx="4206032" cy="19588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BC58018-4A67-F84E-277A-EEC652F8C3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310"/>
          <a:stretch/>
        </p:blipFill>
        <p:spPr>
          <a:xfrm>
            <a:off x="8297794" y="4604217"/>
            <a:ext cx="3807444" cy="224477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317745B-4223-02C9-ED6A-5A7B0CF1CBFD}"/>
              </a:ext>
            </a:extLst>
          </p:cNvPr>
          <p:cNvSpPr txBox="1"/>
          <p:nvPr/>
        </p:nvSpPr>
        <p:spPr>
          <a:xfrm>
            <a:off x="1428748" y="97515"/>
            <a:ext cx="96529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/>
                <a:latin typeface="Helvetica" pitchFamily="2" charset="0"/>
              </a:rPr>
              <a:t>A new satellite data product for studying fire combustion efficiency, fire emission speciation, and fire weather at night and beyond</a:t>
            </a:r>
            <a:endParaRPr lang="en-US" sz="2000" b="1" dirty="0">
              <a:latin typeface="Helvetica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B71ED-AB66-2B8A-749B-BCA0EFF5E867}"/>
              </a:ext>
            </a:extLst>
          </p:cNvPr>
          <p:cNvSpPr txBox="1"/>
          <p:nvPr/>
        </p:nvSpPr>
        <p:spPr>
          <a:xfrm>
            <a:off x="162544" y="971882"/>
            <a:ext cx="1049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>
                <a:latin typeface="Helvetica" pitchFamily="2" charset="0"/>
                <a:ea typeface="Microsoft YaHei UI Light" panose="020B0502040204020203" pitchFamily="34" charset="-122"/>
              </a:rPr>
              <a:t>Progress and next steps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66D41FA-4AB5-E186-D159-1660C6D0D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942" y="1681734"/>
            <a:ext cx="3837126" cy="25453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479753-F612-8A3A-BCBE-7D91EAB8F91A}"/>
              </a:ext>
            </a:extLst>
          </p:cNvPr>
          <p:cNvSpPr txBox="1"/>
          <p:nvPr/>
        </p:nvSpPr>
        <p:spPr>
          <a:xfrm>
            <a:off x="5784331" y="118992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319819609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8121f2-36fd-496c-a018-ec84957cd2dc">
      <Terms xmlns="http://schemas.microsoft.com/office/infopath/2007/PartnerControls"/>
    </lcf76f155ced4ddcb4097134ff3c332f>
    <_Flow_SignoffStatus xmlns="8c8121f2-36fd-496c-a018-ec84957cd2dc" xsi:nil="true"/>
    <TaxCatchAll xmlns="3c51fa29-606f-4350-85b4-2ca114012381" xsi:nil="true"/>
    <SharedWithUsers xmlns="3c51fa29-606f-4350-85b4-2ca114012381">
      <UserInfo>
        <DisplayName>Zhou, Meng</DisplayName>
        <AccountId>72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33D41089251B4BADC934EFBD69F7D9" ma:contentTypeVersion="19" ma:contentTypeDescription="Create a new document." ma:contentTypeScope="" ma:versionID="bf840b6629ac08199172be1d3c3cfa74">
  <xsd:schema xmlns:xsd="http://www.w3.org/2001/XMLSchema" xmlns:xs="http://www.w3.org/2001/XMLSchema" xmlns:p="http://schemas.microsoft.com/office/2006/metadata/properties" xmlns:ns2="3c51fa29-606f-4350-85b4-2ca114012381" xmlns:ns3="8c8121f2-36fd-496c-a018-ec84957cd2dc" targetNamespace="http://schemas.microsoft.com/office/2006/metadata/properties" ma:root="true" ma:fieldsID="0a09fd83eac16e756faed80e61ed58f5" ns2:_="" ns3:_="">
    <xsd:import namespace="3c51fa29-606f-4350-85b4-2ca114012381"/>
    <xsd:import namespace="8c8121f2-36fd-496c-a018-ec84957cd2d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1fa29-606f-4350-85b4-2ca1140123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b66ffdae-5e2a-45d1-90e0-cbaabb36e8df}" ma:internalName="TaxCatchAll" ma:showField="CatchAllData" ma:web="3c51fa29-606f-4350-85b4-2ca1140123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8121f2-36fd-496c-a018-ec84957cd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8af9f51b-2984-4022-8acc-3c23a99e8b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0C157-10B2-4F06-99DE-65B566E37E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AECC24-4D0B-402F-8014-CF56C704768B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3c51fa29-606f-4350-85b4-2ca114012381"/>
    <ds:schemaRef ds:uri="http://schemas.microsoft.com/office/infopath/2007/PartnerControls"/>
    <ds:schemaRef ds:uri="http://schemas.openxmlformats.org/package/2006/metadata/core-properties"/>
    <ds:schemaRef ds:uri="8c8121f2-36fd-496c-a018-ec84957cd2dc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3CE5B31-203E-4BF6-B3D5-DF1F459FF3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51fa29-606f-4350-85b4-2ca114012381"/>
    <ds:schemaRef ds:uri="8c8121f2-36fd-496c-a018-ec84957cd2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3781</TotalTime>
  <Words>506</Words>
  <Application>Microsoft Macintosh PowerPoint</Application>
  <PresentationFormat>Widescreen</PresentationFormat>
  <Paragraphs>72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Cambria Math</vt:lpstr>
      <vt:lpstr>Helvetica</vt:lpstr>
      <vt:lpstr>Wingdings</vt:lpstr>
      <vt:lpstr>Theme4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Devadiga, Sadashiva (GSFC-6190)</dc:creator>
  <cp:lastModifiedBy>Zhou, Meng</cp:lastModifiedBy>
  <cp:revision>5</cp:revision>
  <dcterms:created xsi:type="dcterms:W3CDTF">2022-03-29T02:41:09Z</dcterms:created>
  <dcterms:modified xsi:type="dcterms:W3CDTF">2023-05-01T12:45:04Z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0x010100B633D41089251B4BADC934EFBD69F7D9</vt:lpwstr>
  </property>
</Properties>
</file>