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98" r:id="rId3"/>
    <p:sldId id="262" r:id="rId4"/>
    <p:sldId id="289" r:id="rId5"/>
    <p:sldId id="292" r:id="rId6"/>
    <p:sldId id="291" r:id="rId7"/>
    <p:sldId id="293" r:id="rId8"/>
    <p:sldId id="295" r:id="rId9"/>
    <p:sldId id="294" r:id="rId10"/>
    <p:sldId id="296" r:id="rId11"/>
    <p:sldId id="363" r:id="rId12"/>
    <p:sldId id="297" r:id="rId13"/>
    <p:sldId id="364" r:id="rId14"/>
    <p:sldId id="290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60"/>
  </p:normalViewPr>
  <p:slideViewPr>
    <p:cSldViewPr snapToGrid="0">
      <p:cViewPr varScale="1">
        <p:scale>
          <a:sx n="96" d="100"/>
          <a:sy n="96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6FCA-5055-864D-AE67-7D99B370953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C943-48EC-EF46-BD52-DF3112753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51F6206B-A624-EEDB-4B4D-C8C491C56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2089DF3C-384A-11D8-FA21-7C395BD24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Earth system works. How we can learn from nature about anthropogenic forcings. How natural variability could work. 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C658B414-5BEB-4023-8D3F-530F0D2A1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CDECA2-E641-8D45-9184-2BA3D8ADC59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forces: entrainment impact and aerosol-precipitation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868E-293E-CA4C-A712-AEEA47EEC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4AF2-FCB8-77CD-9462-0D7286CC4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6A5DD-BA05-6E5F-4D33-22A25B8E2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D979-2B53-78B2-85BF-EECCD72D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BAB-A039-494D-B448-91F9BF2DE5B5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1A13F-A255-A185-FBE5-A3DDA4A4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2430-3277-5CD3-35B6-16040B20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4B75-8455-3A1F-C785-40A4BBBE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94FBA-2B90-1D99-E193-B073B917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17EDB-B4AA-A505-115B-7FDC9811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D7E-A1CC-7747-839B-60BE236B6E0C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7CBC-A2F4-0BCF-A2EA-9FC99C69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9E6B-1E9E-351E-7BF6-3DBB9E9F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2B0A8-74D1-BA8C-B9ED-7289F92C5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BF917-BEDE-2623-5CAF-308F3EE8A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3604-CA38-E591-2393-0EC3BA3A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AA80-4EF3-D94A-847B-67CA99F361DB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0B3FD-8A69-A8F8-C554-8991230C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6CAB-B730-2737-9CB9-F19006AB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0121-11CC-C237-A106-30B02BEC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96C7-DC00-A953-432F-A7B95CD7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596-2EC5-7302-8C81-DD01472F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6B6-3377-3F4C-B915-7E26D5D080D5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416E-227C-E2A0-BD20-278CAA32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660F-19B0-934F-9ABC-E097D9E8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BA0-68D3-1EC4-10BA-3A96FCDC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FE24-C9C5-55FB-1D5C-99DD0EB45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1016-ABEC-CC02-D76D-9BBA3A86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7738-A5E1-C84E-80B9-BD2B409340D1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BFA88-0527-B4F3-DE11-60067875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88A33-F707-85D7-B9B7-5F71A8C8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6ABC-BA1C-DCD2-421A-01CDC4E8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88D4-F789-CFD9-42E7-33FBD3AFE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0ECE7-FE58-BFC3-EC20-7231FE36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170C4-D399-4DB2-E81F-70EF767B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204-94EB-8F40-8C2B-929024D16782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F0D8D-6C7D-24F6-EF90-932A5F0C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C21B8-07B4-8E36-33C6-0854BF77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B0EB-9C95-DEB8-3CCF-6F206C36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821D-BE4D-E4AD-213C-91940145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E6B80-CBA8-E485-842C-454BDEDD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23517-C089-8FAF-13BB-2F91962E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70F2A-27CD-43F7-459E-78D7C9B9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8CAF2-E1D3-322B-1BED-BE31B856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4D99-FFC5-C046-9034-3B3735CB3AB4}" type="datetime1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4035A-F23D-C3A2-D415-BA426E80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41BAD-F6DE-465B-C708-710731A1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EE8-8D5D-E212-7019-B3B469BC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0B144-10A7-FF70-BFE1-9426E63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78C8-5C38-5145-8159-42452FE77EE9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A9C4C-1081-3E55-E86E-51E5688B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1FFD5-7452-DAF1-9AD5-9B197138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28A26-793C-27D5-A412-85E34FFA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B721-8FA8-1442-B78D-DD935182652D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25C37-DAA1-28FE-A213-18DB6328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64089-988B-0D3A-7A40-663BB60A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72FA-CB77-04EC-EF87-92B71AD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1AD4-F66C-5FFC-1360-C1279ADB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99A91-EA45-F7CD-7572-85E7CC79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B6AD0-117B-C9F4-DA53-98F83765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73A6-9B95-A741-B148-B7A6BE746935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673ED-3E9C-5A04-4114-F6705018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2AE03-0B6D-12F2-D558-56BB8F42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5A8-C204-3D6E-50F7-B2B73E48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49BF3-CC8D-8044-A33B-C897F838A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63B77-0FC5-87FA-C8F6-AD1A4A395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034F8-F124-1D73-71FE-C2C9F249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6F0E-625A-7946-8166-ED32364C1BF8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75F1B-985B-0EA2-1C56-77C26FB8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BAD70-71D8-48B9-3C57-1C8A25DF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4B3EC-67AC-B0C7-9236-9B6B73D1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ABC6F-DA48-0FDE-A872-221A88E4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F137-1721-B399-3DC2-20238E892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43C7-E902-D642-9524-4FE0025B8EF6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7171-3618-3792-5681-F5681BD2B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Tianle Yuan @ MODIS/VIIRS STM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71445-76AF-79F9-F718-3EFEB1D7F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6B9E-6197-4543-9C65-E7D98D9D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79A5A0-BC4F-5C4B-92F7-E2570A94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88"/>
            <a:ext cx="12192000" cy="71516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`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1FF6E-CAFB-AA4F-A7E5-1283264E54FB}"/>
              </a:ext>
            </a:extLst>
          </p:cNvPr>
          <p:cNvSpPr/>
          <p:nvPr/>
        </p:nvSpPr>
        <p:spPr>
          <a:xfrm>
            <a:off x="838199" y="293688"/>
            <a:ext cx="8169613" cy="1346200"/>
          </a:xfrm>
          <a:prstGeom prst="rect">
            <a:avLst/>
          </a:prstGeom>
          <a:gradFill flip="none" rotWithShape="1">
            <a:gsLst>
              <a:gs pos="0">
                <a:srgbClr val="FF5A14">
                  <a:alpha val="61000"/>
                </a:srgbClr>
              </a:gs>
              <a:gs pos="100000">
                <a:srgbClr val="FFFFFF"/>
              </a:gs>
            </a:gsLst>
            <a:lin ang="13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D8CBB-57A4-9D47-844A-699CF939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546" y="3151762"/>
            <a:ext cx="330200" cy="3210938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497B5-601E-C443-AEDC-E4BEEF972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4846" y="4159998"/>
            <a:ext cx="241300" cy="2202701"/>
          </a:xfrm>
          <a:prstGeom prst="rect">
            <a:avLst/>
          </a:prstGeom>
          <a:solidFill>
            <a:srgbClr val="D7E4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964F9-30BE-EA41-BACA-8ED65353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746" y="5308600"/>
            <a:ext cx="101600" cy="1054100"/>
          </a:xfrm>
          <a:prstGeom prst="rect">
            <a:avLst/>
          </a:prstGeom>
          <a:solidFill>
            <a:srgbClr val="DBEE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46EA1-347F-244B-B261-73596E0D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346" y="5626100"/>
            <a:ext cx="3022600" cy="254000"/>
          </a:xfrm>
          <a:prstGeom prst="rect">
            <a:avLst/>
          </a:prstGeom>
          <a:solidFill>
            <a:srgbClr val="FCD5B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79" name="Date Placeholder 11">
            <a:extLst>
              <a:ext uri="{FF2B5EF4-FFF2-40B4-BE49-F238E27FC236}">
                <a16:creationId xmlns:a16="http://schemas.microsoft.com/office/drawing/2014/main" id="{158F2749-B13D-C9B0-AF9B-2F625A87C1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8EADD-13BB-3E42-BAD0-8931887303BC}" type="datetime1">
              <a:rPr lang="en-US" altLang="en-US" sz="1200" smtClean="0"/>
              <a:t>5/1/23</a:t>
            </a:fld>
            <a:endParaRPr lang="en-US" altLang="en-US" sz="1200" dirty="0"/>
          </a:p>
        </p:txBody>
      </p:sp>
      <p:sp>
        <p:nvSpPr>
          <p:cNvPr id="28680" name="Slide Number Placeholder 12">
            <a:extLst>
              <a:ext uri="{FF2B5EF4-FFF2-40B4-BE49-F238E27FC236}">
                <a16:creationId xmlns:a16="http://schemas.microsoft.com/office/drawing/2014/main" id="{BB6A8BBD-BEAF-E74F-B98E-973728F16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35D27-7D58-A14E-8267-358A09FA8F0E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0D044-E24E-8D41-83B0-84A077DFDF19}"/>
              </a:ext>
            </a:extLst>
          </p:cNvPr>
          <p:cNvSpPr/>
          <p:nvPr/>
        </p:nvSpPr>
        <p:spPr>
          <a:xfrm>
            <a:off x="2818999" y="3889581"/>
            <a:ext cx="5784629" cy="11531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82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2306BC-1CE2-FE40-8795-10CCCAE2990C}"/>
              </a:ext>
            </a:extLst>
          </p:cNvPr>
          <p:cNvSpPr txBox="1">
            <a:spLocks/>
          </p:cNvSpPr>
          <p:nvPr/>
        </p:nvSpPr>
        <p:spPr>
          <a:xfrm>
            <a:off x="0" y="1556544"/>
            <a:ext cx="12085064" cy="2019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Bangla MN" panose="02000500020000000000" pitchFamily="2" charset="0"/>
                <a:ea typeface="Bookman Old Style" panose="02050604050505020204" pitchFamily="18" charset="0"/>
              </a:rPr>
              <a:t>Strong Aerosol Indirect Forcing from Increasing Low-cloud Coverage </a:t>
            </a:r>
          </a:p>
        </p:txBody>
      </p:sp>
      <p:sp>
        <p:nvSpPr>
          <p:cNvPr id="28686" name="TextBox 17">
            <a:extLst>
              <a:ext uri="{FF2B5EF4-FFF2-40B4-BE49-F238E27FC236}">
                <a16:creationId xmlns:a16="http://schemas.microsoft.com/office/drawing/2014/main" id="{3FF88F91-3272-68BC-58C3-730169B8D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925" y="4325848"/>
            <a:ext cx="3152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itchFamily="2" charset="0"/>
              </a:rPr>
              <a:t>  Tianle Yuan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</a:t>
            </a:r>
          </a:p>
        </p:txBody>
      </p:sp>
      <p:sp>
        <p:nvSpPr>
          <p:cNvPr id="28687" name="TextBox 14">
            <a:extLst>
              <a:ext uri="{FF2B5EF4-FFF2-40B4-BE49-F238E27FC236}">
                <a16:creationId xmlns:a16="http://schemas.microsoft.com/office/drawing/2014/main" id="{96CB17A3-1335-7CD9-2801-314BAE07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5466640"/>
            <a:ext cx="3822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Franklin Gothic Book" panose="020B0503020102020204" pitchFamily="34" charset="0"/>
              </a:rPr>
              <a:t>UMBC - GESTAR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Franklin Gothic Book" panose="020B0503020102020204" pitchFamily="34" charset="0"/>
              </a:rPr>
              <a:t>NASA Goddard Space Flight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8F4880A-71A1-3261-B80B-FB7BFB16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Tianle Yuan @ MODIS/VIIRS STM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2EA88-4972-B2C5-12D6-2BE0E14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A84F-AB11-E441-BA29-4F64EB945121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205FC-3F7C-93D5-FD1E-A42DD46C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BDD7-341A-7037-B8BB-64597A39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F7246D-2D23-6701-82FB-20FD557436C5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84B28A-CF4F-8381-3873-4A06AC258955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7AEE19-8021-5ECA-DE93-BD88A8725D39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A Few Curious Connections: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Aerosol- ML - clouds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F7CBA16-F592-2B52-081C-5CF08B5C1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9" y="1238062"/>
            <a:ext cx="6394438" cy="4995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A0463-2091-7179-958D-9C22CF3FF40D}"/>
              </a:ext>
            </a:extLst>
          </p:cNvPr>
          <p:cNvSpPr txBox="1"/>
          <p:nvPr/>
        </p:nvSpPr>
        <p:spPr>
          <a:xfrm>
            <a:off x="6976894" y="1385640"/>
            <a:ext cx="46340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 strongly increases inside ship-tracks once clouds are clean and likely precipitating and the sensitivity is an exponential function of background R</a:t>
            </a:r>
            <a:r>
              <a:rPr lang="en-US" baseline="-25000" dirty="0"/>
              <a:t>e</a:t>
            </a:r>
            <a:r>
              <a:rPr lang="en-US" dirty="0"/>
              <a:t>. Minimum CF change under relatively polluted background clouds (e.g. </a:t>
            </a:r>
            <a:r>
              <a:rPr lang="en-US" dirty="0" err="1"/>
              <a:t>R</a:t>
            </a:r>
            <a:r>
              <a:rPr lang="en-US" baseline="-25000" dirty="0" err="1"/>
              <a:t>eff</a:t>
            </a:r>
            <a:r>
              <a:rPr lang="en-US" baseline="-25000" dirty="0"/>
              <a:t> </a:t>
            </a:r>
            <a:r>
              <a:rPr lang="en-US" dirty="0"/>
              <a:t>&lt; 14 µm or N</a:t>
            </a:r>
            <a:r>
              <a:rPr lang="en-US" baseline="-25000" dirty="0"/>
              <a:t>d</a:t>
            </a:r>
            <a:r>
              <a:rPr lang="en-US" dirty="0"/>
              <a:t> &gt; 60 cm</a:t>
            </a:r>
            <a:r>
              <a:rPr lang="en-US" baseline="30000" dirty="0"/>
              <a:t>-3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The sensitivity is quantitatively similar to what is reported in </a:t>
            </a:r>
            <a:r>
              <a:rPr lang="en-US" b="1" dirty="0" err="1">
                <a:solidFill>
                  <a:srgbClr val="0070C0"/>
                </a:solidFill>
              </a:rPr>
              <a:t>Possner</a:t>
            </a:r>
            <a:r>
              <a:rPr lang="en-US" b="1" dirty="0">
                <a:solidFill>
                  <a:srgbClr val="0070C0"/>
                </a:solidFill>
              </a:rPr>
              <a:t> et al. (2018).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Rosenfeld et al. (2006); Christensen and Stephens (2011); Goren and Rosenfeld (2012); Wang et al., (2011); Christensen et al. (2020); </a:t>
            </a:r>
            <a:r>
              <a:rPr lang="en-US" dirty="0" err="1"/>
              <a:t>Possner</a:t>
            </a:r>
            <a:r>
              <a:rPr lang="en-US" dirty="0"/>
              <a:t> et al. (2018); </a:t>
            </a:r>
            <a:r>
              <a:rPr lang="en-US" dirty="0" err="1"/>
              <a:t>Gryspeerdt</a:t>
            </a:r>
            <a:r>
              <a:rPr lang="en-US" dirty="0"/>
              <a:t> et al. (2016); Rosenfeld et al. (2019) etc.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292E-5D9D-BC47-81E9-933391C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E92B-6247-E943-8B24-ED58FF43EDE0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A7E43-D66B-E543-ADDB-204E360F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                         C-C@Fort Collins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4369-725F-054A-B949-32EF2003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1154-0C59-2148-A56F-16B85185016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F3A0C-057A-3335-18B5-AEEE2D2C0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0" y="1301581"/>
            <a:ext cx="6870971" cy="4907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8E3DA-B872-3EBF-D6F3-8B69A7C21A3C}"/>
              </a:ext>
            </a:extLst>
          </p:cNvPr>
          <p:cNvSpPr txBox="1"/>
          <p:nvPr/>
        </p:nvSpPr>
        <p:spPr>
          <a:xfrm>
            <a:off x="7797113" y="3052172"/>
            <a:ext cx="4147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CF change is proportional to the background cloud droplet size and precipitation frequency.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57C500-B351-2633-86AB-305AC42D71A2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0B2F29-7F6A-98ED-EEC9-95A35FB2CEF4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C245D8-0897-0F0A-AD8C-41CE294507FC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CF changes and precipitation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47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7A997-C3F3-7E11-3975-34F2106D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33CD-A2E6-DA46-9B6F-31ECDDE67992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91418-CB12-F0AE-69D1-309E1E89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BE812-FE1B-90BA-593A-635CD4D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0BE88-3A6E-A34D-09ED-558A4ADB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8" y="967239"/>
            <a:ext cx="3544341" cy="53316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939176-0298-6BDC-1CCE-D57F52BE1A11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3BB43E-E7E0-1676-FC2F-841154E4AD4A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689CF2-7047-9170-5614-E2DF70E2969E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Forcing from three effects: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CF effect is strong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A2E227-3FBB-E91C-F9BA-B1262F23CA55}"/>
              </a:ext>
            </a:extLst>
          </p:cNvPr>
          <p:cNvSpPr txBox="1"/>
          <p:nvPr/>
        </p:nvSpPr>
        <p:spPr>
          <a:xfrm>
            <a:off x="5008880" y="1294199"/>
            <a:ext cx="587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CF adjustment amounts to at least 59% of the Twomey effect, could be larger.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LWP adjustment is close to zero when averaged over global ocean.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The CF-effect may be a key driver for the uncertainty in total indirect forcing in low clouds.</a:t>
            </a:r>
          </a:p>
        </p:txBody>
      </p:sp>
    </p:spTree>
    <p:extLst>
      <p:ext uri="{BB962C8B-B14F-4D97-AF65-F5344CB8AC3E}">
        <p14:creationId xmlns:p14="http://schemas.microsoft.com/office/powerpoint/2010/main" val="389789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7A997-C3F3-7E11-3975-34F2106D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33CD-A2E6-DA46-9B6F-31ECDDE67992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91418-CB12-F0AE-69D1-309E1E89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BE812-FE1B-90BA-593A-635CD4D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939176-0298-6BDC-1CCE-D57F52BE1A11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3BB43E-E7E0-1676-FC2F-841154E4AD4A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689CF2-7047-9170-5614-E2DF70E2969E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Sensitivity: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A large variation for CF effect </a:t>
              </a:r>
              <a:endParaRPr lang="en-US" dirty="0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6A9FBA-4B9A-487B-8AD0-96ADF1B07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70699"/>
              </p:ext>
            </p:extLst>
          </p:nvPr>
        </p:nvGraphicFramePr>
        <p:xfrm>
          <a:off x="1320248" y="1287164"/>
          <a:ext cx="9962322" cy="491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9064">
                  <a:extLst>
                    <a:ext uri="{9D8B030D-6E8A-4147-A177-3AD203B41FA5}">
                      <a16:colId xmlns:a16="http://schemas.microsoft.com/office/drawing/2014/main" val="1555915071"/>
                    </a:ext>
                  </a:extLst>
                </a:gridCol>
                <a:gridCol w="4603258">
                  <a:extLst>
                    <a:ext uri="{9D8B030D-6E8A-4147-A177-3AD203B41FA5}">
                      <a16:colId xmlns:a16="http://schemas.microsoft.com/office/drawing/2014/main" val="1969779284"/>
                    </a:ext>
                  </a:extLst>
                </a:gridCol>
              </a:tblGrid>
              <a:tr h="792198">
                <a:tc gridSpan="2"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Table: Forcing Using Different Explanatory Variables (W/m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7990" marR="6799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950245"/>
                  </a:ext>
                </a:extLst>
              </a:tr>
              <a:tr h="621484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Explanatory variable(s)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Cf Effect/Twomey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52418888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</a:t>
                      </a:r>
                      <a:r>
                        <a:rPr lang="en-US" sz="2400" dirty="0">
                          <a:effectLst/>
                        </a:rPr>
                        <a:t> only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578930817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 </a:t>
                      </a:r>
                      <a:r>
                        <a:rPr lang="en-US" sz="2400" dirty="0">
                          <a:effectLst/>
                        </a:rPr>
                        <a:t>and Cf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202%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371411012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 </a:t>
                      </a:r>
                      <a:r>
                        <a:rPr lang="en-US" sz="2400" dirty="0">
                          <a:effectLst/>
                        </a:rPr>
                        <a:t>and RH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84884158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 </a:t>
                      </a:r>
                      <a:r>
                        <a:rPr lang="en-US" sz="2400" dirty="0">
                          <a:effectLst/>
                        </a:rPr>
                        <a:t>and SST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721207763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 </a:t>
                      </a:r>
                      <a:r>
                        <a:rPr lang="en-US" sz="2400" dirty="0">
                          <a:effectLst/>
                        </a:rPr>
                        <a:t>and EIS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68%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302237898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</a:t>
                      </a:r>
                      <a:r>
                        <a:rPr lang="en-US" sz="2400" dirty="0">
                          <a:effectLst/>
                        </a:rPr>
                        <a:t>, CF, and RH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793629653"/>
                  </a:ext>
                </a:extLst>
              </a:tr>
              <a:tr h="499580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en-US" sz="2400" baseline="-25000" dirty="0">
                          <a:effectLst/>
                        </a:rPr>
                        <a:t>d</a:t>
                      </a:r>
                      <a:r>
                        <a:rPr lang="en-US" sz="2400" dirty="0">
                          <a:effectLst/>
                        </a:rPr>
                        <a:t>, EIS, and RH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334831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4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A75BE-3E93-7A46-85B4-5712C8B5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6186-C441-3843-9E8C-A3577AC073DF}" type="datetime1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2F118-CDE6-3EDE-1169-C7ED2235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8B5DD-8052-393C-3191-CC771AEC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6D8E6F-B67D-9A9E-4863-2F2BED2CF442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980069-0AA2-65D9-6A73-122B91E1EC23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CE2BBC-0F48-56B0-A204-86B8986AC060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Changes: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Impact from shipping fuel regulation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C52EA83-E332-BFA0-893D-5C1DD3DC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1031239"/>
            <a:ext cx="7020547" cy="5050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016E1-3F0F-5252-E51E-450C1C5F62D2}"/>
              </a:ext>
            </a:extLst>
          </p:cNvPr>
          <p:cNvSpPr txBox="1"/>
          <p:nvPr/>
        </p:nvSpPr>
        <p:spPr>
          <a:xfrm>
            <a:off x="7725195" y="2967335"/>
            <a:ext cx="35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Emission control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DCE84-08CB-B398-2E51-5FDDE8D652D3}"/>
              </a:ext>
            </a:extLst>
          </p:cNvPr>
          <p:cNvSpPr txBox="1"/>
          <p:nvPr/>
        </p:nvSpPr>
        <p:spPr>
          <a:xfrm>
            <a:off x="7816635" y="5341591"/>
            <a:ext cx="35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Global regulation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90E54-989E-119D-FB1D-8B5349851836}"/>
              </a:ext>
            </a:extLst>
          </p:cNvPr>
          <p:cNvSpPr txBox="1"/>
          <p:nvPr/>
        </p:nvSpPr>
        <p:spPr>
          <a:xfrm>
            <a:off x="1644435" y="6049191"/>
            <a:ext cx="288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Yuan et al. (2022)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747F2F-025E-2E6E-5805-5FCF7BF080CF}"/>
              </a:ext>
            </a:extLst>
          </p:cNvPr>
          <p:cNvSpPr txBox="1">
            <a:spLocks/>
          </p:cNvSpPr>
          <p:nvPr/>
        </p:nvSpPr>
        <p:spPr bwMode="auto">
          <a:xfrm>
            <a:off x="7554727" y="1157372"/>
            <a:ext cx="4243387" cy="1052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Bangla MN" pitchFamily="-105" charset="0"/>
                <a:ea typeface="Bangla MN" pitchFamily="-105" charset="0"/>
                <a:cs typeface="Bangla MN" pitchFamily="-105" charset="0"/>
              </a:rPr>
              <a:t>Forcing?</a:t>
            </a:r>
          </a:p>
        </p:txBody>
      </p:sp>
    </p:spTree>
    <p:extLst>
      <p:ext uri="{BB962C8B-B14F-4D97-AF65-F5344CB8AC3E}">
        <p14:creationId xmlns:p14="http://schemas.microsoft.com/office/powerpoint/2010/main" val="364246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7A997-C3F3-7E11-3975-34F2106D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33CD-A2E6-DA46-9B6F-31ECDDE67992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91418-CB12-F0AE-69D1-309E1E89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BE812-FE1B-90BA-593A-635CD4D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939176-0298-6BDC-1CCE-D57F52BE1A11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3BB43E-E7E0-1676-FC2F-841154E4AD4A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689CF2-7047-9170-5614-E2DF70E2969E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Conclusions</a:t>
              </a:r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1B16CC-0924-90E4-2456-68066537EE0D}"/>
              </a:ext>
            </a:extLst>
          </p:cNvPr>
          <p:cNvSpPr txBox="1"/>
          <p:nvPr/>
        </p:nvSpPr>
        <p:spPr>
          <a:xfrm>
            <a:off x="1311965" y="1258957"/>
            <a:ext cx="102916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CF effect is strong and LWP effect is overall weak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Forcing from CF adjustment could be as large as the Twomey 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59% to 202% of the forcing from the Twomey effect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Precipitation-mediated processes are likely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Reducing the uncertainty of AIF due to CF effect is critical. </a:t>
            </a:r>
          </a:p>
        </p:txBody>
      </p:sp>
    </p:spTree>
    <p:extLst>
      <p:ext uri="{BB962C8B-B14F-4D97-AF65-F5344CB8AC3E}">
        <p14:creationId xmlns:p14="http://schemas.microsoft.com/office/powerpoint/2010/main" val="222459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98C-6561-984A-8E13-E8B71D2997F8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Acknowledgement:</a:t>
              </a:r>
              <a:endParaRPr lang="en-US" dirty="0"/>
            </a:p>
          </p:txBody>
        </p:sp>
      </p:grpSp>
      <p:sp>
        <p:nvSpPr>
          <p:cNvPr id="11" name="TextBox 17">
            <a:extLst>
              <a:ext uri="{FF2B5EF4-FFF2-40B4-BE49-F238E27FC236}">
                <a16:creationId xmlns:a16="http://schemas.microsoft.com/office/drawing/2014/main" id="{A652CD90-4A45-395F-B428-957A8A64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9928"/>
            <a:ext cx="11968480" cy="321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anose="02000500020000000000" pitchFamily="2" charset="0"/>
                <a:ea typeface="Bookman Old Style" panose="02050604050505020204" pitchFamily="18" charset="0"/>
              </a:rPr>
              <a:t>Co-authors: </a:t>
            </a:r>
            <a:r>
              <a:rPr lang="en-US" altLang="en-US" sz="2800" b="1" dirty="0">
                <a:latin typeface="Bangla MN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itchFamily="2" charset="0"/>
              </a:rPr>
              <a:t>Hua Song</a:t>
            </a:r>
            <a:r>
              <a:rPr lang="en-US" altLang="en-US" sz="2800" b="1" baseline="30000" dirty="0">
                <a:latin typeface="Bangla MN" pitchFamily="2" charset="0"/>
              </a:rPr>
              <a:t>1</a:t>
            </a:r>
            <a:r>
              <a:rPr lang="en-US" altLang="en-US" sz="2800" b="1" dirty="0">
                <a:latin typeface="Bangla MN" pitchFamily="2" charset="0"/>
              </a:rPr>
              <a:t>, Chenxi Wang</a:t>
            </a:r>
            <a:r>
              <a:rPr lang="en-US" altLang="en-US" sz="2800" b="1" baseline="30000" dirty="0">
                <a:latin typeface="Bangla MN" pitchFamily="2" charset="0"/>
              </a:rPr>
              <a:t>2,3</a:t>
            </a:r>
            <a:r>
              <a:rPr lang="en-US" altLang="en-US" sz="2800" b="1" dirty="0">
                <a:latin typeface="Bangla MN" pitchFamily="2" charset="0"/>
              </a:rPr>
              <a:t> ,Robert Wood</a:t>
            </a:r>
            <a:r>
              <a:rPr lang="en-US" altLang="en-US" sz="2800" b="1" baseline="30000" dirty="0">
                <a:latin typeface="Bangla MN" pitchFamily="2" charset="0"/>
              </a:rPr>
              <a:t>4</a:t>
            </a:r>
            <a:r>
              <a:rPr lang="en-US" altLang="en-US" sz="2800" b="1" dirty="0">
                <a:latin typeface="Bangla MN" pitchFamily="2" charset="0"/>
              </a:rPr>
              <a:t>, Lazaros Oreopoulos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  <a:r>
              <a:rPr lang="en-US" altLang="en-US" sz="2800" b="1" dirty="0">
                <a:latin typeface="Bangla MN" pitchFamily="2" charset="0"/>
              </a:rPr>
              <a:t>,  Steven Platnick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  <a:r>
              <a:rPr lang="en-US" altLang="en-US" sz="2800" b="1" dirty="0">
                <a:latin typeface="Bangla MN" pitchFamily="2" charset="0"/>
              </a:rPr>
              <a:t>, Hongbin Yu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  <a:r>
              <a:rPr lang="en-US" altLang="en-US" sz="2800" b="1" dirty="0">
                <a:latin typeface="Bangla MN" pitchFamily="2" charset="0"/>
              </a:rPr>
              <a:t>, Kerry Meyer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  <a:r>
              <a:rPr lang="en-US" altLang="en-US" sz="2800" b="1" dirty="0">
                <a:latin typeface="Bangla MN" pitchFamily="2" charset="0"/>
              </a:rPr>
              <a:t>, Eric Wilcox</a:t>
            </a:r>
            <a:r>
              <a:rPr lang="en-US" altLang="en-US" sz="2800" b="1" baseline="30000" dirty="0">
                <a:latin typeface="Bangla MN" pitchFamily="2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baseline="30000" dirty="0">
              <a:latin typeface="Bangla M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SSAI,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UMBC,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GSFC,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of Wash. ,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Funding  from the NASA </a:t>
            </a:r>
            <a:r>
              <a:rPr lang="en-US" altLang="en-US" sz="1800" dirty="0" err="1"/>
              <a:t>TerraAquaNPP</a:t>
            </a:r>
            <a:r>
              <a:rPr lang="en-US" altLang="en-US" sz="1800" dirty="0"/>
              <a:t>  / MEaSUREs programs</a:t>
            </a:r>
          </a:p>
        </p:txBody>
      </p:sp>
    </p:spTree>
    <p:extLst>
      <p:ext uri="{BB962C8B-B14F-4D97-AF65-F5344CB8AC3E}">
        <p14:creationId xmlns:p14="http://schemas.microsoft.com/office/powerpoint/2010/main" val="174584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98C-6561-984A-8E13-E8B71D2997F8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Introduction: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Ship-tracks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0911915-EFE4-A1BB-A34F-D6B8E0B5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" y="997718"/>
            <a:ext cx="5257800" cy="5299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8D231-65FF-9EC9-7E07-44A382D24B65}"/>
              </a:ext>
            </a:extLst>
          </p:cNvPr>
          <p:cNvSpPr txBox="1"/>
          <p:nvPr/>
        </p:nvSpPr>
        <p:spPr>
          <a:xfrm>
            <a:off x="7257833" y="1177273"/>
            <a:ext cx="4533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Conover (1966)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Anomalous cloud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309B6-8B18-3319-909B-6DD5F86CCFAB}"/>
              </a:ext>
            </a:extLst>
          </p:cNvPr>
          <p:cNvSpPr txBox="1"/>
          <p:nvPr/>
        </p:nvSpPr>
        <p:spPr>
          <a:xfrm>
            <a:off x="7257834" y="3418311"/>
            <a:ext cx="453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Excellent ‘opportunistic experiments’ for aerosol indirect effects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2706C-0AB6-4083-E8DF-8CD5679275EE}"/>
              </a:ext>
            </a:extLst>
          </p:cNvPr>
          <p:cNvSpPr txBox="1"/>
          <p:nvPr/>
        </p:nvSpPr>
        <p:spPr>
          <a:xfrm>
            <a:off x="7257833" y="2976977"/>
            <a:ext cx="3328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Christensen et al.,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39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B26-D0CE-6845-95C7-787B2D2D3565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Detection</a:t>
              </a:r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 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ML method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F7450-3412-02D5-D929-97E6B3BFE9EE}"/>
              </a:ext>
            </a:extLst>
          </p:cNvPr>
          <p:cNvGrpSpPr/>
          <p:nvPr/>
        </p:nvGrpSpPr>
        <p:grpSpPr>
          <a:xfrm>
            <a:off x="368643" y="1131985"/>
            <a:ext cx="11454713" cy="3532468"/>
            <a:chOff x="542458" y="1492980"/>
            <a:chExt cx="10811342" cy="30803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720F7-6A36-260F-F046-711B286C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58" y="1492980"/>
              <a:ext cx="10811342" cy="30803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7B7D20-5F7D-1510-98C9-F309BBE00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1000"/>
                      </a14:imgEffect>
                      <a14:imgEffect>
                        <a14:brightnessContrast bright="52000" contrast="3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49350" y="1532210"/>
              <a:ext cx="3524325" cy="30411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FE9528-40D5-B88F-B9B4-09706EE3DCF7}"/>
              </a:ext>
            </a:extLst>
          </p:cNvPr>
          <p:cNvSpPr txBox="1"/>
          <p:nvPr/>
        </p:nvSpPr>
        <p:spPr>
          <a:xfrm>
            <a:off x="552235" y="4979968"/>
            <a:ext cx="1110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Yuan et al (2019 &amp; 2022)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Automatic detection of ship-tracks at both day and night time</a:t>
            </a:r>
          </a:p>
        </p:txBody>
      </p:sp>
    </p:spTree>
    <p:extLst>
      <p:ext uri="{BB962C8B-B14F-4D97-AF65-F5344CB8AC3E}">
        <p14:creationId xmlns:p14="http://schemas.microsoft.com/office/powerpoint/2010/main" val="110630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A9EC-B2BD-0342-8FE1-35A075459ED4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Analysis method: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Aerosol-cloud interactions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739FF-2820-72EB-0C4C-0A5CFD6879CE}"/>
              </a:ext>
            </a:extLst>
          </p:cNvPr>
          <p:cNvGrpSpPr/>
          <p:nvPr/>
        </p:nvGrpSpPr>
        <p:grpSpPr>
          <a:xfrm>
            <a:off x="365431" y="1953741"/>
            <a:ext cx="5070169" cy="4399626"/>
            <a:chOff x="2830592" y="1609093"/>
            <a:chExt cx="5536597" cy="48788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77AF11-3D94-10A9-0332-3F99F4A4F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592" y="1609093"/>
              <a:ext cx="5536597" cy="43321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56DDC-99F4-A0B1-96BF-38F00718E721}"/>
                </a:ext>
              </a:extLst>
            </p:cNvPr>
            <p:cNvSpPr txBox="1"/>
            <p:nvPr/>
          </p:nvSpPr>
          <p:spPr>
            <a:xfrm>
              <a:off x="3102591" y="5975965"/>
              <a:ext cx="3938606" cy="511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/>
                <a:t>Detection and analysis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2A517D-19BD-DDA5-C2DB-8C38FA785F92}"/>
                </a:ext>
              </a:extLst>
            </p:cNvPr>
            <p:cNvSpPr txBox="1"/>
            <p:nvPr/>
          </p:nvSpPr>
          <p:spPr>
            <a:xfrm>
              <a:off x="5898234" y="5975965"/>
              <a:ext cx="2047358" cy="511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E3C9493-ABD3-F6CC-DB6C-48D4C3C1AB68}"/>
              </a:ext>
            </a:extLst>
          </p:cNvPr>
          <p:cNvSpPr txBox="1">
            <a:spLocks/>
          </p:cNvSpPr>
          <p:nvPr/>
        </p:nvSpPr>
        <p:spPr bwMode="auto">
          <a:xfrm>
            <a:off x="544327" y="1015883"/>
            <a:ext cx="4230873" cy="853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Bangla MN" pitchFamily="-105" charset="0"/>
                <a:ea typeface="Bangla MN" pitchFamily="-105" charset="0"/>
                <a:cs typeface="Bangla MN" pitchFamily="-105" charset="0"/>
              </a:rPr>
              <a:t>Study ACI</a:t>
            </a:r>
          </a:p>
        </p:txBody>
      </p:sp>
      <p:pic>
        <p:nvPicPr>
          <p:cNvPr id="10" name="Picture 9" descr="A picture containing screenshot, black and white, tree&#10;&#10;Description automatically generated">
            <a:extLst>
              <a:ext uri="{FF2B5EF4-FFF2-40B4-BE49-F238E27FC236}">
                <a16:creationId xmlns:a16="http://schemas.microsoft.com/office/drawing/2014/main" id="{1514DF55-DC56-8467-5964-6B777749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8" y="1248678"/>
            <a:ext cx="6192535" cy="4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680C-A863-6E4A-A8AF-E0EB5BCA90EF}" type="datetime1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Ship-track distribution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A0024B2-F2A4-9FD8-052B-48FF7F93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997718"/>
            <a:ext cx="11327574" cy="4315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629E34-4497-3293-2437-FC12374D35A9}"/>
              </a:ext>
            </a:extLst>
          </p:cNvPr>
          <p:cNvSpPr txBox="1"/>
          <p:nvPr/>
        </p:nvSpPr>
        <p:spPr>
          <a:xfrm>
            <a:off x="678409" y="5419510"/>
            <a:ext cx="1110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Yuan et al. (2022)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First global climatology map of ship-tracks</a:t>
            </a:r>
          </a:p>
        </p:txBody>
      </p:sp>
    </p:spTree>
    <p:extLst>
      <p:ext uri="{BB962C8B-B14F-4D97-AF65-F5344CB8AC3E}">
        <p14:creationId xmlns:p14="http://schemas.microsoft.com/office/powerpoint/2010/main" val="28706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4F136-6942-A220-87AB-97543AB8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87A2-A5BA-3144-B7AA-6E72551D5BF0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D98F8-95BD-258C-694C-7675557B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15DD-BD6E-3D83-AFD8-0B419D10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0283D-5A04-FC1E-B737-914EE74AA425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48B8CC-4F8B-A3B4-F2AD-FE0EC61796EA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9DEA6A-C5AD-6E52-928A-A53DB6371DAE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PDFs of bulk changes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3E51CAF-FBDB-58BC-8F62-D81CF14FF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" y="1102283"/>
            <a:ext cx="11241788" cy="321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016E9E-B7A5-2AD1-ADAD-DE9DF91D05F8}"/>
              </a:ext>
            </a:extLst>
          </p:cNvPr>
          <p:cNvSpPr txBox="1"/>
          <p:nvPr/>
        </p:nvSpPr>
        <p:spPr>
          <a:xfrm>
            <a:off x="678409" y="5419510"/>
            <a:ext cx="1110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Yuan et al. (2022b)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PDFs of changes in cloud properties; high variance</a:t>
            </a:r>
          </a:p>
        </p:txBody>
      </p:sp>
    </p:spTree>
    <p:extLst>
      <p:ext uri="{BB962C8B-B14F-4D97-AF65-F5344CB8AC3E}">
        <p14:creationId xmlns:p14="http://schemas.microsoft.com/office/powerpoint/2010/main" val="174598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62E9A-A51A-1F26-220C-87A0F805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2B0E-07F0-F14B-9BAC-7EE15A3E9AE4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D6FDD-B3FB-BF5A-6449-1E4B8EE3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D03D1-6416-6873-9169-235B8723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3ACFD-E09C-FB63-4359-8C9E22BFEC52}"/>
              </a:ext>
            </a:extLst>
          </p:cNvPr>
          <p:cNvGrpSpPr/>
          <p:nvPr/>
        </p:nvGrpSpPr>
        <p:grpSpPr>
          <a:xfrm>
            <a:off x="838200" y="4581926"/>
            <a:ext cx="7178040" cy="975594"/>
            <a:chOff x="4175760" y="3321335"/>
            <a:chExt cx="3969213" cy="3983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41A835-4056-5A4B-66BB-1728C538834A}"/>
                </a:ext>
              </a:extLst>
            </p:cNvPr>
            <p:cNvSpPr txBox="1"/>
            <p:nvPr/>
          </p:nvSpPr>
          <p:spPr>
            <a:xfrm>
              <a:off x="4175760" y="3321335"/>
              <a:ext cx="3969213" cy="3983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F88B91-854A-809B-8B33-333143B61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8950" y="3364230"/>
              <a:ext cx="3695700" cy="292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477A81-0378-AA50-747A-12218A2AE016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E75067-C56D-35A7-4B11-4134FEF0AA13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8600E8-3999-B494-3661-083C70E67704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Observation-based AIF estimation</a:t>
              </a:r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method</a:t>
              </a:r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546FD3F-9DC2-2CC4-4A88-2334B2B269A4}"/>
              </a:ext>
            </a:extLst>
          </p:cNvPr>
          <p:cNvSpPr txBox="1">
            <a:spLocks/>
          </p:cNvSpPr>
          <p:nvPr/>
        </p:nvSpPr>
        <p:spPr bwMode="auto">
          <a:xfrm>
            <a:off x="299235" y="1209111"/>
            <a:ext cx="4243387" cy="1052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Bangla MN" pitchFamily="-105" charset="0"/>
                <a:ea typeface="Bangla MN" pitchFamily="-105" charset="0"/>
                <a:cs typeface="Bangla MN" pitchFamily="-105" charset="0"/>
              </a:rPr>
              <a:t>Measurement-based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0BA5B-74A2-153C-1F48-DC7846BF8607}"/>
              </a:ext>
            </a:extLst>
          </p:cNvPr>
          <p:cNvSpPr txBox="1"/>
          <p:nvPr/>
        </p:nvSpPr>
        <p:spPr>
          <a:xfrm>
            <a:off x="8362530" y="2912971"/>
            <a:ext cx="380132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Cloud albedo susceptibility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16877-E77A-0E8D-CDCA-A7634C81C896}"/>
              </a:ext>
            </a:extLst>
          </p:cNvPr>
          <p:cNvSpPr txBox="1"/>
          <p:nvPr/>
        </p:nvSpPr>
        <p:spPr>
          <a:xfrm>
            <a:off x="8362529" y="4792571"/>
            <a:ext cx="380132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Scene albedo susceptibility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65F75-9327-AAE4-ADC4-5E60E62D54F0}"/>
              </a:ext>
            </a:extLst>
          </p:cNvPr>
          <p:cNvGrpSpPr/>
          <p:nvPr/>
        </p:nvGrpSpPr>
        <p:grpSpPr>
          <a:xfrm>
            <a:off x="828040" y="2791071"/>
            <a:ext cx="5212080" cy="1138905"/>
            <a:chOff x="828040" y="2791071"/>
            <a:chExt cx="5212080" cy="11389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8B8795-1F64-AE17-6723-C2F2E1FC663A}"/>
                </a:ext>
              </a:extLst>
            </p:cNvPr>
            <p:cNvGrpSpPr/>
            <p:nvPr/>
          </p:nvGrpSpPr>
          <p:grpSpPr>
            <a:xfrm>
              <a:off x="828040" y="2791071"/>
              <a:ext cx="5212080" cy="1138905"/>
              <a:chOff x="4785360" y="3190240"/>
              <a:chExt cx="2580640" cy="49784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F55FC1-D345-921C-0D30-4E187A9E7407}"/>
                  </a:ext>
                </a:extLst>
              </p:cNvPr>
              <p:cNvSpPr txBox="1"/>
              <p:nvPr/>
            </p:nvSpPr>
            <p:spPr>
              <a:xfrm>
                <a:off x="4785360" y="3190240"/>
                <a:ext cx="2580640" cy="4978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E0621A1-D049-3F0E-50E4-B4B78FDE7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1400" y="3263900"/>
                <a:ext cx="2489200" cy="33020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3F5339-30B1-5379-0339-B5531788A970}"/>
                </a:ext>
              </a:extLst>
            </p:cNvPr>
            <p:cNvSpPr txBox="1"/>
            <p:nvPr/>
          </p:nvSpPr>
          <p:spPr>
            <a:xfrm>
              <a:off x="4886960" y="2820638"/>
              <a:ext cx="15641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49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2EA88-4972-B2C5-12D6-2BE0E14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A1FB-E561-3242-9ED0-902BE172ACD7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205FC-3F7C-93D5-FD1E-A42DD46C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MODIS/VIIRS STM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BDD7-341A-7037-B8BB-64597A39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81787-6EBA-5C88-E054-C445D75DE538}"/>
              </a:ext>
            </a:extLst>
          </p:cNvPr>
          <p:cNvSpPr txBox="1"/>
          <p:nvPr/>
        </p:nvSpPr>
        <p:spPr>
          <a:xfrm>
            <a:off x="6976894" y="1385640"/>
            <a:ext cx="4634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dlnLWP</a:t>
            </a:r>
            <a:r>
              <a:rPr lang="en-US" b="1" dirty="0"/>
              <a:t>/</a:t>
            </a:r>
            <a:r>
              <a:rPr lang="en-US" b="1" dirty="0" err="1"/>
              <a:t>dlnN</a:t>
            </a:r>
            <a:r>
              <a:rPr lang="en-US" b="1" baseline="-25000" dirty="0" err="1"/>
              <a:t>d</a:t>
            </a:r>
            <a:r>
              <a:rPr lang="en-US" b="1" baseline="-25000" dirty="0"/>
              <a:t> </a:t>
            </a:r>
            <a:r>
              <a:rPr lang="en-US" b="1" dirty="0"/>
              <a:t> systematically depends on background </a:t>
            </a:r>
            <a:r>
              <a:rPr lang="en-US" b="1" dirty="0" err="1"/>
              <a:t>R</a:t>
            </a:r>
            <a:r>
              <a:rPr lang="en-US" b="1" baseline="-25000" dirty="0" err="1"/>
              <a:t>eff</a:t>
            </a:r>
            <a:r>
              <a:rPr lang="en-US" b="1" dirty="0"/>
              <a:t>, N</a:t>
            </a:r>
            <a:r>
              <a:rPr lang="en-US" b="1" baseline="-25000" dirty="0"/>
              <a:t>d</a:t>
            </a:r>
            <a:r>
              <a:rPr lang="en-US" b="1" dirty="0"/>
              <a:t>, and above cloud top RH. </a:t>
            </a:r>
          </a:p>
          <a:p>
            <a:r>
              <a:rPr lang="en-US" b="1" dirty="0"/>
              <a:t>Similar to Toll et al. (2019) and refs. in </a:t>
            </a:r>
            <a:r>
              <a:rPr lang="en-US" b="1" dirty="0" err="1"/>
              <a:t>Bellouin</a:t>
            </a:r>
            <a:r>
              <a:rPr lang="en-US" b="1" dirty="0"/>
              <a:t> et al. (2020).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Drier air above clouds, more polluted and non-precipitating low clouds tend to reduce LWP in response to ship-emitted aerosols.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Such behaviors are often explained by the competing effects of entrainment drying and </a:t>
            </a:r>
            <a:r>
              <a:rPr lang="en-US">
                <a:solidFill>
                  <a:srgbClr val="0070C0"/>
                </a:solidFill>
              </a:rPr>
              <a:t>aerosol-precipitation interactions.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9E321-66F4-B61E-CE27-AD6B256E7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9" y="1363938"/>
            <a:ext cx="6327701" cy="4943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F7246D-2D23-6701-82FB-20FD557436C5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84B28A-CF4F-8381-3873-4A06AC258955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7AEE19-8021-5ECA-DE93-BD88A8725D39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A Few Curious Connections: </a:t>
              </a:r>
              <a:r>
                <a:rPr lang="en-US" altLang="en-US" sz="2400" b="1" dirty="0">
                  <a:latin typeface="Bangla MN" panose="02000500020000000000" pitchFamily="2" charset="0"/>
                  <a:ea typeface="Bookman Old Style" panose="02050604050505020204" pitchFamily="18" charset="0"/>
                </a:rPr>
                <a:t>Aerosol- ML - clouds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4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788</Words>
  <Application>Microsoft Macintosh PowerPoint</Application>
  <PresentationFormat>Widescreen</PresentationFormat>
  <Paragraphs>141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Bangla MN</vt:lpstr>
      <vt:lpstr>Calibri</vt:lpstr>
      <vt:lpstr>Calibri Light</vt:lpstr>
      <vt:lpstr>Franklin Gothic 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Yuan, Tianle (GSFC-613.0)[UNIVERSITY OF MARYLAND BALTIMORE CO]</dc:creator>
  <cp:lastModifiedBy>Yuan, Tianle (GSFC-613.0)[UNIVERSITY OF MARYLAND BALTIMORE CO]</cp:lastModifiedBy>
  <cp:revision>2</cp:revision>
  <dcterms:created xsi:type="dcterms:W3CDTF">2023-05-02T01:39:15Z</dcterms:created>
  <dcterms:modified xsi:type="dcterms:W3CDTF">2023-05-02T15:06:37Z</dcterms:modified>
</cp:coreProperties>
</file>