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615" r:id="rId2"/>
    <p:sldId id="257" r:id="rId3"/>
    <p:sldId id="953" r:id="rId4"/>
    <p:sldId id="95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A0BD2-B5EF-AE48-8F12-83638CE1B1C2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E36C0-935E-E143-A5B2-E9DE51CF9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2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4677D682-60E1-0841-89BB-4B3DA56AFB2A}" type="slidenum">
              <a:rPr lang="en-US">
                <a:latin typeface="Arial" charset="0"/>
              </a:rPr>
              <a:pPr eaLnBrk="1" hangingPunct="1"/>
              <a:t>1</a:t>
            </a:fld>
            <a:endParaRPr lang="en-US">
              <a:latin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A096-3A9E-3745-9A3E-F40EAEEFD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3A9D8-4E2E-234B-BF97-946D91DD8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56B60-5A14-B249-824A-AD17A6B87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C0B7-3311-DB48-A188-66D3DD99ACEE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6D2D-39A1-974C-A0EB-C1CD87439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1916-6FF8-A043-AB95-7952FA15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7B9A-AD8E-CB49-A3F4-1D891D0BC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F1384-51B9-BE4B-A237-5BF8DD9D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375D84-31E5-2247-96AA-02CEEC2F4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D0C15-BA36-7345-A7EF-02B7A0EB6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C0B7-3311-DB48-A188-66D3DD99ACEE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78DDE-E218-4941-A344-5CAA0ECB2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2C269-4E8D-5242-8869-7420DBADF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7B9A-AD8E-CB49-A3F4-1D891D0BC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5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544B0C-114D-D943-946B-7F083C01B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80DE6C-87B7-3B4B-9C8F-E0258A3EA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43A2F-9D3C-F647-92B7-656F056D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C0B7-3311-DB48-A188-66D3DD99ACEE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66DE5-7E12-9F49-A58E-E16E52EA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D2C02-FDF5-8A45-B5A3-36C5A817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7B9A-AD8E-CB49-A3F4-1D891D0BC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501A-8E03-DE4B-995B-002688E00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691E-3EEA-F448-9213-D0527A125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1641B-3388-9A4E-80EE-67B62201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C0B7-3311-DB48-A188-66D3DD99ACEE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BDC05-74F6-F244-9211-133ADCE1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AFC98-2B92-CC47-A608-92228C3E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7B9A-AD8E-CB49-A3F4-1D891D0BC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46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5EF74-360D-EC44-9CDB-569140C4E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B1F7F-6C8C-8947-8002-56F544AD8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479F2-732F-5A40-A60A-90611C6D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C0B7-3311-DB48-A188-66D3DD99ACEE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D2DE9-9380-2743-A4E5-67AEB518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5C98E-79FC-4F47-99FC-78BF1C09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7B9A-AD8E-CB49-A3F4-1D891D0BC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1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CC66-87C6-1C42-87C1-BC3C0C75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2F999-8245-B74E-9410-B0A06319D0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DCCD3-0DD2-E245-8E1B-540C30E04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31BC4-CA36-7041-B316-7F24076C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C0B7-3311-DB48-A188-66D3DD99ACEE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DB577-E8EA-B54D-BA06-F0C6CC8E9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97185-6316-144D-918E-A1020880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7B9A-AD8E-CB49-A3F4-1D891D0BC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7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46B7-687F-3046-9D78-22DA0205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F6115-9849-9746-BD73-4CC71EB78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DD272-3E4A-3B40-9F5E-2543D8116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DE4559-07A8-6541-AFB5-7BF7513E1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C6447-EEA5-3C4B-A9C5-ED7B2BB71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3F118-5994-3846-854E-5E9DA80C9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C0B7-3311-DB48-A188-66D3DD99ACEE}" type="datetimeFigureOut">
              <a:rPr lang="en-US" smtClean="0"/>
              <a:t>5/1/23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2DF3BF-3280-9F4D-9292-8DB0B5D2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82C5AD-AA7C-9D40-B437-274D9F0C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7B9A-AD8E-CB49-A3F4-1D891D0BC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7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552D0-A2F7-C14A-8716-6495F62B3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F2B16-1A0C-FE45-BD96-076899A6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C0B7-3311-DB48-A188-66D3DD99ACEE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74BCC-93E9-9A41-A141-7F151A7A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22E69-E48A-B34A-B1E4-111B0A3C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7B9A-AD8E-CB49-A3F4-1D891D0BC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6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88139-FD97-2541-9373-3613678D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C0B7-3311-DB48-A188-66D3DD99ACEE}" type="datetimeFigureOut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BADD2-76CB-CB46-93BA-94832010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61E3F-9C9D-6049-985A-4A351951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7B9A-AD8E-CB49-A3F4-1D891D0BC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4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D59B-3F1A-D640-9D9D-56A3D5B4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19129-22C6-B347-AD34-8FA68DFDC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A1CF6-8956-644C-9ABE-9A2D697E5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DD214-5E48-AB4A-9E57-063E6A7D1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C0B7-3311-DB48-A188-66D3DD99ACEE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96AFC-3917-BC41-86B6-AF055D5F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05187-AAAA-5A44-972A-6C4063FD8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7B9A-AD8E-CB49-A3F4-1D891D0BC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2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07537-A6F3-6F4B-BBCC-B0C5C9BF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21931F-B563-A141-8DF2-BC1084580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60F605-261C-AB41-B92F-4DB40332A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108CB-2C86-4C44-8F5C-5CF66508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C0B7-3311-DB48-A188-66D3DD99ACEE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1F43A-5C99-DA45-A040-3545C091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E1BFF-17F5-4347-8DE4-6A7CB862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7B9A-AD8E-CB49-A3F4-1D891D0BC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3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6F6C8-0FBD-0C44-B1B7-37E6F5B24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5A710-913C-3140-A589-FADCFDD7A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3C884-1172-E549-9CCA-511BBF0C2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AC0B7-3311-DB48-A188-66D3DD99ACEE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96A8E-9C6F-8A4C-A043-9EE4D03B68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EC841-5F7C-6A4E-BB5D-787A65497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F7B9A-AD8E-CB49-A3F4-1D891D0BC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8"/>
          <p:cNvSpPr>
            <a:spLocks noChangeArrowheads="1"/>
          </p:cNvSpPr>
          <p:nvPr/>
        </p:nvSpPr>
        <p:spPr bwMode="auto">
          <a:xfrm>
            <a:off x="640175" y="7266"/>
            <a:ext cx="1142168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 dirty="0">
                <a:solidFill>
                  <a:srgbClr val="1F497D"/>
                </a:solidFill>
              </a:rPr>
              <a:t>Land Climate Data Record</a:t>
            </a:r>
          </a:p>
          <a:p>
            <a:r>
              <a:rPr lang="en-US" sz="2000" dirty="0"/>
              <a:t>Multi instrument/Multi sensor Science Quality Data Records used to quantify trends and changes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</a:p>
        </p:txBody>
      </p:sp>
      <p:sp>
        <p:nvSpPr>
          <p:cNvPr id="45058" name="Rectangle 102"/>
          <p:cNvSpPr>
            <a:spLocks noChangeArrowheads="1"/>
          </p:cNvSpPr>
          <p:nvPr/>
        </p:nvSpPr>
        <p:spPr bwMode="auto">
          <a:xfrm>
            <a:off x="2971800" y="5791201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sz="2000" i="1" dirty="0"/>
              <a:t>Emphasis on data consistency – characterization  rather than degrading/smoothing the data </a:t>
            </a: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1078787" y="790117"/>
            <a:ext cx="10351985" cy="4572000"/>
            <a:chOff x="-80966" y="982980"/>
            <a:chExt cx="9941961" cy="4572000"/>
          </a:xfrm>
        </p:grpSpPr>
        <p:sp>
          <p:nvSpPr>
            <p:cNvPr id="45060" name="Text Box 75"/>
            <p:cNvSpPr txBox="1">
              <a:spLocks noChangeArrowheads="1"/>
            </p:cNvSpPr>
            <p:nvPr/>
          </p:nvSpPr>
          <p:spPr bwMode="auto">
            <a:xfrm>
              <a:off x="0" y="2209800"/>
              <a:ext cx="8921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AVHRR</a:t>
              </a:r>
            </a:p>
          </p:txBody>
        </p:sp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/>
            </a:blip>
            <a:srcRect/>
            <a:stretch>
              <a:fillRect/>
            </a:stretch>
          </p:blipFill>
          <p:spPr bwMode="auto">
            <a:xfrm>
              <a:off x="-80966" y="982980"/>
              <a:ext cx="9941961" cy="4572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noFill/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45062" name="Line 4"/>
            <p:cNvSpPr>
              <a:spLocks noChangeShapeType="1"/>
            </p:cNvSpPr>
            <p:nvPr/>
          </p:nvSpPr>
          <p:spPr bwMode="auto">
            <a:xfrm>
              <a:off x="457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Line 5"/>
            <p:cNvSpPr>
              <a:spLocks noChangeShapeType="1"/>
            </p:cNvSpPr>
            <p:nvPr/>
          </p:nvSpPr>
          <p:spPr bwMode="auto">
            <a:xfrm>
              <a:off x="457200" y="1905000"/>
              <a:ext cx="723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Line 6"/>
            <p:cNvSpPr>
              <a:spLocks noChangeShapeType="1"/>
            </p:cNvSpPr>
            <p:nvPr/>
          </p:nvSpPr>
          <p:spPr bwMode="auto">
            <a:xfrm>
              <a:off x="685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Line 7"/>
            <p:cNvSpPr>
              <a:spLocks noChangeShapeType="1"/>
            </p:cNvSpPr>
            <p:nvPr/>
          </p:nvSpPr>
          <p:spPr bwMode="auto">
            <a:xfrm>
              <a:off x="914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Line 8"/>
            <p:cNvSpPr>
              <a:spLocks noChangeShapeType="1"/>
            </p:cNvSpPr>
            <p:nvPr/>
          </p:nvSpPr>
          <p:spPr bwMode="auto">
            <a:xfrm>
              <a:off x="1143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Line 9"/>
            <p:cNvSpPr>
              <a:spLocks noChangeShapeType="1"/>
            </p:cNvSpPr>
            <p:nvPr/>
          </p:nvSpPr>
          <p:spPr bwMode="auto">
            <a:xfrm>
              <a:off x="1371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Line 10"/>
            <p:cNvSpPr>
              <a:spLocks noChangeShapeType="1"/>
            </p:cNvSpPr>
            <p:nvPr/>
          </p:nvSpPr>
          <p:spPr bwMode="auto">
            <a:xfrm>
              <a:off x="1600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Text Box 11"/>
            <p:cNvSpPr txBox="1">
              <a:spLocks noChangeArrowheads="1"/>
            </p:cNvSpPr>
            <p:nvPr/>
          </p:nvSpPr>
          <p:spPr bwMode="auto">
            <a:xfrm>
              <a:off x="381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FFFFFF"/>
                  </a:solidFill>
                  <a:latin typeface="Times New Roman" charset="0"/>
                </a:rPr>
                <a:t>81</a:t>
              </a:r>
            </a:p>
          </p:txBody>
        </p:sp>
        <p:sp>
          <p:nvSpPr>
            <p:cNvPr id="45070" name="Text Box 12"/>
            <p:cNvSpPr txBox="1">
              <a:spLocks noChangeArrowheads="1"/>
            </p:cNvSpPr>
            <p:nvPr/>
          </p:nvSpPr>
          <p:spPr bwMode="auto">
            <a:xfrm>
              <a:off x="609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82</a:t>
              </a:r>
            </a:p>
          </p:txBody>
        </p:sp>
        <p:sp>
          <p:nvSpPr>
            <p:cNvPr id="45071" name="Text Box 13"/>
            <p:cNvSpPr txBox="1">
              <a:spLocks noChangeArrowheads="1"/>
            </p:cNvSpPr>
            <p:nvPr/>
          </p:nvSpPr>
          <p:spPr bwMode="auto">
            <a:xfrm>
              <a:off x="838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83</a:t>
              </a:r>
            </a:p>
          </p:txBody>
        </p:sp>
        <p:sp>
          <p:nvSpPr>
            <p:cNvPr id="45072" name="Text Box 14"/>
            <p:cNvSpPr txBox="1">
              <a:spLocks noChangeArrowheads="1"/>
            </p:cNvSpPr>
            <p:nvPr/>
          </p:nvSpPr>
          <p:spPr bwMode="auto">
            <a:xfrm>
              <a:off x="1066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84</a:t>
              </a:r>
            </a:p>
          </p:txBody>
        </p:sp>
        <p:sp>
          <p:nvSpPr>
            <p:cNvPr id="45073" name="Text Box 15"/>
            <p:cNvSpPr txBox="1">
              <a:spLocks noChangeArrowheads="1"/>
            </p:cNvSpPr>
            <p:nvPr/>
          </p:nvSpPr>
          <p:spPr bwMode="auto">
            <a:xfrm>
              <a:off x="1295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85</a:t>
              </a:r>
            </a:p>
          </p:txBody>
        </p:sp>
        <p:sp>
          <p:nvSpPr>
            <p:cNvPr id="45074" name="Line 16"/>
            <p:cNvSpPr>
              <a:spLocks noChangeShapeType="1"/>
            </p:cNvSpPr>
            <p:nvPr/>
          </p:nvSpPr>
          <p:spPr bwMode="auto">
            <a:xfrm>
              <a:off x="1828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Line 17"/>
            <p:cNvSpPr>
              <a:spLocks noChangeShapeType="1"/>
            </p:cNvSpPr>
            <p:nvPr/>
          </p:nvSpPr>
          <p:spPr bwMode="auto">
            <a:xfrm>
              <a:off x="2057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Line 18"/>
            <p:cNvSpPr>
              <a:spLocks noChangeShapeType="1"/>
            </p:cNvSpPr>
            <p:nvPr/>
          </p:nvSpPr>
          <p:spPr bwMode="auto">
            <a:xfrm>
              <a:off x="2286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Line 19"/>
            <p:cNvSpPr>
              <a:spLocks noChangeShapeType="1"/>
            </p:cNvSpPr>
            <p:nvPr/>
          </p:nvSpPr>
          <p:spPr bwMode="auto">
            <a:xfrm>
              <a:off x="2514600" y="1676400"/>
              <a:ext cx="1588" cy="2808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Line 20"/>
            <p:cNvSpPr>
              <a:spLocks noChangeShapeType="1"/>
            </p:cNvSpPr>
            <p:nvPr/>
          </p:nvSpPr>
          <p:spPr bwMode="auto">
            <a:xfrm>
              <a:off x="2743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Text Box 21"/>
            <p:cNvSpPr txBox="1">
              <a:spLocks noChangeArrowheads="1"/>
            </p:cNvSpPr>
            <p:nvPr/>
          </p:nvSpPr>
          <p:spPr bwMode="auto">
            <a:xfrm>
              <a:off x="1752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87</a:t>
              </a:r>
            </a:p>
          </p:txBody>
        </p:sp>
        <p:sp>
          <p:nvSpPr>
            <p:cNvPr id="45080" name="Text Box 22"/>
            <p:cNvSpPr txBox="1">
              <a:spLocks noChangeArrowheads="1"/>
            </p:cNvSpPr>
            <p:nvPr/>
          </p:nvSpPr>
          <p:spPr bwMode="auto">
            <a:xfrm>
              <a:off x="1981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88</a:t>
              </a:r>
            </a:p>
          </p:txBody>
        </p:sp>
        <p:sp>
          <p:nvSpPr>
            <p:cNvPr id="45081" name="Text Box 23"/>
            <p:cNvSpPr txBox="1">
              <a:spLocks noChangeArrowheads="1"/>
            </p:cNvSpPr>
            <p:nvPr/>
          </p:nvSpPr>
          <p:spPr bwMode="auto">
            <a:xfrm>
              <a:off x="2209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89</a:t>
              </a:r>
            </a:p>
          </p:txBody>
        </p:sp>
        <p:sp>
          <p:nvSpPr>
            <p:cNvPr id="45082" name="Text Box 24"/>
            <p:cNvSpPr txBox="1">
              <a:spLocks noChangeArrowheads="1"/>
            </p:cNvSpPr>
            <p:nvPr/>
          </p:nvSpPr>
          <p:spPr bwMode="auto">
            <a:xfrm>
              <a:off x="2438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90</a:t>
              </a:r>
            </a:p>
          </p:txBody>
        </p:sp>
        <p:sp>
          <p:nvSpPr>
            <p:cNvPr id="45083" name="Text Box 25"/>
            <p:cNvSpPr txBox="1">
              <a:spLocks noChangeArrowheads="1"/>
            </p:cNvSpPr>
            <p:nvPr/>
          </p:nvSpPr>
          <p:spPr bwMode="auto">
            <a:xfrm>
              <a:off x="2667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91</a:t>
              </a:r>
            </a:p>
          </p:txBody>
        </p:sp>
        <p:sp>
          <p:nvSpPr>
            <p:cNvPr id="45084" name="Text Box 26"/>
            <p:cNvSpPr txBox="1">
              <a:spLocks noChangeArrowheads="1"/>
            </p:cNvSpPr>
            <p:nvPr/>
          </p:nvSpPr>
          <p:spPr bwMode="auto">
            <a:xfrm>
              <a:off x="1524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86</a:t>
              </a:r>
            </a:p>
          </p:txBody>
        </p:sp>
        <p:sp>
          <p:nvSpPr>
            <p:cNvPr id="45085" name="Line 27"/>
            <p:cNvSpPr>
              <a:spLocks noChangeShapeType="1"/>
            </p:cNvSpPr>
            <p:nvPr/>
          </p:nvSpPr>
          <p:spPr bwMode="auto">
            <a:xfrm>
              <a:off x="2971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Line 28"/>
            <p:cNvSpPr>
              <a:spLocks noChangeShapeType="1"/>
            </p:cNvSpPr>
            <p:nvPr/>
          </p:nvSpPr>
          <p:spPr bwMode="auto">
            <a:xfrm>
              <a:off x="3200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Line 29"/>
            <p:cNvSpPr>
              <a:spLocks noChangeShapeType="1"/>
            </p:cNvSpPr>
            <p:nvPr/>
          </p:nvSpPr>
          <p:spPr bwMode="auto">
            <a:xfrm>
              <a:off x="3429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Line 30"/>
            <p:cNvSpPr>
              <a:spLocks noChangeShapeType="1"/>
            </p:cNvSpPr>
            <p:nvPr/>
          </p:nvSpPr>
          <p:spPr bwMode="auto">
            <a:xfrm>
              <a:off x="3657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Line 31"/>
            <p:cNvSpPr>
              <a:spLocks noChangeShapeType="1"/>
            </p:cNvSpPr>
            <p:nvPr/>
          </p:nvSpPr>
          <p:spPr bwMode="auto">
            <a:xfrm>
              <a:off x="3886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Line 32"/>
            <p:cNvSpPr>
              <a:spLocks noChangeShapeType="1"/>
            </p:cNvSpPr>
            <p:nvPr/>
          </p:nvSpPr>
          <p:spPr bwMode="auto">
            <a:xfrm>
              <a:off x="4114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Text Box 33"/>
            <p:cNvSpPr txBox="1">
              <a:spLocks noChangeArrowheads="1"/>
            </p:cNvSpPr>
            <p:nvPr/>
          </p:nvSpPr>
          <p:spPr bwMode="auto">
            <a:xfrm>
              <a:off x="2895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FFFFFF"/>
                  </a:solidFill>
                  <a:latin typeface="Times New Roman" charset="0"/>
                </a:rPr>
                <a:t>92</a:t>
              </a:r>
            </a:p>
          </p:txBody>
        </p:sp>
        <p:sp>
          <p:nvSpPr>
            <p:cNvPr id="45092" name="Text Box 34"/>
            <p:cNvSpPr txBox="1">
              <a:spLocks noChangeArrowheads="1"/>
            </p:cNvSpPr>
            <p:nvPr/>
          </p:nvSpPr>
          <p:spPr bwMode="auto">
            <a:xfrm>
              <a:off x="3124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93</a:t>
              </a:r>
            </a:p>
          </p:txBody>
        </p:sp>
        <p:sp>
          <p:nvSpPr>
            <p:cNvPr id="45093" name="Text Box 35"/>
            <p:cNvSpPr txBox="1">
              <a:spLocks noChangeArrowheads="1"/>
            </p:cNvSpPr>
            <p:nvPr/>
          </p:nvSpPr>
          <p:spPr bwMode="auto">
            <a:xfrm>
              <a:off x="3352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94</a:t>
              </a:r>
            </a:p>
          </p:txBody>
        </p:sp>
        <p:sp>
          <p:nvSpPr>
            <p:cNvPr id="45094" name="Text Box 36"/>
            <p:cNvSpPr txBox="1">
              <a:spLocks noChangeArrowheads="1"/>
            </p:cNvSpPr>
            <p:nvPr/>
          </p:nvSpPr>
          <p:spPr bwMode="auto">
            <a:xfrm>
              <a:off x="3581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95</a:t>
              </a:r>
            </a:p>
          </p:txBody>
        </p:sp>
        <p:sp>
          <p:nvSpPr>
            <p:cNvPr id="45095" name="Text Box 37"/>
            <p:cNvSpPr txBox="1">
              <a:spLocks noChangeArrowheads="1"/>
            </p:cNvSpPr>
            <p:nvPr/>
          </p:nvSpPr>
          <p:spPr bwMode="auto">
            <a:xfrm>
              <a:off x="3810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96</a:t>
              </a:r>
            </a:p>
          </p:txBody>
        </p:sp>
        <p:sp>
          <p:nvSpPr>
            <p:cNvPr id="45096" name="Line 38"/>
            <p:cNvSpPr>
              <a:spLocks noChangeShapeType="1"/>
            </p:cNvSpPr>
            <p:nvPr/>
          </p:nvSpPr>
          <p:spPr bwMode="auto">
            <a:xfrm>
              <a:off x="4343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Line 39"/>
            <p:cNvSpPr>
              <a:spLocks noChangeShapeType="1"/>
            </p:cNvSpPr>
            <p:nvPr/>
          </p:nvSpPr>
          <p:spPr bwMode="auto">
            <a:xfrm>
              <a:off x="4572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Line 40"/>
            <p:cNvSpPr>
              <a:spLocks noChangeShapeType="1"/>
            </p:cNvSpPr>
            <p:nvPr/>
          </p:nvSpPr>
          <p:spPr bwMode="auto">
            <a:xfrm>
              <a:off x="4800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Line 41"/>
            <p:cNvSpPr>
              <a:spLocks noChangeShapeType="1"/>
            </p:cNvSpPr>
            <p:nvPr/>
          </p:nvSpPr>
          <p:spPr bwMode="auto">
            <a:xfrm>
              <a:off x="5029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Line 42"/>
            <p:cNvSpPr>
              <a:spLocks noChangeShapeType="1"/>
            </p:cNvSpPr>
            <p:nvPr/>
          </p:nvSpPr>
          <p:spPr bwMode="auto">
            <a:xfrm>
              <a:off x="5257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Text Box 43"/>
            <p:cNvSpPr txBox="1">
              <a:spLocks noChangeArrowheads="1"/>
            </p:cNvSpPr>
            <p:nvPr/>
          </p:nvSpPr>
          <p:spPr bwMode="auto">
            <a:xfrm>
              <a:off x="4267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98</a:t>
              </a:r>
            </a:p>
          </p:txBody>
        </p:sp>
        <p:sp>
          <p:nvSpPr>
            <p:cNvPr id="45102" name="Text Box 44"/>
            <p:cNvSpPr txBox="1">
              <a:spLocks noChangeArrowheads="1"/>
            </p:cNvSpPr>
            <p:nvPr/>
          </p:nvSpPr>
          <p:spPr bwMode="auto">
            <a:xfrm>
              <a:off x="4495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99</a:t>
              </a:r>
            </a:p>
          </p:txBody>
        </p:sp>
        <p:sp>
          <p:nvSpPr>
            <p:cNvPr id="45103" name="Text Box 45"/>
            <p:cNvSpPr txBox="1">
              <a:spLocks noChangeArrowheads="1"/>
            </p:cNvSpPr>
            <p:nvPr/>
          </p:nvSpPr>
          <p:spPr bwMode="auto">
            <a:xfrm>
              <a:off x="4724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FFFFFF"/>
                  </a:solidFill>
                  <a:latin typeface="Times New Roman" charset="0"/>
                </a:rPr>
                <a:t>00</a:t>
              </a:r>
            </a:p>
          </p:txBody>
        </p:sp>
        <p:sp>
          <p:nvSpPr>
            <p:cNvPr id="45104" name="Text Box 46"/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01</a:t>
              </a:r>
            </a:p>
          </p:txBody>
        </p:sp>
        <p:sp>
          <p:nvSpPr>
            <p:cNvPr id="45105" name="Text Box 47"/>
            <p:cNvSpPr txBox="1">
              <a:spLocks noChangeArrowheads="1"/>
            </p:cNvSpPr>
            <p:nvPr/>
          </p:nvSpPr>
          <p:spPr bwMode="auto">
            <a:xfrm>
              <a:off x="5181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02</a:t>
              </a:r>
            </a:p>
          </p:txBody>
        </p:sp>
        <p:sp>
          <p:nvSpPr>
            <p:cNvPr id="45106" name="Text Box 48"/>
            <p:cNvSpPr txBox="1">
              <a:spLocks noChangeArrowheads="1"/>
            </p:cNvSpPr>
            <p:nvPr/>
          </p:nvSpPr>
          <p:spPr bwMode="auto">
            <a:xfrm>
              <a:off x="4038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97</a:t>
              </a:r>
            </a:p>
          </p:txBody>
        </p:sp>
        <p:sp>
          <p:nvSpPr>
            <p:cNvPr id="45107" name="Line 49"/>
            <p:cNvSpPr>
              <a:spLocks noChangeShapeType="1"/>
            </p:cNvSpPr>
            <p:nvPr/>
          </p:nvSpPr>
          <p:spPr bwMode="auto">
            <a:xfrm>
              <a:off x="5486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Line 50"/>
            <p:cNvSpPr>
              <a:spLocks noChangeShapeType="1"/>
            </p:cNvSpPr>
            <p:nvPr/>
          </p:nvSpPr>
          <p:spPr bwMode="auto">
            <a:xfrm>
              <a:off x="5715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Line 51"/>
            <p:cNvSpPr>
              <a:spLocks noChangeShapeType="1"/>
            </p:cNvSpPr>
            <p:nvPr/>
          </p:nvSpPr>
          <p:spPr bwMode="auto">
            <a:xfrm>
              <a:off x="5943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Text Box 52"/>
            <p:cNvSpPr txBox="1">
              <a:spLocks noChangeArrowheads="1"/>
            </p:cNvSpPr>
            <p:nvPr/>
          </p:nvSpPr>
          <p:spPr bwMode="auto">
            <a:xfrm>
              <a:off x="5638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04</a:t>
              </a:r>
            </a:p>
          </p:txBody>
        </p:sp>
        <p:sp>
          <p:nvSpPr>
            <p:cNvPr id="45111" name="Text Box 53"/>
            <p:cNvSpPr txBox="1">
              <a:spLocks noChangeArrowheads="1"/>
            </p:cNvSpPr>
            <p:nvPr/>
          </p:nvSpPr>
          <p:spPr bwMode="auto">
            <a:xfrm>
              <a:off x="58674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05</a:t>
              </a:r>
            </a:p>
          </p:txBody>
        </p:sp>
        <p:sp>
          <p:nvSpPr>
            <p:cNvPr id="45112" name="Rectangle 54"/>
            <p:cNvSpPr>
              <a:spLocks noChangeArrowheads="1"/>
            </p:cNvSpPr>
            <p:nvPr/>
          </p:nvSpPr>
          <p:spPr bwMode="auto">
            <a:xfrm>
              <a:off x="5410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03</a:t>
              </a:r>
            </a:p>
          </p:txBody>
        </p:sp>
        <p:sp>
          <p:nvSpPr>
            <p:cNvPr id="45113" name="Line 55"/>
            <p:cNvSpPr>
              <a:spLocks noChangeShapeType="1"/>
            </p:cNvSpPr>
            <p:nvPr/>
          </p:nvSpPr>
          <p:spPr bwMode="auto">
            <a:xfrm>
              <a:off x="6172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Line 56"/>
            <p:cNvSpPr>
              <a:spLocks noChangeShapeType="1"/>
            </p:cNvSpPr>
            <p:nvPr/>
          </p:nvSpPr>
          <p:spPr bwMode="auto">
            <a:xfrm>
              <a:off x="64008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Text Box 57"/>
            <p:cNvSpPr txBox="1">
              <a:spLocks noChangeArrowheads="1"/>
            </p:cNvSpPr>
            <p:nvPr/>
          </p:nvSpPr>
          <p:spPr bwMode="auto">
            <a:xfrm>
              <a:off x="63246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FFFFFF"/>
                  </a:solidFill>
                  <a:latin typeface="Times New Roman" charset="0"/>
                </a:rPr>
                <a:t>07</a:t>
              </a:r>
            </a:p>
          </p:txBody>
        </p:sp>
        <p:sp>
          <p:nvSpPr>
            <p:cNvPr id="45116" name="Line 58"/>
            <p:cNvSpPr>
              <a:spLocks noChangeShapeType="1"/>
            </p:cNvSpPr>
            <p:nvPr/>
          </p:nvSpPr>
          <p:spPr bwMode="auto">
            <a:xfrm>
              <a:off x="66294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Line 59"/>
            <p:cNvSpPr>
              <a:spLocks noChangeShapeType="1"/>
            </p:cNvSpPr>
            <p:nvPr/>
          </p:nvSpPr>
          <p:spPr bwMode="auto">
            <a:xfrm>
              <a:off x="68580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Line 60"/>
            <p:cNvSpPr>
              <a:spLocks noChangeShapeType="1"/>
            </p:cNvSpPr>
            <p:nvPr/>
          </p:nvSpPr>
          <p:spPr bwMode="auto">
            <a:xfrm>
              <a:off x="70866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Text Box 61"/>
            <p:cNvSpPr txBox="1">
              <a:spLocks noChangeArrowheads="1"/>
            </p:cNvSpPr>
            <p:nvPr/>
          </p:nvSpPr>
          <p:spPr bwMode="auto">
            <a:xfrm>
              <a:off x="67818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FFFFFF"/>
                  </a:solidFill>
                  <a:latin typeface="Times New Roman" charset="0"/>
                </a:rPr>
                <a:t>09</a:t>
              </a:r>
            </a:p>
          </p:txBody>
        </p:sp>
        <p:sp>
          <p:nvSpPr>
            <p:cNvPr id="45121" name="Rectangle 63"/>
            <p:cNvSpPr>
              <a:spLocks noChangeArrowheads="1"/>
            </p:cNvSpPr>
            <p:nvPr/>
          </p:nvSpPr>
          <p:spPr bwMode="auto">
            <a:xfrm>
              <a:off x="65532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08</a:t>
              </a:r>
            </a:p>
          </p:txBody>
        </p:sp>
        <p:sp>
          <p:nvSpPr>
            <p:cNvPr id="45122" name="Text Box 64"/>
            <p:cNvSpPr txBox="1">
              <a:spLocks noChangeArrowheads="1"/>
            </p:cNvSpPr>
            <p:nvPr/>
          </p:nvSpPr>
          <p:spPr bwMode="auto">
            <a:xfrm>
              <a:off x="6096000" y="1676400"/>
              <a:ext cx="3365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FFFFFF"/>
                  </a:solidFill>
                  <a:latin typeface="Times New Roman" charset="0"/>
                </a:rPr>
                <a:t>06</a:t>
              </a:r>
            </a:p>
          </p:txBody>
        </p:sp>
        <p:sp>
          <p:nvSpPr>
            <p:cNvPr id="45123" name="Rectangle 65"/>
            <p:cNvSpPr>
              <a:spLocks noChangeArrowheads="1"/>
            </p:cNvSpPr>
            <p:nvPr/>
          </p:nvSpPr>
          <p:spPr bwMode="auto">
            <a:xfrm>
              <a:off x="533400" y="2590800"/>
              <a:ext cx="3048000" cy="2286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4" name="Rectangle 66"/>
            <p:cNvSpPr>
              <a:spLocks noChangeArrowheads="1"/>
            </p:cNvSpPr>
            <p:nvPr/>
          </p:nvSpPr>
          <p:spPr bwMode="auto">
            <a:xfrm>
              <a:off x="3657600" y="2590800"/>
              <a:ext cx="1219200" cy="2286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5" name="Rectangle 67"/>
            <p:cNvSpPr>
              <a:spLocks noChangeArrowheads="1"/>
            </p:cNvSpPr>
            <p:nvPr/>
          </p:nvSpPr>
          <p:spPr bwMode="auto">
            <a:xfrm>
              <a:off x="3581400" y="2590800"/>
              <a:ext cx="762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6" name="Line 70"/>
            <p:cNvSpPr>
              <a:spLocks noChangeShapeType="1"/>
            </p:cNvSpPr>
            <p:nvPr/>
          </p:nvSpPr>
          <p:spPr bwMode="auto">
            <a:xfrm>
              <a:off x="7315200" y="1719263"/>
              <a:ext cx="1588" cy="2808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Rectangle 71"/>
            <p:cNvSpPr>
              <a:spLocks noChangeArrowheads="1"/>
            </p:cNvSpPr>
            <p:nvPr/>
          </p:nvSpPr>
          <p:spPr bwMode="auto">
            <a:xfrm>
              <a:off x="7731497" y="4046219"/>
              <a:ext cx="2120108" cy="248903"/>
            </a:xfrm>
            <a:prstGeom prst="rect">
              <a:avLst/>
            </a:prstGeom>
            <a:solidFill>
              <a:srgbClr val="F5A9E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 dirty="0">
                  <a:latin typeface="Times New Roman" charset="0"/>
                </a:rPr>
                <a:t>NPP</a:t>
              </a:r>
            </a:p>
          </p:txBody>
        </p:sp>
        <p:sp>
          <p:nvSpPr>
            <p:cNvPr id="45129" name="Rectangle 74"/>
            <p:cNvSpPr>
              <a:spLocks noChangeArrowheads="1"/>
            </p:cNvSpPr>
            <p:nvPr/>
          </p:nvSpPr>
          <p:spPr bwMode="auto">
            <a:xfrm>
              <a:off x="4724400" y="2590800"/>
              <a:ext cx="152400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0" name="Text Box 77"/>
            <p:cNvSpPr txBox="1">
              <a:spLocks noChangeArrowheads="1"/>
            </p:cNvSpPr>
            <p:nvPr/>
          </p:nvSpPr>
          <p:spPr bwMode="auto">
            <a:xfrm>
              <a:off x="6553200" y="4191000"/>
              <a:ext cx="7207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FFFFFF"/>
                  </a:solidFill>
                  <a:latin typeface="Times New Roman" charset="0"/>
                </a:rPr>
                <a:t>VIIRS</a:t>
              </a:r>
            </a:p>
          </p:txBody>
        </p:sp>
        <p:sp>
          <p:nvSpPr>
            <p:cNvPr id="45131" name="Line 79"/>
            <p:cNvSpPr>
              <a:spLocks noChangeShapeType="1"/>
            </p:cNvSpPr>
            <p:nvPr/>
          </p:nvSpPr>
          <p:spPr bwMode="auto">
            <a:xfrm>
              <a:off x="5334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2" name="Line 80"/>
            <p:cNvSpPr>
              <a:spLocks noChangeShapeType="1"/>
            </p:cNvSpPr>
            <p:nvPr/>
          </p:nvSpPr>
          <p:spPr bwMode="auto">
            <a:xfrm>
              <a:off x="1371600" y="2514600"/>
              <a:ext cx="914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3" name="Line 81"/>
            <p:cNvSpPr>
              <a:spLocks noChangeShapeType="1"/>
            </p:cNvSpPr>
            <p:nvPr/>
          </p:nvSpPr>
          <p:spPr bwMode="auto">
            <a:xfrm>
              <a:off x="2286000" y="2514600"/>
              <a:ext cx="12954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4" name="Line 82"/>
            <p:cNvSpPr>
              <a:spLocks noChangeShapeType="1"/>
            </p:cNvSpPr>
            <p:nvPr/>
          </p:nvSpPr>
          <p:spPr bwMode="auto">
            <a:xfrm>
              <a:off x="3657600" y="2514600"/>
              <a:ext cx="10668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Line 83"/>
            <p:cNvSpPr>
              <a:spLocks noChangeShapeType="1"/>
            </p:cNvSpPr>
            <p:nvPr/>
          </p:nvSpPr>
          <p:spPr bwMode="auto">
            <a:xfrm>
              <a:off x="4876800" y="19812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Line 84"/>
            <p:cNvSpPr>
              <a:spLocks noChangeShapeType="1"/>
            </p:cNvSpPr>
            <p:nvPr/>
          </p:nvSpPr>
          <p:spPr bwMode="auto">
            <a:xfrm>
              <a:off x="5562600" y="19812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7" name="Text Box 85"/>
            <p:cNvSpPr txBox="1">
              <a:spLocks noChangeArrowheads="1"/>
            </p:cNvSpPr>
            <p:nvPr/>
          </p:nvSpPr>
          <p:spPr bwMode="auto">
            <a:xfrm>
              <a:off x="914400" y="2209800"/>
              <a:ext cx="446088" cy="2746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N07</a:t>
              </a:r>
            </a:p>
          </p:txBody>
        </p:sp>
        <p:sp>
          <p:nvSpPr>
            <p:cNvPr id="45138" name="Text Box 86"/>
            <p:cNvSpPr txBox="1">
              <a:spLocks noChangeArrowheads="1"/>
            </p:cNvSpPr>
            <p:nvPr/>
          </p:nvSpPr>
          <p:spPr bwMode="auto">
            <a:xfrm>
              <a:off x="1676400" y="22098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N09</a:t>
              </a:r>
            </a:p>
          </p:txBody>
        </p:sp>
        <p:sp>
          <p:nvSpPr>
            <p:cNvPr id="45139" name="Text Box 87"/>
            <p:cNvSpPr txBox="1">
              <a:spLocks noChangeArrowheads="1"/>
            </p:cNvSpPr>
            <p:nvPr/>
          </p:nvSpPr>
          <p:spPr bwMode="auto">
            <a:xfrm>
              <a:off x="2590800" y="22098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N11</a:t>
              </a:r>
            </a:p>
          </p:txBody>
        </p:sp>
        <p:sp>
          <p:nvSpPr>
            <p:cNvPr id="45140" name="Text Box 88"/>
            <p:cNvSpPr txBox="1">
              <a:spLocks noChangeArrowheads="1"/>
            </p:cNvSpPr>
            <p:nvPr/>
          </p:nvSpPr>
          <p:spPr bwMode="auto">
            <a:xfrm>
              <a:off x="4038600" y="22098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N14</a:t>
              </a:r>
            </a:p>
          </p:txBody>
        </p:sp>
        <p:sp>
          <p:nvSpPr>
            <p:cNvPr id="45143" name="Text Box 91"/>
            <p:cNvSpPr txBox="1">
              <a:spLocks noChangeArrowheads="1"/>
            </p:cNvSpPr>
            <p:nvPr/>
          </p:nvSpPr>
          <p:spPr bwMode="auto">
            <a:xfrm>
              <a:off x="3429000" y="2209800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b="1">
                  <a:solidFill>
                    <a:srgbClr val="FFFFFF"/>
                  </a:solidFill>
                  <a:latin typeface="Times New Roman" charset="0"/>
                </a:rPr>
                <a:t>N09</a:t>
              </a:r>
            </a:p>
          </p:txBody>
        </p:sp>
        <p:sp>
          <p:nvSpPr>
            <p:cNvPr id="45144" name="Text Box 76"/>
            <p:cNvSpPr txBox="1">
              <a:spLocks noChangeArrowheads="1"/>
            </p:cNvSpPr>
            <p:nvPr/>
          </p:nvSpPr>
          <p:spPr bwMode="auto">
            <a:xfrm>
              <a:off x="3886200" y="3352800"/>
              <a:ext cx="8382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MODIS</a:t>
              </a:r>
            </a:p>
          </p:txBody>
        </p:sp>
        <p:sp>
          <p:nvSpPr>
            <p:cNvPr id="45147" name="Rectangle 68"/>
            <p:cNvSpPr>
              <a:spLocks noChangeArrowheads="1"/>
            </p:cNvSpPr>
            <p:nvPr/>
          </p:nvSpPr>
          <p:spPr bwMode="auto">
            <a:xfrm>
              <a:off x="4953000" y="3200399"/>
              <a:ext cx="4893841" cy="2558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latin typeface="Times New Roman" charset="0"/>
                </a:rPr>
                <a:t>Terra</a:t>
              </a:r>
            </a:p>
          </p:txBody>
        </p:sp>
        <p:sp>
          <p:nvSpPr>
            <p:cNvPr id="45148" name="Rectangle 96"/>
            <p:cNvSpPr>
              <a:spLocks noChangeArrowheads="1"/>
            </p:cNvSpPr>
            <p:nvPr/>
          </p:nvSpPr>
          <p:spPr bwMode="auto">
            <a:xfrm>
              <a:off x="4724400" y="2895600"/>
              <a:ext cx="304800" cy="228600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149" name="Rectangle 98"/>
            <p:cNvSpPr>
              <a:spLocks noChangeArrowheads="1"/>
            </p:cNvSpPr>
            <p:nvPr/>
          </p:nvSpPr>
          <p:spPr bwMode="auto">
            <a:xfrm>
              <a:off x="5638800" y="2590800"/>
              <a:ext cx="3414707" cy="2286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0" name="Line 99"/>
            <p:cNvSpPr>
              <a:spLocks noChangeShapeType="1"/>
            </p:cNvSpPr>
            <p:nvPr/>
          </p:nvSpPr>
          <p:spPr bwMode="auto">
            <a:xfrm>
              <a:off x="5594350" y="2543308"/>
              <a:ext cx="8382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1" name="Rectangle 100"/>
            <p:cNvSpPr>
              <a:spLocks noChangeArrowheads="1"/>
            </p:cNvSpPr>
            <p:nvPr/>
          </p:nvSpPr>
          <p:spPr bwMode="auto">
            <a:xfrm>
              <a:off x="5867400" y="2339181"/>
              <a:ext cx="44608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Times New Roman" charset="0"/>
                </a:rPr>
                <a:t>N16</a:t>
              </a:r>
            </a:p>
          </p:txBody>
        </p:sp>
        <p:sp>
          <p:nvSpPr>
            <p:cNvPr id="45153" name="AutoShape 105"/>
            <p:cNvSpPr>
              <a:spLocks noChangeArrowheads="1"/>
            </p:cNvSpPr>
            <p:nvPr/>
          </p:nvSpPr>
          <p:spPr bwMode="auto">
            <a:xfrm>
              <a:off x="5715000" y="2819400"/>
              <a:ext cx="152400" cy="685800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5154" name="AutoShape 106"/>
            <p:cNvSpPr>
              <a:spLocks noChangeArrowheads="1"/>
            </p:cNvSpPr>
            <p:nvPr/>
          </p:nvSpPr>
          <p:spPr bwMode="auto">
            <a:xfrm>
              <a:off x="7696200" y="3733800"/>
              <a:ext cx="228600" cy="304800"/>
            </a:xfrm>
            <a:prstGeom prst="upDownArrow">
              <a:avLst>
                <a:gd name="adj1" fmla="val 50000"/>
                <a:gd name="adj2" fmla="val 4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5155" name="Text Box 75"/>
            <p:cNvSpPr txBox="1">
              <a:spLocks noChangeArrowheads="1"/>
            </p:cNvSpPr>
            <p:nvPr/>
          </p:nvSpPr>
          <p:spPr bwMode="auto">
            <a:xfrm>
              <a:off x="2514600" y="2819400"/>
              <a:ext cx="22145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FFFF"/>
                  </a:solidFill>
                  <a:latin typeface="Times New Roman" charset="0"/>
                </a:rPr>
                <a:t>SPOT  VEGETATION</a:t>
              </a:r>
            </a:p>
          </p:txBody>
        </p:sp>
        <p:sp>
          <p:nvSpPr>
            <p:cNvPr id="45161" name="Rectangle 98"/>
            <p:cNvSpPr>
              <a:spLocks noChangeArrowheads="1"/>
            </p:cNvSpPr>
            <p:nvPr/>
          </p:nvSpPr>
          <p:spPr bwMode="auto">
            <a:xfrm>
              <a:off x="6172200" y="2126333"/>
              <a:ext cx="3686030" cy="253391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2" name="Text Box 75"/>
            <p:cNvSpPr txBox="1">
              <a:spLocks noChangeArrowheads="1"/>
            </p:cNvSpPr>
            <p:nvPr/>
          </p:nvSpPr>
          <p:spPr bwMode="auto">
            <a:xfrm>
              <a:off x="6637260" y="2078408"/>
              <a:ext cx="8750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FFFFFF"/>
                  </a:solidFill>
                  <a:latin typeface="Times New Roman" charset="0"/>
                </a:rPr>
                <a:t>METOP</a:t>
              </a:r>
            </a:p>
          </p:txBody>
        </p:sp>
        <p:sp>
          <p:nvSpPr>
            <p:cNvPr id="45163" name="Rectangle 101"/>
            <p:cNvSpPr>
              <a:spLocks/>
            </p:cNvSpPr>
            <p:nvPr/>
          </p:nvSpPr>
          <p:spPr bwMode="auto">
            <a:xfrm>
              <a:off x="457200" y="4038600"/>
              <a:ext cx="4737100" cy="113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8100" tIns="38100" rIns="38100" bIns="38100"/>
            <a:lstStyle/>
            <a:p>
              <a:pPr marL="419100"/>
              <a:r>
                <a:rPr lang="en-US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AVHRR (GAC) 1982-1999 + 2003-2006</a:t>
              </a:r>
              <a:endParaRPr lang="en-US" dirty="0">
                <a:latin typeface="Arial" charset="0"/>
                <a:ea typeface="ＭＳ Ｐゴシック" charset="0"/>
                <a:cs typeface="ＭＳ Ｐゴシック" charset="0"/>
                <a:sym typeface="Arial" charset="0"/>
              </a:endParaRPr>
            </a:p>
            <a:p>
              <a:pPr marL="419100"/>
              <a:r>
                <a:rPr lang="en-US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MODIS (MO(Y)D09 CMG) 2000-present</a:t>
              </a:r>
              <a:endParaRPr lang="en-US" dirty="0">
                <a:latin typeface="Arial" charset="0"/>
                <a:ea typeface="ＭＳ Ｐゴシック" charset="0"/>
                <a:cs typeface="ＭＳ Ｐゴシック" charset="0"/>
                <a:sym typeface="Arial" charset="0"/>
              </a:endParaRPr>
            </a:p>
            <a:p>
              <a:pPr marL="419100"/>
              <a:r>
                <a:rPr lang="en-US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VIIRS 2011 – 2025</a:t>
              </a:r>
              <a:endParaRPr lang="en-US" dirty="0">
                <a:latin typeface="Arial" charset="0"/>
                <a:ea typeface="ＭＳ Ｐゴシック" charset="0"/>
                <a:cs typeface="ＭＳ Ｐゴシック" charset="0"/>
                <a:sym typeface="Arial" charset="0"/>
              </a:endParaRPr>
            </a:p>
            <a:p>
              <a:pPr marL="419100"/>
              <a:r>
                <a:rPr lang="en-US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SPOT VEGETATION 1999-2000</a:t>
              </a:r>
            </a:p>
            <a:p>
              <a:pPr marL="419100"/>
              <a:r>
                <a:rPr lang="en-US" dirty="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  <a:sym typeface="Arial" charset="0"/>
                </a:rPr>
                <a:t>Sentinel 3  2014 </a:t>
              </a:r>
            </a:p>
          </p:txBody>
        </p:sp>
        <p:sp>
          <p:nvSpPr>
            <p:cNvPr id="45164" name="Text Box 77"/>
            <p:cNvSpPr txBox="1">
              <a:spLocks noChangeArrowheads="1"/>
            </p:cNvSpPr>
            <p:nvPr/>
          </p:nvSpPr>
          <p:spPr bwMode="auto">
            <a:xfrm>
              <a:off x="6994694" y="4713287"/>
              <a:ext cx="18473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endParaRPr lang="en-US" sz="1600" dirty="0">
                <a:solidFill>
                  <a:schemeClr val="tx1"/>
                </a:solidFill>
                <a:latin typeface="Times New Roman" charset="0"/>
              </a:endParaRPr>
            </a:p>
          </p:txBody>
        </p:sp>
        <p:sp>
          <p:nvSpPr>
            <p:cNvPr id="45165" name="Rectangle 94" descr="Wide upward diagonal"/>
            <p:cNvSpPr>
              <a:spLocks noChangeArrowheads="1"/>
            </p:cNvSpPr>
            <p:nvPr/>
          </p:nvSpPr>
          <p:spPr bwMode="auto">
            <a:xfrm>
              <a:off x="8201303" y="4821061"/>
              <a:ext cx="1656927" cy="24890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prstDash val="solid"/>
              <a:miter lim="800000"/>
              <a:headEnd/>
              <a:tailE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none" anchor="ctr"/>
            <a:lstStyle/>
            <a:p>
              <a:r>
                <a:rPr lang="en-US" sz="1400" dirty="0">
                  <a:latin typeface="Times New Roman" charset="0"/>
                </a:rPr>
                <a:t>S3A</a:t>
              </a:r>
            </a:p>
          </p:txBody>
        </p:sp>
        <p:sp>
          <p:nvSpPr>
            <p:cNvPr id="45166" name="Rectangle 69"/>
            <p:cNvSpPr>
              <a:spLocks noChangeArrowheads="1"/>
            </p:cNvSpPr>
            <p:nvPr/>
          </p:nvSpPr>
          <p:spPr bwMode="auto">
            <a:xfrm>
              <a:off x="5257800" y="3505199"/>
              <a:ext cx="4585865" cy="2489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1400">
                  <a:latin typeface="Times New Roman" charset="0"/>
                </a:rPr>
                <a:t>Aqua</a:t>
              </a:r>
            </a:p>
          </p:txBody>
        </p:sp>
      </p:grpSp>
      <p:sp>
        <p:nvSpPr>
          <p:cNvPr id="1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477000"/>
            <a:ext cx="9144000" cy="47625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48529A-30C2-0149-A04B-2A03E8083E66}"/>
              </a:ext>
            </a:extLst>
          </p:cNvPr>
          <p:cNvSpPr/>
          <p:nvPr/>
        </p:nvSpPr>
        <p:spPr>
          <a:xfrm>
            <a:off x="4034680" y="5510884"/>
            <a:ext cx="3552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https://</a:t>
            </a:r>
            <a:r>
              <a:rPr lang="en-US" dirty="0" err="1">
                <a:solidFill>
                  <a:schemeClr val="accent2"/>
                </a:solidFill>
              </a:rPr>
              <a:t>ltdr.modaps.eosdis.nasa.gov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5" name="Rectangle 100">
            <a:extLst>
              <a:ext uri="{FF2B5EF4-FFF2-40B4-BE49-F238E27FC236}">
                <a16:creationId xmlns:a16="http://schemas.microsoft.com/office/drawing/2014/main" id="{73684AA4-9426-5F43-898A-40036C2F2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865" y="2143264"/>
            <a:ext cx="4491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charset="0"/>
              </a:rPr>
              <a:t>N18</a:t>
            </a:r>
          </a:p>
        </p:txBody>
      </p:sp>
      <p:sp>
        <p:nvSpPr>
          <p:cNvPr id="116" name="Rectangle 100">
            <a:extLst>
              <a:ext uri="{FF2B5EF4-FFF2-40B4-BE49-F238E27FC236}">
                <a16:creationId xmlns:a16="http://schemas.microsoft.com/office/drawing/2014/main" id="{74ED8C6E-A0FD-A341-8F18-EB7A3BCDE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3025" y="2129227"/>
            <a:ext cx="4491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Times New Roman" charset="0"/>
              </a:rPr>
              <a:t>N19</a:t>
            </a:r>
          </a:p>
        </p:txBody>
      </p:sp>
      <p:sp>
        <p:nvSpPr>
          <p:cNvPr id="117" name="Line 99">
            <a:extLst>
              <a:ext uri="{FF2B5EF4-FFF2-40B4-BE49-F238E27FC236}">
                <a16:creationId xmlns:a16="http://schemas.microsoft.com/office/drawing/2014/main" id="{5610BDB3-7D34-1E40-B9F1-5904641EC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5329" y="2342523"/>
            <a:ext cx="568250" cy="304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99">
            <a:extLst>
              <a:ext uri="{FF2B5EF4-FFF2-40B4-BE49-F238E27FC236}">
                <a16:creationId xmlns:a16="http://schemas.microsoft.com/office/drawing/2014/main" id="{E040319C-8023-424D-9334-8509F43720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2241" y="2344045"/>
            <a:ext cx="2120108" cy="74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Rectangle 71">
            <a:extLst>
              <a:ext uri="{FF2B5EF4-FFF2-40B4-BE49-F238E27FC236}">
                <a16:creationId xmlns:a16="http://schemas.microsoft.com/office/drawing/2014/main" id="{DCDF529C-7405-E442-8616-B48B4DF2D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712" y="4204647"/>
            <a:ext cx="1242220" cy="256522"/>
          </a:xfrm>
          <a:prstGeom prst="rect">
            <a:avLst/>
          </a:prstGeom>
          <a:solidFill>
            <a:srgbClr val="F5A9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>
                <a:latin typeface="Times New Roman" charset="0"/>
              </a:rPr>
              <a:t>J1</a:t>
            </a:r>
          </a:p>
        </p:txBody>
      </p:sp>
      <p:sp>
        <p:nvSpPr>
          <p:cNvPr id="121" name="Text Box 77">
            <a:extLst>
              <a:ext uri="{FF2B5EF4-FFF2-40B4-BE49-F238E27FC236}">
                <a16:creationId xmlns:a16="http://schemas.microsoft.com/office/drawing/2014/main" id="{1780340A-6AAE-7E46-A6BC-A4B46568C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100" y="2316040"/>
            <a:ext cx="7914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FFFF"/>
                </a:solidFill>
                <a:latin typeface="Times New Roman" charset="0"/>
              </a:rPr>
              <a:t>AVHRR</a:t>
            </a:r>
            <a:endParaRPr lang="en-US" sz="1600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2" name="Text Box 77">
            <a:extLst>
              <a:ext uri="{FF2B5EF4-FFF2-40B4-BE49-F238E27FC236}">
                <a16:creationId xmlns:a16="http://schemas.microsoft.com/office/drawing/2014/main" id="{98E45112-93BA-B648-8A97-94195A679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840" y="4953000"/>
            <a:ext cx="13340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FFFF"/>
                </a:solidFill>
                <a:latin typeface="Times New Roman" charset="0"/>
              </a:rPr>
              <a:t>OLCI/SLSTR</a:t>
            </a:r>
          </a:p>
        </p:txBody>
      </p:sp>
      <p:sp>
        <p:nvSpPr>
          <p:cNvPr id="123" name="Rectangle 94" descr="Wide upward diagonal">
            <a:extLst>
              <a:ext uri="{FF2B5EF4-FFF2-40B4-BE49-F238E27FC236}">
                <a16:creationId xmlns:a16="http://schemas.microsoft.com/office/drawing/2014/main" id="{B9F27FE0-BD49-0546-8C2F-16F15C7D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3082" y="5094611"/>
            <a:ext cx="1233320" cy="26536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 dirty="0">
                <a:latin typeface="Times New Roman" charset="0"/>
              </a:rPr>
              <a:t>S3B</a:t>
            </a:r>
          </a:p>
        </p:txBody>
      </p:sp>
      <p:sp>
        <p:nvSpPr>
          <p:cNvPr id="112" name="Text Box 75">
            <a:extLst>
              <a:ext uri="{FF2B5EF4-FFF2-40B4-BE49-F238E27FC236}">
                <a16:creationId xmlns:a16="http://schemas.microsoft.com/office/drawing/2014/main" id="{F519183D-C1E2-E248-9607-6D09166C5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980" y="1669533"/>
            <a:ext cx="36435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FFFF"/>
                </a:solidFill>
                <a:latin typeface="Times New Roman" charset="0"/>
              </a:rPr>
              <a:t>A.                        B.                    C</a:t>
            </a:r>
          </a:p>
        </p:txBody>
      </p:sp>
      <p:sp>
        <p:nvSpPr>
          <p:cNvPr id="114" name="Text Box 61">
            <a:extLst>
              <a:ext uri="{FF2B5EF4-FFF2-40B4-BE49-F238E27FC236}">
                <a16:creationId xmlns:a16="http://schemas.microsoft.com/office/drawing/2014/main" id="{0ED0D145-A558-9F4C-8CAE-DB2774AAC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004" y="1482120"/>
            <a:ext cx="3385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Times New Roman" charset="0"/>
              </a:rPr>
              <a:t>10</a:t>
            </a:r>
          </a:p>
        </p:txBody>
      </p:sp>
      <p:sp>
        <p:nvSpPr>
          <p:cNvPr id="119" name="Text Box 61">
            <a:extLst>
              <a:ext uri="{FF2B5EF4-FFF2-40B4-BE49-F238E27FC236}">
                <a16:creationId xmlns:a16="http://schemas.microsoft.com/office/drawing/2014/main" id="{F1BEF004-8E9D-0A4B-84C2-9117A62FB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423" y="1479446"/>
            <a:ext cx="3328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Times New Roman" charset="0"/>
              </a:rPr>
              <a:t>11</a:t>
            </a:r>
          </a:p>
        </p:txBody>
      </p:sp>
      <p:sp>
        <p:nvSpPr>
          <p:cNvPr id="124" name="Text Box 61">
            <a:extLst>
              <a:ext uri="{FF2B5EF4-FFF2-40B4-BE49-F238E27FC236}">
                <a16:creationId xmlns:a16="http://schemas.microsoft.com/office/drawing/2014/main" id="{7976977E-D8D7-6049-A3B8-B5B326C7D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6654" y="1481329"/>
            <a:ext cx="3385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Times New Roman" charset="0"/>
              </a:rPr>
              <a:t>12</a:t>
            </a:r>
          </a:p>
        </p:txBody>
      </p:sp>
      <p:sp>
        <p:nvSpPr>
          <p:cNvPr id="125" name="Text Box 61">
            <a:extLst>
              <a:ext uri="{FF2B5EF4-FFF2-40B4-BE49-F238E27FC236}">
                <a16:creationId xmlns:a16="http://schemas.microsoft.com/office/drawing/2014/main" id="{903FC4EB-1F76-DD46-9029-3D77F0C7D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553" y="1474454"/>
            <a:ext cx="3385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Times New Roman" charset="0"/>
              </a:rPr>
              <a:t>13</a:t>
            </a:r>
          </a:p>
        </p:txBody>
      </p:sp>
      <p:sp>
        <p:nvSpPr>
          <p:cNvPr id="126" name="Text Box 61">
            <a:extLst>
              <a:ext uri="{FF2B5EF4-FFF2-40B4-BE49-F238E27FC236}">
                <a16:creationId xmlns:a16="http://schemas.microsoft.com/office/drawing/2014/main" id="{05E9BA79-A664-7E4C-9C1D-FC7D2E930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100" y="1470402"/>
            <a:ext cx="3385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Times New Roman" charset="0"/>
              </a:rPr>
              <a:t>14</a:t>
            </a:r>
          </a:p>
        </p:txBody>
      </p:sp>
      <p:sp>
        <p:nvSpPr>
          <p:cNvPr id="127" name="Text Box 61">
            <a:extLst>
              <a:ext uri="{FF2B5EF4-FFF2-40B4-BE49-F238E27FC236}">
                <a16:creationId xmlns:a16="http://schemas.microsoft.com/office/drawing/2014/main" id="{59BA085C-61E6-D544-A7E8-4AEEFE62C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485" y="1475018"/>
            <a:ext cx="3385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Times New Roman" charset="0"/>
              </a:rPr>
              <a:t>15</a:t>
            </a:r>
          </a:p>
        </p:txBody>
      </p:sp>
      <p:sp>
        <p:nvSpPr>
          <p:cNvPr id="128" name="Text Box 61">
            <a:extLst>
              <a:ext uri="{FF2B5EF4-FFF2-40B4-BE49-F238E27FC236}">
                <a16:creationId xmlns:a16="http://schemas.microsoft.com/office/drawing/2014/main" id="{80AF06C4-55D5-5444-9476-21A796843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998" y="1474821"/>
            <a:ext cx="3385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Times New Roman" charset="0"/>
              </a:rPr>
              <a:t>16</a:t>
            </a:r>
          </a:p>
        </p:txBody>
      </p:sp>
      <p:sp>
        <p:nvSpPr>
          <p:cNvPr id="129" name="Text Box 61">
            <a:extLst>
              <a:ext uri="{FF2B5EF4-FFF2-40B4-BE49-F238E27FC236}">
                <a16:creationId xmlns:a16="http://schemas.microsoft.com/office/drawing/2014/main" id="{3889B9ED-FDA7-5A46-87D1-099D405A2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9566" y="1475696"/>
            <a:ext cx="3385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Times New Roman" charset="0"/>
              </a:rPr>
              <a:t>17</a:t>
            </a:r>
          </a:p>
        </p:txBody>
      </p:sp>
      <p:sp>
        <p:nvSpPr>
          <p:cNvPr id="130" name="Text Box 61">
            <a:extLst>
              <a:ext uri="{FF2B5EF4-FFF2-40B4-BE49-F238E27FC236}">
                <a16:creationId xmlns:a16="http://schemas.microsoft.com/office/drawing/2014/main" id="{032B97AE-36FD-5742-BB4D-2C8DBE0DA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3599" y="1474729"/>
            <a:ext cx="3385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Times New Roman" charset="0"/>
              </a:rPr>
              <a:t>18</a:t>
            </a:r>
          </a:p>
        </p:txBody>
      </p:sp>
      <p:sp>
        <p:nvSpPr>
          <p:cNvPr id="131" name="Text Box 61">
            <a:extLst>
              <a:ext uri="{FF2B5EF4-FFF2-40B4-BE49-F238E27FC236}">
                <a16:creationId xmlns:a16="http://schemas.microsoft.com/office/drawing/2014/main" id="{B97B3C68-D2A0-E74C-9EB4-26E42DF8D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7854" y="1474754"/>
            <a:ext cx="3385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Times New Roman" charset="0"/>
              </a:rPr>
              <a:t>19</a:t>
            </a:r>
          </a:p>
        </p:txBody>
      </p:sp>
      <p:sp>
        <p:nvSpPr>
          <p:cNvPr id="132" name="Text Box 61">
            <a:extLst>
              <a:ext uri="{FF2B5EF4-FFF2-40B4-BE49-F238E27FC236}">
                <a16:creationId xmlns:a16="http://schemas.microsoft.com/office/drawing/2014/main" id="{9EB4A983-0F1C-2D47-BFDA-BD4A22682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409" y="1468157"/>
            <a:ext cx="3385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Times New Roman" charset="0"/>
              </a:rPr>
              <a:t>20</a:t>
            </a:r>
          </a:p>
        </p:txBody>
      </p:sp>
      <p:sp>
        <p:nvSpPr>
          <p:cNvPr id="133" name="Text Box 61">
            <a:extLst>
              <a:ext uri="{FF2B5EF4-FFF2-40B4-BE49-F238E27FC236}">
                <a16:creationId xmlns:a16="http://schemas.microsoft.com/office/drawing/2014/main" id="{4914E27C-E02D-264C-999A-12407A574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6213" y="1468104"/>
            <a:ext cx="3385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Times New Roman" charset="0"/>
              </a:rPr>
              <a:t>21</a:t>
            </a:r>
          </a:p>
        </p:txBody>
      </p:sp>
      <p:sp>
        <p:nvSpPr>
          <p:cNvPr id="134" name="Text Box 61">
            <a:extLst>
              <a:ext uri="{FF2B5EF4-FFF2-40B4-BE49-F238E27FC236}">
                <a16:creationId xmlns:a16="http://schemas.microsoft.com/office/drawing/2014/main" id="{53BD9BCF-E448-974D-AFDC-9266FE7FE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1793" y="1462126"/>
            <a:ext cx="3385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Times New Roman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6711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3F25B-BB3D-FE4D-8AA8-00FEAB940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Terra MODIS…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F92A7A-43ED-354E-B00A-AAF18D65C120}"/>
              </a:ext>
            </a:extLst>
          </p:cNvPr>
          <p:cNvSpPr txBox="1">
            <a:spLocks/>
          </p:cNvSpPr>
          <p:nvPr/>
        </p:nvSpPr>
        <p:spPr>
          <a:xfrm>
            <a:off x="106674" y="2007193"/>
            <a:ext cx="4424383" cy="238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b="1" dirty="0">
                <a:cs typeface="Cambria"/>
              </a:rPr>
              <a:t>Sentinel 3 Synergy (OLCI/SLSTR) 10:00am orbit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cs typeface="Cambria"/>
              </a:rPr>
              <a:t>Covers MODIS spectral range including thermal (cloud screening)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cs typeface="Cambria"/>
              </a:rPr>
              <a:t>Spatial resolution from 300m to 1km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cs typeface="Cambria"/>
              </a:rPr>
              <a:t>S3A (2016), S3B(2018), S3C,D (TBL), S3-NG (planned)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cs typeface="Cambria"/>
              </a:rPr>
              <a:t>Level 1,2 archive in MODAPS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>
                <a:cs typeface="Cambria"/>
              </a:rPr>
              <a:t>Status and Updates: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cs typeface="Cambria"/>
              </a:rPr>
              <a:t>Evaluation of L2 (surface reflectance) official ESA product shows room for improvement.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dirty="0">
                <a:cs typeface="Cambria"/>
              </a:rPr>
              <a:t>Development of a simple </a:t>
            </a:r>
            <a:r>
              <a:rPr lang="en-US" sz="1200" dirty="0" err="1">
                <a:cs typeface="Cambria"/>
              </a:rPr>
              <a:t>LaSRC</a:t>
            </a:r>
            <a:r>
              <a:rPr lang="en-US" sz="1200" dirty="0">
                <a:cs typeface="Cambria"/>
              </a:rPr>
              <a:t> prototype on the Level1 data shows promising results.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i="1" dirty="0">
                <a:cs typeface="Cambria"/>
              </a:rPr>
              <a:t>We are part of the ESA  Expert working group on S3-NG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400" dirty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lvl="1" indent="0">
              <a:spcBef>
                <a:spcPts val="0"/>
              </a:spcBef>
              <a:buNone/>
            </a:pPr>
            <a:endParaRPr lang="en-US" altLang="zh-CN" sz="1400" dirty="0">
              <a:solidFill>
                <a:srgbClr val="00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B3D818-0219-5C44-BF87-DE8F90695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25" r="10851"/>
          <a:stretch/>
        </p:blipFill>
        <p:spPr>
          <a:xfrm>
            <a:off x="9576441" y="1545573"/>
            <a:ext cx="2508885" cy="2228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BBF5FE-2822-7048-9633-B5FF75D01C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5" r="10851"/>
          <a:stretch/>
        </p:blipFill>
        <p:spPr>
          <a:xfrm>
            <a:off x="7067556" y="1552651"/>
            <a:ext cx="2508885" cy="2228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F5A3C5-1D38-B94E-8407-0A3C0DC85D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83" r="9882"/>
          <a:stretch/>
        </p:blipFill>
        <p:spPr>
          <a:xfrm>
            <a:off x="4528601" y="1545573"/>
            <a:ext cx="2538955" cy="2228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51DD48-9EEB-5A47-AF83-6FFA389E2436}"/>
              </a:ext>
            </a:extLst>
          </p:cNvPr>
          <p:cNvSpPr txBox="1"/>
          <p:nvPr/>
        </p:nvSpPr>
        <p:spPr>
          <a:xfrm>
            <a:off x="5270455" y="1253483"/>
            <a:ext cx="610308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latin typeface="+mj-lt"/>
                <a:ea typeface="+mj-ea"/>
                <a:cs typeface="+mj-cs"/>
              </a:rPr>
              <a:t>Sentinel </a:t>
            </a:r>
            <a:r>
              <a:rPr lang="en-US" sz="1800">
                <a:latin typeface="+mj-lt"/>
                <a:ea typeface="+mj-ea"/>
                <a:cs typeface="+mj-cs"/>
              </a:rPr>
              <a:t>3 </a:t>
            </a:r>
            <a:r>
              <a:rPr lang="en-US" dirty="0">
                <a:latin typeface="+mj-lt"/>
                <a:ea typeface="+mj-ea"/>
                <a:cs typeface="+mj-cs"/>
              </a:rPr>
              <a:t>o</a:t>
            </a:r>
            <a:r>
              <a:rPr lang="en-US" sz="1800">
                <a:latin typeface="+mj-lt"/>
                <a:ea typeface="+mj-ea"/>
                <a:cs typeface="+mj-cs"/>
              </a:rPr>
              <a:t>fficial </a:t>
            </a:r>
            <a:r>
              <a:rPr lang="en-US" sz="1800" dirty="0">
                <a:latin typeface="+mj-lt"/>
                <a:ea typeface="+mj-ea"/>
                <a:cs typeface="+mj-cs"/>
              </a:rPr>
              <a:t>ESA SR versus Terra (APU) Aug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2138C1-3679-6546-A446-1C7348B0243D}"/>
              </a:ext>
            </a:extLst>
          </p:cNvPr>
          <p:cNvSpPr txBox="1"/>
          <p:nvPr/>
        </p:nvSpPr>
        <p:spPr>
          <a:xfrm>
            <a:off x="5018818" y="3913064"/>
            <a:ext cx="635472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800" dirty="0">
                <a:latin typeface="+mj-lt"/>
                <a:ea typeface="+mj-ea"/>
                <a:cs typeface="+mj-cs"/>
              </a:rPr>
              <a:t>Sentinel 3 </a:t>
            </a:r>
            <a:r>
              <a:rPr lang="en-US" dirty="0">
                <a:latin typeface="+mj-lt"/>
                <a:ea typeface="+mj-ea"/>
                <a:cs typeface="+mj-cs"/>
              </a:rPr>
              <a:t>prototype </a:t>
            </a:r>
            <a:r>
              <a:rPr lang="en-US" dirty="0" err="1">
                <a:latin typeface="+mj-lt"/>
                <a:ea typeface="+mj-ea"/>
                <a:cs typeface="+mj-cs"/>
              </a:rPr>
              <a:t>LaSRC</a:t>
            </a:r>
            <a:r>
              <a:rPr lang="en-US" dirty="0">
                <a:latin typeface="+mj-lt"/>
                <a:ea typeface="+mj-ea"/>
                <a:cs typeface="+mj-cs"/>
              </a:rPr>
              <a:t> style</a:t>
            </a:r>
            <a:r>
              <a:rPr lang="en-US" sz="1800" dirty="0">
                <a:latin typeface="+mj-lt"/>
                <a:ea typeface="+mj-ea"/>
                <a:cs typeface="+mj-cs"/>
              </a:rPr>
              <a:t> SR versus Terra (APU) Aug 2020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C32181F9-AC98-B34A-B665-4CDD2C250C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09" r="11265"/>
          <a:stretch/>
        </p:blipFill>
        <p:spPr>
          <a:xfrm>
            <a:off x="9543294" y="4254696"/>
            <a:ext cx="2542032" cy="2318641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E62888CC-2C78-3245-9CA1-005DE4B97A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54" r="10991"/>
          <a:stretch/>
        </p:blipFill>
        <p:spPr>
          <a:xfrm>
            <a:off x="6925164" y="4294314"/>
            <a:ext cx="2542032" cy="2279023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1B02E81A-5514-8847-8943-0BBBD47C1B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31" r="10114"/>
          <a:stretch/>
        </p:blipFill>
        <p:spPr>
          <a:xfrm>
            <a:off x="4383132" y="4294314"/>
            <a:ext cx="2542032" cy="22790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00DAAE-52BC-514F-95A2-E0FB5A17D9B0}"/>
              </a:ext>
            </a:extLst>
          </p:cNvPr>
          <p:cNvSpPr txBox="1"/>
          <p:nvPr/>
        </p:nvSpPr>
        <p:spPr>
          <a:xfrm>
            <a:off x="0" y="6550223"/>
            <a:ext cx="200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Eric </a:t>
            </a:r>
            <a:r>
              <a:rPr lang="en-US" sz="1400" dirty="0" err="1"/>
              <a:t>Vermote</a:t>
            </a:r>
            <a:r>
              <a:rPr lang="en-US" sz="1400" dirty="0"/>
              <a:t> NASA/GSFC</a:t>
            </a:r>
          </a:p>
        </p:txBody>
      </p:sp>
    </p:spTree>
    <p:extLst>
      <p:ext uri="{BB962C8B-B14F-4D97-AF65-F5344CB8AC3E}">
        <p14:creationId xmlns:p14="http://schemas.microsoft.com/office/powerpoint/2010/main" val="89659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D79C5-6551-79FF-338C-1C982C5DD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9512" cy="1325563"/>
          </a:xfrm>
        </p:spPr>
        <p:txBody>
          <a:bodyPr/>
          <a:lstStyle/>
          <a:p>
            <a:r>
              <a:rPr lang="en-US" dirty="0"/>
              <a:t>Summary performances for 2020 (Uncertainty)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853CB8E0-0A9B-39E6-E05C-72ADFC11E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733" y="3010485"/>
            <a:ext cx="3758184" cy="2818638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F08F6190-EA87-477E-4E9E-5AC388151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66" y="3010485"/>
            <a:ext cx="3758184" cy="2818638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67BD1CA9-6C75-93A5-3BFA-08ED85107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208" y="3010485"/>
            <a:ext cx="3758184" cy="281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2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24303-2650-8118-0E8A-8DA4A5AC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33908" cy="425985"/>
          </a:xfrm>
        </p:spPr>
        <p:txBody>
          <a:bodyPr>
            <a:noAutofit/>
          </a:bodyPr>
          <a:lstStyle/>
          <a:p>
            <a:r>
              <a:rPr lang="en-US" sz="2800" b="1" dirty="0"/>
              <a:t>Sentinel 3  Corrected Reflectance (CREFL) Update (E. </a:t>
            </a:r>
            <a:r>
              <a:rPr lang="en-US" sz="2800" b="1" dirty="0" err="1"/>
              <a:t>Vermote</a:t>
            </a:r>
            <a:r>
              <a:rPr lang="en-US" sz="2800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862DA-E185-AAC1-FC54-F4D329475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6433"/>
            <a:ext cx="3431569" cy="478065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Two PGE’s, CREFL-O (OLCI), CREFL-S (SLSTR) (L1 inputs </a:t>
            </a:r>
            <a:r>
              <a:rPr lang="en-US" b="1" dirty="0" err="1"/>
              <a:t>netcdf</a:t>
            </a:r>
            <a:r>
              <a:rPr lang="en-US" b="1" dirty="0"/>
              <a:t>)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CREFL-O (300m bands R,G,B NIR), completed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CREFL-S (500m bands, R,G,NIR  SWIR1 (1.6mic), SWIR2 (2.1mic)</a:t>
            </a:r>
          </a:p>
          <a:p>
            <a:pPr marL="457200" lvl="1" indent="0">
              <a:buNone/>
            </a:pPr>
            <a:r>
              <a:rPr lang="en-US" dirty="0"/>
              <a:t>Delivered in testing</a:t>
            </a:r>
          </a:p>
        </p:txBody>
      </p:sp>
      <p:pic>
        <p:nvPicPr>
          <p:cNvPr id="5" name="Picture 4" descr="A picture containing text, wave&#10;&#10;Description automatically generated">
            <a:extLst>
              <a:ext uri="{FF2B5EF4-FFF2-40B4-BE49-F238E27FC236}">
                <a16:creationId xmlns:a16="http://schemas.microsoft.com/office/drawing/2014/main" id="{27E6CE84-C017-86F9-E424-0AB36CF07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704" y="1363435"/>
            <a:ext cx="7772400" cy="3735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DB4335-0523-CDA8-6640-36C7A0175F0D}"/>
              </a:ext>
            </a:extLst>
          </p:cNvPr>
          <p:cNvSpPr txBox="1"/>
          <p:nvPr/>
        </p:nvSpPr>
        <p:spPr>
          <a:xfrm>
            <a:off x="4146115" y="5099007"/>
            <a:ext cx="2975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Corrected reflectance’s (OLCI)</a:t>
            </a:r>
          </a:p>
          <a:p>
            <a:r>
              <a:rPr lang="en-US" dirty="0"/>
              <a:t>RGB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118B88-650E-9C72-6142-411C71679943}"/>
              </a:ext>
            </a:extLst>
          </p:cNvPr>
          <p:cNvSpPr txBox="1"/>
          <p:nvPr/>
        </p:nvSpPr>
        <p:spPr>
          <a:xfrm>
            <a:off x="7716470" y="5099007"/>
            <a:ext cx="4181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of the atmosphere reflectance’s (OLCI)</a:t>
            </a:r>
          </a:p>
          <a:p>
            <a:r>
              <a:rPr lang="en-US" dirty="0"/>
              <a:t>RGB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70045A-7981-52B0-1114-D57173500C28}"/>
              </a:ext>
            </a:extLst>
          </p:cNvPr>
          <p:cNvSpPr txBox="1"/>
          <p:nvPr/>
        </p:nvSpPr>
        <p:spPr>
          <a:xfrm>
            <a:off x="3175553" y="6017749"/>
            <a:ext cx="6152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/>
              <a:t>Sentinel 3  Surface </a:t>
            </a:r>
            <a:r>
              <a:rPr lang="en-US" sz="1800" b="1" i="1"/>
              <a:t>Reflectance (SSREFL) </a:t>
            </a:r>
            <a:r>
              <a:rPr lang="en-US" b="1" i="1" dirty="0"/>
              <a:t>development is starting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51765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363</Words>
  <Application>Microsoft Macintosh PowerPoint</Application>
  <PresentationFormat>Widescreen</PresentationFormat>
  <Paragraphs>103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Beyond Terra MODIS…</vt:lpstr>
      <vt:lpstr>Summary performances for 2020 (Uncertainty)</vt:lpstr>
      <vt:lpstr>Sentinel 3  Corrected Reflectance (CREFL) Update (E. Vermote)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Terra MODIS…</dc:title>
  <dc:creator>Vermote, Eric (GSFC-6190)</dc:creator>
  <cp:lastModifiedBy>Vermote, Eric (GSFC-6190)</cp:lastModifiedBy>
  <cp:revision>3</cp:revision>
  <dcterms:created xsi:type="dcterms:W3CDTF">2022-04-29T14:34:30Z</dcterms:created>
  <dcterms:modified xsi:type="dcterms:W3CDTF">2023-05-01T10:43:15Z</dcterms:modified>
</cp:coreProperties>
</file>