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350_1FC3705E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0A_FC5836E9.xml" ContentType="application/vnd.ms-powerpoint.comments+xml"/>
  <Override PartName="/ppt/notesSlides/notesSlide8.xml" ContentType="application/vnd.openxmlformats-officedocument.presentationml.notesSlide+xml"/>
  <Override PartName="/ppt/comments/modernComment_113_65D5E478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3" r:id="rId2"/>
    <p:sldId id="279" r:id="rId3"/>
    <p:sldId id="267" r:id="rId4"/>
    <p:sldId id="848" r:id="rId5"/>
    <p:sldId id="280" r:id="rId6"/>
    <p:sldId id="270" r:id="rId7"/>
    <p:sldId id="266" r:id="rId8"/>
    <p:sldId id="275" r:id="rId9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EBC321-6F5D-19E8-9BCD-285F3EEFE264}" name="Sebastien Lenard" initials="SL" userId="S::sele7124@colorado.edu::cc3d583c-93e6-4c9c-9438-1718bfd642f4" providerId="AD"/>
  <p188:author id="{B827233A-E970-9C40-1B5B-455CDD1B68D7}" name="Karl Rittger" initials="KR" userId="S::kari0458@colorado.edu::c4066d40-8f92-4901-9a48-fa87615055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9" autoAdjust="0"/>
    <p:restoredTop sz="77872"/>
  </p:normalViewPr>
  <p:slideViewPr>
    <p:cSldViewPr snapToGrid="0">
      <p:cViewPr varScale="1">
        <p:scale>
          <a:sx n="136" d="100"/>
          <a:sy n="136" d="100"/>
        </p:scale>
        <p:origin x="14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omments/modernComment_10A_FC5836E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7142CF-AE67-4DB2-90DC-97931CD698BB}" authorId="{A3EBC321-6F5D-19E8-9BCD-285F3EEFE264}" status="resolved" created="2023-04-28T20:07:33.905" complete="100000">
    <pc:sldMkLst xmlns:pc="http://schemas.microsoft.com/office/powerpoint/2013/main/command">
      <pc:docMk/>
      <pc:sldMk cId="4233639657" sldId="266"/>
    </pc:sldMkLst>
    <p188:txBody>
      <a:bodyPr/>
      <a:lstStyle/>
      <a:p>
        <a:r>
          <a:rPr lang="en-US"/>
          <a:t>Amend MDOIS into MODIS</a:t>
        </a:r>
      </a:p>
    </p188:txBody>
  </p188:cm>
  <p188:cm id="{AAA2032E-C453-4DEA-9B7C-29DE3BA58189}" authorId="{A3EBC321-6F5D-19E8-9BCD-285F3EEFE264}" status="resolved" created="2023-04-28T20:09:31.782" complete="100000">
    <pc:sldMkLst xmlns:pc="http://schemas.microsoft.com/office/powerpoint/2013/main/command">
      <pc:docMk/>
      <pc:sldMk cId="4233639657" sldId="266"/>
    </pc:sldMkLst>
    <p188:txBody>
      <a:bodyPr/>
      <a:lstStyle/>
      <a:p>
        <a:r>
          <a:rPr lang="en-US"/>
          <a:t>Amend tiaga into taiga, and tunda into tundra</a:t>
        </a:r>
      </a:p>
    </p188:txBody>
  </p188:cm>
</p188:cmLst>
</file>

<file path=ppt/comments/modernComment_113_65D5E47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B36357D-AB4D-43DD-B6F2-998687C62707}" authorId="{A3EBC321-6F5D-19E8-9BCD-285F3EEFE264}" status="resolved" created="2023-04-28T20:11:28.612" complete="100000">
    <pc:sldMkLst xmlns:pc="http://schemas.microsoft.com/office/powerpoint/2013/main/command">
      <pc:docMk/>
      <pc:sldMk cId="1708516472" sldId="275"/>
    </pc:sldMkLst>
    <p188:replyLst>
      <p188:reply id="{EB29436D-5F6F-5E4E-95E0-930D63C010D6}" authorId="{B827233A-E970-9C40-1B5B-455CDD1B68D7}" created="2023-05-01T20:33:55.893">
        <p188:txBody>
          <a:bodyPr/>
          <a:lstStyle/>
          <a:p>
            <a:r>
              <a:rPr lang="en-US"/>
              <a:t>3 Snow Today articles, 4 peer reviewed manuscripts</a:t>
            </a:r>
          </a:p>
        </p188:txBody>
      </p188:reply>
    </p188:replyLst>
    <p188:txBody>
      <a:bodyPr/>
      <a:lstStyle/>
      <a:p>
        <a:r>
          <a:rPr lang="en-US"/>
          <a:t>in Slide 2 they say published first 3 articles, and there are 4 articles here</a:t>
        </a:r>
      </a:p>
    </p188:txBody>
  </p188:cm>
</p188:cmLst>
</file>

<file path=ppt/comments/modernComment_350_1FC3705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2AEDD8-2F80-5241-BA07-4BF3C3904DB1}" authorId="{A3EBC321-6F5D-19E8-9BCD-285F3EEFE264}" status="resolved" created="2023-04-28T20:23:18.703">
    <pc:sldMkLst xmlns:pc="http://schemas.microsoft.com/office/powerpoint/2013/main/command">
      <pc:docMk/>
      <pc:sldMk cId="2684638000" sldId="268"/>
    </pc:sldMkLst>
    <p188:txBody>
      <a:bodyPr/>
      <a:lstStyle/>
      <a:p>
        <a:r>
          <a:rPr lang="en-US"/>
          <a:t>maybe you can merge slide 3 and four, and make the tool bar bigger?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42FAD-C714-EF46-AF51-3925EBDAC30A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303E8-73AA-9E4E-997A-B891E243D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40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303E8-73AA-9E4E-997A-B891E243DA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3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303E8-73AA-9E4E-997A-B891E243DA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303E8-73AA-9E4E-997A-B891E243DA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53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303E8-73AA-9E4E-997A-B891E243DA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49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303E8-73AA-9E4E-997A-B891E243DA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70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303E8-73AA-9E4E-997A-B891E243DA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93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303E8-73AA-9E4E-997A-B891E243DA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1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303E8-73AA-9E4E-997A-B891E243DA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3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F9AB3-E180-6045-8A19-0CC253F7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052F0-8401-754C-826D-29ECBAE8DBAA}" type="datetimeFigureOut">
              <a:rPr lang="en-US"/>
              <a:pPr>
                <a:defRPr/>
              </a:pPr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EE711-20CF-2A40-A659-3CE92690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9D9B1-C2A3-F94A-8057-D8D8FDCB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EF2A4-4EAD-BF49-8F0F-521B4361E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42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8BBAF-D029-6E4D-BDE7-E7787B137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B42EC-4F96-A74E-876E-3B3AF3AE992B}" type="datetimeFigureOut">
              <a:rPr lang="en-US"/>
              <a:pPr>
                <a:defRPr/>
              </a:pPr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E3549-2AA5-414C-B423-6E81B885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4955-6F18-544B-BBDD-194AD836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8CE08-30EF-974B-A8FC-B86FE9334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58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4A92F-F57C-0A4B-95B6-6A322CFDF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4536B-3AF1-B445-8500-12FE77863E37}" type="datetimeFigureOut">
              <a:rPr lang="en-US"/>
              <a:pPr>
                <a:defRPr/>
              </a:pPr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99826-BCE2-B84F-9B4A-630D09405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1C60-6F81-8B4C-8E63-B9A6592FC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55C91-BAF1-9F48-9E9C-B2B283D14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6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4D8FE-9427-FC46-852A-7E5DC47F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732B5-B045-224E-9224-0DDFB7AE0690}" type="datetimeFigureOut">
              <a:rPr lang="en-US"/>
              <a:pPr>
                <a:defRPr/>
              </a:pPr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E40C6-D90A-E542-AE62-52C57AC8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25566-34B2-4148-B7E6-E5FCE912B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D2A3A-C6DF-CA4B-95B4-07D7B23B3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8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0952A-6322-A84F-9D4B-F48FB57F1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CD4E3-D9B2-D743-9D6A-692ADED7E2D8}" type="datetimeFigureOut">
              <a:rPr lang="en-US"/>
              <a:pPr>
                <a:defRPr/>
              </a:pPr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EE4E0-E09B-714A-AFA3-2BAF17C72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B3F97-7933-3E41-ADA8-1488F01B3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98711-0041-C647-97BD-1830375BC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5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3848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6B4892-7122-8C42-86B2-0FCF4824B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E41C4-4CE8-0A46-950C-E89053F392EA}" type="datetimeFigureOut">
              <a:rPr lang="en-US"/>
              <a:pPr>
                <a:defRPr/>
              </a:pPr>
              <a:t>5/2/23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F8BA64-AB1F-1B4B-B483-F94A1A9D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945023-7520-3D47-BCB6-9EF9C95B4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24D2C-3AB9-CC40-B58C-5A08C80D2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1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1D1EE3D-21B1-D845-ADAE-9998C3EB1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02D27-D56C-6A41-8F67-4A305986F5A4}" type="datetimeFigureOut">
              <a:rPr lang="en-US"/>
              <a:pPr>
                <a:defRPr/>
              </a:pPr>
              <a:t>5/2/23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34B2FA-F592-BC48-B364-0995197A8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B27FB5-C727-3049-A763-452A825B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18F7A-61ED-FD48-9B1C-009250DD59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8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39F815-98E1-A448-9568-F7CB4CF30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F73C3-90B7-C749-AC72-6B06C85E5085}" type="datetimeFigureOut">
              <a:rPr lang="en-US"/>
              <a:pPr>
                <a:defRPr/>
              </a:pPr>
              <a:t>5/2/23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DC7803E-1A86-BD4A-91BB-1D1A7B7B8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3AD3FC-9F10-0C4A-AA09-907B0AB0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4993-1993-1F4C-A36B-D302251B5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7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3B10D45-CBF9-F74B-9BF5-ED07D2D7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AEAF6-C62D-2A4D-B518-81EFE612BBA2}" type="datetimeFigureOut">
              <a:rPr lang="en-US"/>
              <a:pPr>
                <a:defRPr/>
              </a:pPr>
              <a:t>5/2/23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E67FEB2-515E-5E4B-826B-F1B0A1AC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6298F1-3AD7-B84A-AC18-55EEA356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6C0CC-6DAC-C549-A223-CDABCBB71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06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E7A9EF-BD16-CF45-83AB-46F453D1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71A70-D745-5A4A-963E-E97A7A4FF0C8}" type="datetimeFigureOut">
              <a:rPr lang="en-US"/>
              <a:pPr>
                <a:defRPr/>
              </a:pPr>
              <a:t>5/2/23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1BFAF5-5F0E-2A4B-AE13-7E316E60B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527E4C-CDC5-D940-BB5F-7C96EE10F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D9A55-A9DE-504A-A911-A98766FB5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3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219200"/>
            <a:ext cx="7315200" cy="35083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C6B036-0A3B-0140-B4C9-3D73081B8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47FAC-5B62-9047-B68C-D05C0097E522}" type="datetimeFigureOut">
              <a:rPr lang="en-US"/>
              <a:pPr>
                <a:defRPr/>
              </a:pPr>
              <a:t>5/2/23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335739-29E2-7F44-B82E-F19BD864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07EC1C-3F2F-FD44-AB51-4F1741FF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99041-00B1-B049-AAD7-69708B9C4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2961437E-D116-0F4D-9062-BD97B571DD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33A64-52F4-874B-BC7A-298F22E1B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B85E56-FAEF-744E-8760-5B1BA76C6559}" type="datetimeFigureOut">
              <a:rPr lang="en-US"/>
              <a:pPr>
                <a:defRPr/>
              </a:pPr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E1C7C-CC94-FD47-B856-5776217B6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4845B-C60A-3E4A-A0BB-83BE38F9C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DE79D9-2629-5344-A464-B0527B0C0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Rectangle 22">
            <a:extLst>
              <a:ext uri="{FF2B5EF4-FFF2-40B4-BE49-F238E27FC236}">
                <a16:creationId xmlns:a16="http://schemas.microsoft.com/office/drawing/2014/main" id="{D3F94CEC-0EAD-974B-8823-BF30CA73D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938"/>
            <a:ext cx="12192000" cy="887413"/>
          </a:xfrm>
          <a:prstGeom prst="rect">
            <a:avLst/>
          </a:prstGeom>
          <a:gradFill rotWithShape="0">
            <a:gsLst>
              <a:gs pos="0">
                <a:srgbClr val="5487BD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31" name="Picture 8" descr="Macintosh HD:Users:gtiona:Documents:GI_info:GI - NPP:Instruments:CERES:CERES LaRC F2F 012808:">
            <a:extLst>
              <a:ext uri="{FF2B5EF4-FFF2-40B4-BE49-F238E27FC236}">
                <a16:creationId xmlns:a16="http://schemas.microsoft.com/office/drawing/2014/main" id="{9CC3BA47-8830-0348-B679-A97799DBB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1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6">
            <a:extLst>
              <a:ext uri="{FF2B5EF4-FFF2-40B4-BE49-F238E27FC236}">
                <a16:creationId xmlns:a16="http://schemas.microsoft.com/office/drawing/2014/main" id="{DBC23E00-AA6C-6246-94DB-BC64BAD057E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85825"/>
            <a:ext cx="12192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Title Placeholder 1">
            <a:extLst>
              <a:ext uri="{FF2B5EF4-FFF2-40B4-BE49-F238E27FC236}">
                <a16:creationId xmlns:a16="http://schemas.microsoft.com/office/drawing/2014/main" id="{1AF2AA8D-5C59-DE46-99AF-2FB5D5DBD8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50_1FC3705E.xm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hyperlink" Target="https://nsidc.org/snow-today/snow-view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sidc.org/snow-today/monthly-insights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jpeg"/><Relationship Id="rId7" Type="http://schemas.openxmlformats.org/officeDocument/2006/relationships/image" Target="../media/image14.jp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dos.org/codosupdates/april062023" TargetMode="External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18/10/relationships/comments" Target="../comments/modernComment_10A_FC5836E9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3_65D5E478.xml"/><Relationship Id="rId7" Type="http://schemas.openxmlformats.org/officeDocument/2006/relationships/hyperlink" Target="https://doi.org/10.1029/2022GL09810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29/2022GL101235" TargetMode="External"/><Relationship Id="rId5" Type="http://schemas.openxmlformats.org/officeDocument/2006/relationships/hyperlink" Target="https://doi.org/10.5194/tc-17-673-2023" TargetMode="External"/><Relationship Id="rId4" Type="http://schemas.openxmlformats.org/officeDocument/2006/relationships/hyperlink" Target="https://doi.org/10.5194/tc-17-567-202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05F7B-D03A-B119-F653-5140E67A0C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>
                <a:effectLst/>
              </a:rPr>
              <a:t>Co-production of snow cover and snow albedo at sub-pixel scale with analysis, uncertainty, and data distribution in near real-time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3C30D-26EE-0C8F-62D1-97EEA4970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0142" y="3640929"/>
            <a:ext cx="7772400" cy="1752600"/>
          </a:xfrm>
        </p:spPr>
        <p:txBody>
          <a:bodyPr/>
          <a:lstStyle/>
          <a:p>
            <a:r>
              <a:rPr lang="en-US" dirty="0"/>
              <a:t>Karl Rittger, Mark Serreze, Mary J. </a:t>
            </a:r>
            <a:r>
              <a:rPr lang="en-US" dirty="0" err="1"/>
              <a:t>Brodzik</a:t>
            </a:r>
            <a:r>
              <a:rPr lang="en-US" dirty="0"/>
              <a:t>, Mark Raleigh, McKenzie Skiles, Keith Musselman, Sebastien Lenard, Thomas H. Painter, Jeff Dozier, Ned Bair, Timbo </a:t>
            </a:r>
            <a:r>
              <a:rPr lang="en-US" dirty="0" err="1"/>
              <a:t>Stillinger</a:t>
            </a:r>
            <a:r>
              <a:rPr lang="en-US" dirty="0"/>
              <a:t>, and the NSIDC team</a:t>
            </a:r>
          </a:p>
        </p:txBody>
      </p:sp>
      <p:pic>
        <p:nvPicPr>
          <p:cNvPr id="4" name="Picture 3" descr="instaar_logo_transparent.png">
            <a:extLst>
              <a:ext uri="{FF2B5EF4-FFF2-40B4-BE49-F238E27FC236}">
                <a16:creationId xmlns:a16="http://schemas.microsoft.com/office/drawing/2014/main" id="{601CD695-32E2-EC03-2802-B3084DDF3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53" y="927455"/>
            <a:ext cx="1646578" cy="1323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B9645-56E1-7856-87DC-B5F1431C9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706" y="1047921"/>
            <a:ext cx="4510429" cy="1082505"/>
          </a:xfrm>
          <a:prstGeom prst="rect">
            <a:avLst/>
          </a:prstGeom>
        </p:spPr>
      </p:pic>
      <p:pic>
        <p:nvPicPr>
          <p:cNvPr id="6" name="Picture 2" descr="National Snow and Ice Data Center |">
            <a:extLst>
              <a:ext uri="{FF2B5EF4-FFF2-40B4-BE49-F238E27FC236}">
                <a16:creationId xmlns:a16="http://schemas.microsoft.com/office/drawing/2014/main" id="{F23C098F-74BB-FB4A-D53F-EFD5DF92F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44" y="927455"/>
            <a:ext cx="1313666" cy="131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ucsbwave_full.pdf">
            <a:extLst>
              <a:ext uri="{FF2B5EF4-FFF2-40B4-BE49-F238E27FC236}">
                <a16:creationId xmlns:a16="http://schemas.microsoft.com/office/drawing/2014/main" id="{0C9C81DF-270F-CFDB-36EE-7FD1FCF92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22" y="5642296"/>
            <a:ext cx="2380396" cy="1428237"/>
          </a:xfrm>
          <a:prstGeom prst="rect">
            <a:avLst/>
          </a:prstGeom>
        </p:spPr>
      </p:pic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6CB3B1E-653D-FA84-8488-1E761CBD5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1638" y="5742306"/>
            <a:ext cx="1562675" cy="107564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78F5960-64FB-FFBA-9BC5-13877BDD6A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3145" y="6032661"/>
            <a:ext cx="2099783" cy="7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4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1E570-43C6-2752-FF5E-EC342E07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42B1D-9C1E-7085-B755-B2F00A1DB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Funded through NASA Terra Aqua Suomi to provide snow surface properties for MODIS and VIIRS</a:t>
            </a:r>
          </a:p>
          <a:p>
            <a:r>
              <a:rPr lang="en-US" dirty="0"/>
              <a:t>Products include snow cover fraction, snow surface albedo, and snow radiative forcing</a:t>
            </a:r>
          </a:p>
          <a:p>
            <a:r>
              <a:rPr lang="en-US" dirty="0"/>
              <a:t>Analyze, distribute, and share with researchers, applications groups, and the public</a:t>
            </a:r>
          </a:p>
          <a:p>
            <a:r>
              <a:rPr lang="en-US" dirty="0"/>
              <a:t>Balance scalability with accuracy for potential global production</a:t>
            </a:r>
          </a:p>
          <a:p>
            <a:r>
              <a:rPr lang="en-US" dirty="0"/>
              <a:t>Estimate daily uncertainty using higher resolution HLS</a:t>
            </a:r>
          </a:p>
          <a:p>
            <a:r>
              <a:rPr lang="en-US" dirty="0"/>
              <a:t>Analyze long term MODIS – VIIRS continuity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760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05F7B-D03A-B119-F653-5140E67A0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690" y="0"/>
            <a:ext cx="9237346" cy="822325"/>
          </a:xfrm>
        </p:spPr>
        <p:txBody>
          <a:bodyPr/>
          <a:lstStyle/>
          <a:p>
            <a:r>
              <a:rPr lang="en-US" sz="2800" dirty="0">
                <a:effectLst/>
              </a:rPr>
              <a:t>Year 1 accomplishments and Year 2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3C30D-26EE-0C8F-62D1-97EEA4970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886" y="1161817"/>
            <a:ext cx="5386917" cy="326053"/>
          </a:xfrm>
        </p:spPr>
        <p:txBody>
          <a:bodyPr/>
          <a:lstStyle/>
          <a:p>
            <a:r>
              <a:rPr lang="en-US" dirty="0"/>
              <a:t>July 2022 – July 2023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6F733F-57C2-836C-B72C-6FE04ABF6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032" y="1652338"/>
            <a:ext cx="5605600" cy="5136880"/>
          </a:xfrm>
        </p:spPr>
        <p:txBody>
          <a:bodyPr/>
          <a:lstStyle/>
          <a:p>
            <a:r>
              <a:rPr lang="en-US" sz="2200" dirty="0"/>
              <a:t>Updated baseline data based on SCAG and DRFS models to address known issues</a:t>
            </a:r>
          </a:p>
          <a:p>
            <a:r>
              <a:rPr lang="en-US" sz="2200" dirty="0"/>
              <a:t>Redesigned Snow Today website to improve usability, access, and visibility to general public/media</a:t>
            </a:r>
          </a:p>
          <a:p>
            <a:r>
              <a:rPr lang="en-US" sz="2200" dirty="0"/>
              <a:t>Developed a new interactive web application with many features </a:t>
            </a:r>
          </a:p>
          <a:p>
            <a:r>
              <a:rPr lang="en-US" sz="2200" dirty="0"/>
              <a:t>Introduced flexibility to expand coverage globally</a:t>
            </a:r>
          </a:p>
          <a:p>
            <a:r>
              <a:rPr lang="en-US" sz="2200" dirty="0"/>
              <a:t>Published first three Snow Today Articles</a:t>
            </a:r>
          </a:p>
          <a:p>
            <a:r>
              <a:rPr lang="en-US" sz="2200" dirty="0"/>
              <a:t>Published 4 peer reviewed studies of validation, use in regional snow simulation, snow darkening,  and application to wildfire impact on snow melt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50F6D1-4CE4-B9F1-77B6-4959DBDAA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7715" y="1161817"/>
            <a:ext cx="5389033" cy="326053"/>
          </a:xfrm>
        </p:spPr>
        <p:txBody>
          <a:bodyPr/>
          <a:lstStyle/>
          <a:p>
            <a:r>
              <a:rPr lang="en-US" dirty="0"/>
              <a:t>July 2023 – July 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01858-EE69-1FFB-CE02-B15141EB8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1148" y="1652338"/>
            <a:ext cx="5605600" cy="5136880"/>
          </a:xfrm>
        </p:spPr>
        <p:txBody>
          <a:bodyPr/>
          <a:lstStyle/>
          <a:p>
            <a:r>
              <a:rPr lang="en-US" sz="2200" dirty="0"/>
              <a:t>Transition to </a:t>
            </a:r>
            <a:r>
              <a:rPr lang="en-US" sz="2200" dirty="0" err="1"/>
              <a:t>SPIReS</a:t>
            </a:r>
            <a:r>
              <a:rPr lang="en-US" sz="2200" dirty="0"/>
              <a:t> data processing and analysis</a:t>
            </a:r>
          </a:p>
          <a:p>
            <a:r>
              <a:rPr lang="en-US" sz="2200" dirty="0"/>
              <a:t>Transition from MODIS Terra only to MODIS Terra (2001-) &amp; VIIRS NPP (2012-)</a:t>
            </a:r>
          </a:p>
          <a:p>
            <a:r>
              <a:rPr lang="en-US" sz="2200" dirty="0"/>
              <a:t>Process North America and Greenland addressing scalability</a:t>
            </a:r>
          </a:p>
          <a:p>
            <a:r>
              <a:rPr lang="en-US" sz="2200" dirty="0"/>
              <a:t>Use HLS to estimate uncertainty regularly for representative areas</a:t>
            </a:r>
          </a:p>
          <a:p>
            <a:r>
              <a:rPr lang="en-US" sz="2200" dirty="0"/>
              <a:t>Assess range of differences for snow surface properties across MODIS Terra and VIIRS NPP</a:t>
            </a:r>
          </a:p>
          <a:p>
            <a:r>
              <a:rPr lang="en-US" sz="2200" dirty="0"/>
              <a:t>Continue baseline SCAG/DRFS production for continuity during transition (separately funded)</a:t>
            </a:r>
          </a:p>
        </p:txBody>
      </p:sp>
      <p:pic>
        <p:nvPicPr>
          <p:cNvPr id="7" name="Picture 6" descr="instaar_logo_transparent.png">
            <a:extLst>
              <a:ext uri="{FF2B5EF4-FFF2-40B4-BE49-F238E27FC236}">
                <a16:creationId xmlns:a16="http://schemas.microsoft.com/office/drawing/2014/main" id="{491C98A3-B339-9A99-88C0-519851B2C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335" y="97442"/>
            <a:ext cx="901876" cy="724883"/>
          </a:xfrm>
          <a:prstGeom prst="rect">
            <a:avLst/>
          </a:prstGeom>
        </p:spPr>
      </p:pic>
      <p:pic>
        <p:nvPicPr>
          <p:cNvPr id="8" name="Picture 2" descr="National Snow and Ice Data Center |">
            <a:extLst>
              <a:ext uri="{FF2B5EF4-FFF2-40B4-BE49-F238E27FC236}">
                <a16:creationId xmlns:a16="http://schemas.microsoft.com/office/drawing/2014/main" id="{0145527C-0B04-283A-B9C9-23C27BE6F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044" y="66304"/>
            <a:ext cx="719531" cy="71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952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7CD5-2626-DDC4-24DD-829F799C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</a:rPr>
              <a:t>New interactive web application: </a:t>
            </a:r>
            <a:br>
              <a:rPr lang="en-US" sz="2800" dirty="0">
                <a:effectLst/>
              </a:rPr>
            </a:br>
            <a:r>
              <a:rPr lang="en-US" sz="2800" dirty="0">
                <a:effectLst/>
                <a:hlinkClick r:id="rId4"/>
              </a:rPr>
              <a:t>https://</a:t>
            </a:r>
            <a:r>
              <a:rPr lang="en-US" sz="2800" dirty="0" err="1">
                <a:effectLst/>
                <a:hlinkClick r:id="rId4"/>
              </a:rPr>
              <a:t>nsidc.org</a:t>
            </a:r>
            <a:r>
              <a:rPr lang="en-US" sz="2800" dirty="0">
                <a:effectLst/>
                <a:hlinkClick r:id="rId4"/>
              </a:rPr>
              <a:t>/snow-today/snow-viewer</a:t>
            </a:r>
            <a:endParaRPr lang="en-US" sz="28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1FE818B-E1BB-F109-CD64-3701A034D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26" y="1515844"/>
            <a:ext cx="5890153" cy="4196551"/>
          </a:xfrm>
        </p:spPr>
        <p:txBody>
          <a:bodyPr/>
          <a:lstStyle/>
          <a:p>
            <a:r>
              <a:rPr lang="en-US" b="1" dirty="0"/>
              <a:t>Configure variables: </a:t>
            </a:r>
          </a:p>
          <a:p>
            <a:pPr lvl="1"/>
            <a:r>
              <a:rPr lang="en-US" dirty="0"/>
              <a:t>maps and summary plots of snow cover, snow duration, snow albedo and snow radiative forcing</a:t>
            </a:r>
          </a:p>
          <a:p>
            <a:r>
              <a:rPr lang="en-US" b="1" dirty="0"/>
              <a:t>Select a </a:t>
            </a:r>
            <a:r>
              <a:rPr lang="en-US" b="1" dirty="0" err="1"/>
              <a:t>Basemap</a:t>
            </a:r>
            <a:r>
              <a:rPr lang="en-US" b="1" dirty="0"/>
              <a:t>: </a:t>
            </a:r>
          </a:p>
          <a:p>
            <a:pPr lvl="1"/>
            <a:r>
              <a:rPr lang="en-US" dirty="0"/>
              <a:t>8 options</a:t>
            </a:r>
          </a:p>
          <a:p>
            <a:r>
              <a:rPr lang="en-US" b="1" dirty="0"/>
              <a:t>Select a Region:</a:t>
            </a:r>
          </a:p>
          <a:p>
            <a:pPr lvl="1"/>
            <a:r>
              <a:rPr lang="en-US" dirty="0"/>
              <a:t>State, HUC2, and HUC4</a:t>
            </a:r>
          </a:p>
          <a:p>
            <a:r>
              <a:rPr lang="en-US" b="1" dirty="0"/>
              <a:t>SWE overlay: 	</a:t>
            </a:r>
          </a:p>
          <a:p>
            <a:pPr lvl="1"/>
            <a:r>
              <a:rPr lang="en-US" dirty="0"/>
              <a:t>amount, change, and percent of normal</a:t>
            </a:r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EB63D1-6305-B5E7-E0D2-4292BBB194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6" r="50000" b="2709"/>
          <a:stretch/>
        </p:blipFill>
        <p:spPr>
          <a:xfrm>
            <a:off x="6096000" y="914399"/>
            <a:ext cx="5890153" cy="5943601"/>
          </a:xfrm>
          <a:prstGeom prst="rect">
            <a:avLst/>
          </a:prstGeom>
        </p:spPr>
      </p:pic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E8F074C-0A9C-F5A2-8806-5BD4C8A994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7" t="28827" r="28558" b="68511"/>
          <a:stretch/>
        </p:blipFill>
        <p:spPr>
          <a:xfrm>
            <a:off x="205846" y="6157248"/>
            <a:ext cx="5491271" cy="614268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925BF68-ACDD-17E3-DF3E-15A190937E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8" t="28827" r="53815" b="68511"/>
          <a:stretch/>
        </p:blipFill>
        <p:spPr>
          <a:xfrm>
            <a:off x="45913" y="1009522"/>
            <a:ext cx="4356642" cy="506322"/>
          </a:xfrm>
          <a:prstGeom prst="rect">
            <a:avLst/>
          </a:prstGeom>
        </p:spPr>
      </p:pic>
      <p:pic>
        <p:nvPicPr>
          <p:cNvPr id="16" name="Picture 15" descr="instaar_logo_transparent.png">
            <a:extLst>
              <a:ext uri="{FF2B5EF4-FFF2-40B4-BE49-F238E27FC236}">
                <a16:creationId xmlns:a16="http://schemas.microsoft.com/office/drawing/2014/main" id="{7101DC97-E5CA-920D-17C3-689B474AB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335" y="97442"/>
            <a:ext cx="901876" cy="724883"/>
          </a:xfrm>
          <a:prstGeom prst="rect">
            <a:avLst/>
          </a:prstGeom>
        </p:spPr>
      </p:pic>
      <p:pic>
        <p:nvPicPr>
          <p:cNvPr id="17" name="Picture 2" descr="National Snow and Ice Data Center |">
            <a:extLst>
              <a:ext uri="{FF2B5EF4-FFF2-40B4-BE49-F238E27FC236}">
                <a16:creationId xmlns:a16="http://schemas.microsoft.com/office/drawing/2014/main" id="{348AE35E-9F19-C241-D0E8-6E363830F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044" y="66304"/>
            <a:ext cx="719531" cy="71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2C1C806-4F3F-CE59-C836-F27487A201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0" t="28827" r="47445" b="68511"/>
          <a:stretch/>
        </p:blipFill>
        <p:spPr>
          <a:xfrm>
            <a:off x="4481715" y="1009522"/>
            <a:ext cx="1414844" cy="49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019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7CD5-2626-DDC4-24DD-829F799C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670" y="0"/>
            <a:ext cx="9343524" cy="82232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</a:rPr>
              <a:t>2023 Monthly Insights for January, February, and March</a:t>
            </a:r>
            <a:br>
              <a:rPr lang="en-US" sz="2800" dirty="0">
                <a:effectLst/>
              </a:rPr>
            </a:br>
            <a:r>
              <a:rPr lang="en-US" sz="2800" dirty="0">
                <a:effectLst/>
                <a:hlinkClick r:id="rId3"/>
              </a:rPr>
              <a:t>https://nsidc.org/snow-today/monthly-insights</a:t>
            </a:r>
            <a:endParaRPr lang="en-US" sz="2800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BC8F50-0B5D-BCAA-FDA3-1E4740CA6C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79" r="3055" b="33169"/>
          <a:stretch/>
        </p:blipFill>
        <p:spPr>
          <a:xfrm>
            <a:off x="-2" y="2355562"/>
            <a:ext cx="5390334" cy="1246447"/>
          </a:xfrm>
          <a:prstGeom prst="rect">
            <a:avLst/>
          </a:prstGeom>
        </p:spPr>
      </p:pic>
      <p:pic>
        <p:nvPicPr>
          <p:cNvPr id="1026" name="Picture 2" descr="graphs and maps of total snow-covered area and snow cover days over the western United States">
            <a:extLst>
              <a:ext uri="{FF2B5EF4-FFF2-40B4-BE49-F238E27FC236}">
                <a16:creationId xmlns:a16="http://schemas.microsoft.com/office/drawing/2014/main" id="{F6B166FD-4E62-3424-594F-DEC1AA56A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505" y="1024838"/>
            <a:ext cx="6565070" cy="558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nstaar_logo_transparent.png">
            <a:extLst>
              <a:ext uri="{FF2B5EF4-FFF2-40B4-BE49-F238E27FC236}">
                <a16:creationId xmlns:a16="http://schemas.microsoft.com/office/drawing/2014/main" id="{418FF0CE-2942-5C18-E510-4706120CD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335" y="97442"/>
            <a:ext cx="901876" cy="724883"/>
          </a:xfrm>
          <a:prstGeom prst="rect">
            <a:avLst/>
          </a:prstGeom>
        </p:spPr>
      </p:pic>
      <p:pic>
        <p:nvPicPr>
          <p:cNvPr id="5" name="Picture 2" descr="National Snow and Ice Data Center |">
            <a:extLst>
              <a:ext uri="{FF2B5EF4-FFF2-40B4-BE49-F238E27FC236}">
                <a16:creationId xmlns:a16="http://schemas.microsoft.com/office/drawing/2014/main" id="{D1ED591F-908A-3A1E-EECD-7CEB383B0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044" y="66304"/>
            <a:ext cx="719531" cy="71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5B42A4-58C8-8C8F-C72E-E7C131559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0" r="3055" b="49307"/>
          <a:stretch/>
        </p:blipFill>
        <p:spPr>
          <a:xfrm>
            <a:off x="0" y="3815736"/>
            <a:ext cx="5390335" cy="1246446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A557B3-B4BD-8BB7-2EB7-F279C8BAE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9" r="3055" b="78546"/>
          <a:stretch/>
        </p:blipFill>
        <p:spPr>
          <a:xfrm>
            <a:off x="0" y="1141380"/>
            <a:ext cx="5390332" cy="1141119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8936AE-6331-6BEA-25C3-3BCE6A896D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7" r="3055" b="65718"/>
          <a:stretch/>
        </p:blipFill>
        <p:spPr>
          <a:xfrm>
            <a:off x="-2" y="5275909"/>
            <a:ext cx="5390332" cy="114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02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7CD5-2626-DDC4-24DD-829F799C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690" y="0"/>
            <a:ext cx="9792671" cy="82232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New products snow albedo and snow radiative forcing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6F7495B-8723-220D-EB22-9DDF8F04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70" y="960004"/>
            <a:ext cx="2374788" cy="31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D5472-1C05-88CB-25F8-091CAA43CDB3}"/>
              </a:ext>
            </a:extLst>
          </p:cNvPr>
          <p:cNvSpPr txBox="1"/>
          <p:nvPr/>
        </p:nvSpPr>
        <p:spPr>
          <a:xfrm>
            <a:off x="2444444" y="2084695"/>
            <a:ext cx="2392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363636"/>
                </a:solidFill>
                <a:effectLst/>
                <a:latin typeface="proxima-nova"/>
              </a:rPr>
              <a:t>Jeff Derry, </a:t>
            </a:r>
            <a:r>
              <a:rPr lang="en-US" sz="1400" b="1" i="0" dirty="0">
                <a:solidFill>
                  <a:srgbClr val="363636"/>
                </a:solidFill>
                <a:effectLst/>
                <a:latin typeface="proxima-nova"/>
              </a:rPr>
              <a:t>Red Mt Pass.</a:t>
            </a:r>
            <a:endParaRPr lang="en-US" sz="1400" b="1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9B35389-6E5D-1C50-A2A1-3194789C8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9"/>
          <a:stretch/>
        </p:blipFill>
        <p:spPr bwMode="auto">
          <a:xfrm>
            <a:off x="84540" y="960004"/>
            <a:ext cx="2103344" cy="167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321BA99-436A-262C-502C-022A1556B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0"/>
          <a:stretch/>
        </p:blipFill>
        <p:spPr bwMode="auto">
          <a:xfrm>
            <a:off x="85665" y="2668200"/>
            <a:ext cx="2107018" cy="137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9357D1-68AF-11F3-E0AB-DEC385FB7D2A}"/>
              </a:ext>
            </a:extLst>
          </p:cNvPr>
          <p:cNvSpPr txBox="1"/>
          <p:nvPr/>
        </p:nvSpPr>
        <p:spPr>
          <a:xfrm>
            <a:off x="56213" y="6485957"/>
            <a:ext cx="6408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</a:t>
            </a:r>
            <a:r>
              <a:rPr lang="en-US" dirty="0" err="1">
                <a:hlinkClick r:id="rId6"/>
              </a:rPr>
              <a:t>www.codos.org</a:t>
            </a:r>
            <a:r>
              <a:rPr lang="en-US" dirty="0">
                <a:hlinkClick r:id="rId6"/>
              </a:rPr>
              <a:t>/</a:t>
            </a:r>
            <a:r>
              <a:rPr lang="en-US" dirty="0" err="1">
                <a:hlinkClick r:id="rId6"/>
              </a:rPr>
              <a:t>codosupdates</a:t>
            </a:r>
            <a:r>
              <a:rPr lang="en-US" dirty="0">
                <a:hlinkClick r:id="rId6"/>
              </a:rPr>
              <a:t>/april062023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FA71AE-6B24-97A0-05BC-10F5F4FE5B65}"/>
              </a:ext>
            </a:extLst>
          </p:cNvPr>
          <p:cNvSpPr txBox="1"/>
          <p:nvPr/>
        </p:nvSpPr>
        <p:spPr>
          <a:xfrm>
            <a:off x="84540" y="3773939"/>
            <a:ext cx="233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Steve Hunter, </a:t>
            </a:r>
            <a:r>
              <a:rPr lang="en-US" sz="1400" b="1" dirty="0"/>
              <a:t>City of Aspen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0753C3-F0AA-1C84-426B-E6F13BB9DC1B}"/>
              </a:ext>
            </a:extLst>
          </p:cNvPr>
          <p:cNvSpPr txBox="1"/>
          <p:nvPr/>
        </p:nvSpPr>
        <p:spPr>
          <a:xfrm>
            <a:off x="44230" y="973286"/>
            <a:ext cx="2261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Karl Wetlaufer, </a:t>
            </a:r>
            <a:r>
              <a:rPr lang="en-US" sz="1400" b="1" dirty="0"/>
              <a:t>West of Rifle</a:t>
            </a:r>
          </a:p>
        </p:txBody>
      </p:sp>
      <p:pic>
        <p:nvPicPr>
          <p:cNvPr id="18" name="Picture 1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18DEDECE-FBC0-35F3-435D-337BAC974C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9"/>
          <a:stretch/>
        </p:blipFill>
        <p:spPr>
          <a:xfrm>
            <a:off x="4972335" y="903167"/>
            <a:ext cx="3264578" cy="2870772"/>
          </a:xfrm>
          <a:prstGeom prst="rect">
            <a:avLst/>
          </a:prstGeom>
        </p:spPr>
      </p:pic>
      <p:pic>
        <p:nvPicPr>
          <p:cNvPr id="16" name="Picture 1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FD721A6-4C9F-5036-9382-0EC8B8990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5"/>
          <a:stretch/>
        </p:blipFill>
        <p:spPr>
          <a:xfrm>
            <a:off x="4948732" y="3773939"/>
            <a:ext cx="3280686" cy="30253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F54DAA-3460-D10E-B931-A4AB77308D2E}"/>
              </a:ext>
            </a:extLst>
          </p:cNvPr>
          <p:cNvSpPr txBox="1"/>
          <p:nvPr/>
        </p:nvSpPr>
        <p:spPr>
          <a:xfrm>
            <a:off x="0" y="4174346"/>
            <a:ext cx="49474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63636"/>
                </a:solidFill>
                <a:effectLst/>
                <a:latin typeface="proxima-nova"/>
              </a:rPr>
              <a:t>This event turned out to be widespread and a nasty event in terms of the amount of dust deposited on a relatively pristine snowpack that has essentially reached maximum accumulation. It just takes one bad dust event to change things – this one dust event is going to change the characteristics of snow melt and runoff for the duration of spring dramatically. – Jeff Derry </a:t>
            </a:r>
            <a:endParaRPr lang="en-US" dirty="0"/>
          </a:p>
        </p:txBody>
      </p:sp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DF43E466-69F2-FE5A-16D6-657658FC7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21" y="1153607"/>
            <a:ext cx="2604574" cy="52176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2AD1630-4318-CEAC-7D7E-5AFAFADE4A6E}"/>
              </a:ext>
            </a:extLst>
          </p:cNvPr>
          <p:cNvSpPr txBox="1"/>
          <p:nvPr/>
        </p:nvSpPr>
        <p:spPr>
          <a:xfrm>
            <a:off x="5228895" y="1187723"/>
            <a:ext cx="2392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363636"/>
                </a:solidFill>
                <a:effectLst/>
                <a:latin typeface="proxima-nova"/>
              </a:rPr>
              <a:t>State of Colorado</a:t>
            </a:r>
            <a:endParaRPr 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6DE7DA-A985-F9C8-0B67-B435B7A5F527}"/>
              </a:ext>
            </a:extLst>
          </p:cNvPr>
          <p:cNvSpPr txBox="1"/>
          <p:nvPr/>
        </p:nvSpPr>
        <p:spPr>
          <a:xfrm>
            <a:off x="5215426" y="4081716"/>
            <a:ext cx="2392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363636"/>
                </a:solidFill>
                <a:effectLst/>
                <a:latin typeface="proxima-nova"/>
              </a:rPr>
              <a:t>Upper Colorado basin</a:t>
            </a:r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D1F2DA-D38F-4054-09C0-693EE010D1F4}"/>
              </a:ext>
            </a:extLst>
          </p:cNvPr>
          <p:cNvSpPr txBox="1"/>
          <p:nvPr/>
        </p:nvSpPr>
        <p:spPr>
          <a:xfrm rot="4862673">
            <a:off x="4885951" y="2620862"/>
            <a:ext cx="13131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MODIS repositioning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CE5FEE-985A-B77B-882C-067E90F6C77B}"/>
              </a:ext>
            </a:extLst>
          </p:cNvPr>
          <p:cNvSpPr txBox="1"/>
          <p:nvPr/>
        </p:nvSpPr>
        <p:spPr>
          <a:xfrm rot="4862673">
            <a:off x="4908635" y="5417789"/>
            <a:ext cx="12634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MODIS repositioning</a:t>
            </a:r>
          </a:p>
        </p:txBody>
      </p:sp>
      <p:sp>
        <p:nvSpPr>
          <p:cNvPr id="29" name="Donut 28">
            <a:extLst>
              <a:ext uri="{FF2B5EF4-FFF2-40B4-BE49-F238E27FC236}">
                <a16:creationId xmlns:a16="http://schemas.microsoft.com/office/drawing/2014/main" id="{7B0AC402-8B59-6B66-BE26-90EA1D9CD10F}"/>
              </a:ext>
            </a:extLst>
          </p:cNvPr>
          <p:cNvSpPr>
            <a:spLocks noChangeAspect="1"/>
          </p:cNvSpPr>
          <p:nvPr/>
        </p:nvSpPr>
        <p:spPr>
          <a:xfrm>
            <a:off x="6486419" y="5647313"/>
            <a:ext cx="752940" cy="745096"/>
          </a:xfrm>
          <a:prstGeom prst="donut">
            <a:avLst>
              <a:gd name="adj" fmla="val 4357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Donut 29">
            <a:extLst>
              <a:ext uri="{FF2B5EF4-FFF2-40B4-BE49-F238E27FC236}">
                <a16:creationId xmlns:a16="http://schemas.microsoft.com/office/drawing/2014/main" id="{E5BBCC55-5329-59D0-C6A9-C1F784B069C5}"/>
              </a:ext>
            </a:extLst>
          </p:cNvPr>
          <p:cNvSpPr>
            <a:spLocks noChangeAspect="1"/>
          </p:cNvSpPr>
          <p:nvPr/>
        </p:nvSpPr>
        <p:spPr>
          <a:xfrm>
            <a:off x="6433191" y="2816986"/>
            <a:ext cx="752940" cy="745096"/>
          </a:xfrm>
          <a:prstGeom prst="donut">
            <a:avLst>
              <a:gd name="adj" fmla="val 4357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0A3477-0377-B274-8476-8631F0E554EA}"/>
              </a:ext>
            </a:extLst>
          </p:cNvPr>
          <p:cNvSpPr txBox="1"/>
          <p:nvPr/>
        </p:nvSpPr>
        <p:spPr>
          <a:xfrm>
            <a:off x="8954599" y="2892718"/>
            <a:ext cx="84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Snow Albedo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36B4E0-9DAB-908D-2F46-F09DF3BE2221}"/>
              </a:ext>
            </a:extLst>
          </p:cNvPr>
          <p:cNvSpPr txBox="1"/>
          <p:nvPr/>
        </p:nvSpPr>
        <p:spPr>
          <a:xfrm>
            <a:off x="9123542" y="5200306"/>
            <a:ext cx="1211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Snow Radiative Forcing</a:t>
            </a:r>
          </a:p>
        </p:txBody>
      </p:sp>
      <p:pic>
        <p:nvPicPr>
          <p:cNvPr id="22" name="Picture 21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718EB9D7-FF77-2BD7-CF23-A0E3395E35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72" b="56607"/>
          <a:stretch/>
        </p:blipFill>
        <p:spPr>
          <a:xfrm>
            <a:off x="9722192" y="2001106"/>
            <a:ext cx="2469808" cy="270943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B21D8B5-D0B9-D98A-8910-C6074C9E4411}"/>
              </a:ext>
            </a:extLst>
          </p:cNvPr>
          <p:cNvSpPr txBox="1"/>
          <p:nvPr/>
        </p:nvSpPr>
        <p:spPr>
          <a:xfrm>
            <a:off x="10093612" y="2524827"/>
            <a:ext cx="84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Rifle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3C5FF1-B496-6EF3-2738-D5A559C5F1EC}"/>
              </a:ext>
            </a:extLst>
          </p:cNvPr>
          <p:cNvSpPr txBox="1"/>
          <p:nvPr/>
        </p:nvSpPr>
        <p:spPr>
          <a:xfrm>
            <a:off x="10113258" y="3804536"/>
            <a:ext cx="843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Red Mt Pass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669AC2-37B1-AF20-7D92-7FD47F8B3949}"/>
              </a:ext>
            </a:extLst>
          </p:cNvPr>
          <p:cNvSpPr txBox="1"/>
          <p:nvPr/>
        </p:nvSpPr>
        <p:spPr>
          <a:xfrm>
            <a:off x="10508968" y="2936498"/>
            <a:ext cx="84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Aspen</a:t>
            </a:r>
          </a:p>
        </p:txBody>
      </p:sp>
      <p:pic>
        <p:nvPicPr>
          <p:cNvPr id="3" name="Picture 2" descr="instaar_logo_transparent.png">
            <a:extLst>
              <a:ext uri="{FF2B5EF4-FFF2-40B4-BE49-F238E27FC236}">
                <a16:creationId xmlns:a16="http://schemas.microsoft.com/office/drawing/2014/main" id="{69CA6F39-8FB7-04AC-BB81-28DB5F141E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335" y="97442"/>
            <a:ext cx="901876" cy="724883"/>
          </a:xfrm>
          <a:prstGeom prst="rect">
            <a:avLst/>
          </a:prstGeom>
        </p:spPr>
      </p:pic>
      <p:pic>
        <p:nvPicPr>
          <p:cNvPr id="5" name="Picture 2" descr="National Snow and Ice Data Center |">
            <a:extLst>
              <a:ext uri="{FF2B5EF4-FFF2-40B4-BE49-F238E27FC236}">
                <a16:creationId xmlns:a16="http://schemas.microsoft.com/office/drawing/2014/main" id="{876D280D-2F47-AA70-7CD0-372969ADE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044" y="66304"/>
            <a:ext cx="719531" cy="71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C740C5-4B27-7675-A97A-9E780854B637}"/>
              </a:ext>
            </a:extLst>
          </p:cNvPr>
          <p:cNvSpPr txBox="1"/>
          <p:nvPr/>
        </p:nvSpPr>
        <p:spPr>
          <a:xfrm>
            <a:off x="10103639" y="1721227"/>
            <a:ext cx="210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Snow cover fraction</a:t>
            </a:r>
          </a:p>
        </p:txBody>
      </p:sp>
    </p:spTree>
    <p:extLst>
      <p:ext uri="{BB962C8B-B14F-4D97-AF65-F5344CB8AC3E}">
        <p14:creationId xmlns:p14="http://schemas.microsoft.com/office/powerpoint/2010/main" val="3833636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7CD5-2626-DDC4-24DD-829F799C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728" y="0"/>
            <a:ext cx="9475561" cy="82232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</a:rPr>
              <a:t>MODIS and VIIRS - SPIRES</a:t>
            </a:r>
            <a:endParaRPr lang="en-US" sz="2800" dirty="0"/>
          </a:p>
        </p:txBody>
      </p:sp>
      <p:pic>
        <p:nvPicPr>
          <p:cNvPr id="8" name="Google Shape;89;gfa4e72953a_0_0">
            <a:extLst>
              <a:ext uri="{FF2B5EF4-FFF2-40B4-BE49-F238E27FC236}">
                <a16:creationId xmlns:a16="http://schemas.microsoft.com/office/drawing/2014/main" id="{64FFB7E3-AC3F-7BA0-1205-A98F9EF1638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9298" y="4948992"/>
            <a:ext cx="6735233" cy="18303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64780D-42CB-6F54-B2A3-944BB05D7E1B}"/>
              </a:ext>
            </a:extLst>
          </p:cNvPr>
          <p:cNvSpPr txBox="1"/>
          <p:nvPr/>
        </p:nvSpPr>
        <p:spPr>
          <a:xfrm>
            <a:off x="5801617" y="945369"/>
            <a:ext cx="56852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SPIReS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subpixel measurement of snow properties for multi or hyperspectral sensors.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Snow Covered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Physical properties of the snowpack</a:t>
            </a:r>
          </a:p>
          <a:p>
            <a:pPr marL="365760" lvl="8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Contaminant Concentration</a:t>
            </a:r>
          </a:p>
          <a:p>
            <a:pPr marL="365760" lvl="8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Snow grain size</a:t>
            </a:r>
          </a:p>
          <a:p>
            <a:pPr marL="365760" lvl="8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Snow albedo	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2DB0EA-C789-E3FC-67D1-9DD970F28D14}"/>
              </a:ext>
            </a:extLst>
          </p:cNvPr>
          <p:cNvGrpSpPr/>
          <p:nvPr/>
        </p:nvGrpSpPr>
        <p:grpSpPr>
          <a:xfrm>
            <a:off x="32583" y="942864"/>
            <a:ext cx="4426531" cy="2995464"/>
            <a:chOff x="2061148" y="3862536"/>
            <a:chExt cx="4426531" cy="2995464"/>
          </a:xfrm>
        </p:grpSpPr>
        <p:pic>
          <p:nvPicPr>
            <p:cNvPr id="7" name="Google Shape;86;gfa4e72953a_0_0">
              <a:extLst>
                <a:ext uri="{FF2B5EF4-FFF2-40B4-BE49-F238E27FC236}">
                  <a16:creationId xmlns:a16="http://schemas.microsoft.com/office/drawing/2014/main" id="{FDB09B3D-6937-038E-C8A1-50B3B1FABD9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 r="48264"/>
            <a:stretch/>
          </p:blipFill>
          <p:spPr>
            <a:xfrm>
              <a:off x="2061148" y="3862536"/>
              <a:ext cx="4426531" cy="2995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708E17-848F-7BDE-BB49-6214827E897B}"/>
                </a:ext>
              </a:extLst>
            </p:cNvPr>
            <p:cNvSpPr txBox="1"/>
            <p:nvPr/>
          </p:nvSpPr>
          <p:spPr>
            <a:xfrm>
              <a:off x="2306137" y="4895652"/>
              <a:ext cx="7512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Snow </a:t>
              </a:r>
            </a:p>
            <a:p>
              <a:r>
                <a:rPr lang="en-US" dirty="0"/>
                <a:t>cover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E85B62-8264-A66F-F604-C188673E0392}"/>
                </a:ext>
              </a:extLst>
            </p:cNvPr>
            <p:cNvSpPr txBox="1"/>
            <p:nvPr/>
          </p:nvSpPr>
          <p:spPr>
            <a:xfrm>
              <a:off x="4411215" y="4948993"/>
              <a:ext cx="6796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Dust</a:t>
              </a:r>
            </a:p>
            <a:p>
              <a:r>
                <a:rPr lang="en-US" dirty="0"/>
                <a:t>conc.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71E8F7-32F9-4AF7-7E0F-6E3389AC5AA4}"/>
              </a:ext>
            </a:extLst>
          </p:cNvPr>
          <p:cNvGrpSpPr/>
          <p:nvPr/>
        </p:nvGrpSpPr>
        <p:grpSpPr>
          <a:xfrm>
            <a:off x="277572" y="3862536"/>
            <a:ext cx="4112063" cy="2995464"/>
            <a:chOff x="6444735" y="3862536"/>
            <a:chExt cx="4112063" cy="2995464"/>
          </a:xfrm>
        </p:grpSpPr>
        <p:pic>
          <p:nvPicPr>
            <p:cNvPr id="5" name="Google Shape;86;gfa4e72953a_0_0">
              <a:extLst>
                <a:ext uri="{FF2B5EF4-FFF2-40B4-BE49-F238E27FC236}">
                  <a16:creationId xmlns:a16="http://schemas.microsoft.com/office/drawing/2014/main" id="{F574B879-EDD2-D276-FBFE-ABA906501AF3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 l="51940"/>
            <a:stretch/>
          </p:blipFill>
          <p:spPr>
            <a:xfrm>
              <a:off x="6444735" y="3862536"/>
              <a:ext cx="4112063" cy="2995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034127-A9DB-4D6D-4369-CC75CB102756}"/>
                </a:ext>
              </a:extLst>
            </p:cNvPr>
            <p:cNvSpPr txBox="1"/>
            <p:nvPr/>
          </p:nvSpPr>
          <p:spPr>
            <a:xfrm>
              <a:off x="6444735" y="4948992"/>
              <a:ext cx="7570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Grain</a:t>
              </a:r>
            </a:p>
            <a:p>
              <a:r>
                <a:rPr lang="en-US" dirty="0"/>
                <a:t>radius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C0224E-9EAA-EF39-FDF6-F582A1BCCDE4}"/>
                </a:ext>
              </a:extLst>
            </p:cNvPr>
            <p:cNvSpPr txBox="1"/>
            <p:nvPr/>
          </p:nvSpPr>
          <p:spPr>
            <a:xfrm>
              <a:off x="8555584" y="5156548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Albedo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ED1402D-6E10-389E-6E6A-2FEAAE5EC55B}"/>
              </a:ext>
            </a:extLst>
          </p:cNvPr>
          <p:cNvSpPr txBox="1"/>
          <p:nvPr/>
        </p:nvSpPr>
        <p:spPr>
          <a:xfrm>
            <a:off x="6096000" y="6399274"/>
            <a:ext cx="2239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Planned tiles this project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12C94E-39E8-B367-67A1-EFE3E2DB6FC4}"/>
              </a:ext>
            </a:extLst>
          </p:cNvPr>
          <p:cNvGrpSpPr/>
          <p:nvPr/>
        </p:nvGrpSpPr>
        <p:grpSpPr>
          <a:xfrm>
            <a:off x="5183605" y="3202220"/>
            <a:ext cx="5789195" cy="1652666"/>
            <a:chOff x="7666540" y="5137879"/>
            <a:chExt cx="3976422" cy="1043801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2D83FB60-A5FA-AB68-2CE0-1C58E2F589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434"/>
            <a:stretch/>
          </p:blipFill>
          <p:spPr bwMode="auto">
            <a:xfrm>
              <a:off x="7666540" y="5137879"/>
              <a:ext cx="3976422" cy="1043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62E47B41-4B25-EB51-AF81-338831C3A7E8}"/>
                </a:ext>
              </a:extLst>
            </p:cNvPr>
            <p:cNvSpPr/>
            <p:nvPr/>
          </p:nvSpPr>
          <p:spPr>
            <a:xfrm rot="16200000">
              <a:off x="9439663" y="4946661"/>
              <a:ext cx="286088" cy="1648063"/>
            </a:xfrm>
            <a:prstGeom prst="rightBrace">
              <a:avLst>
                <a:gd name="adj1" fmla="val 8333"/>
                <a:gd name="adj2" fmla="val 48337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9A734A-1F6C-E80C-76F9-FFC9868B4ACA}"/>
                </a:ext>
              </a:extLst>
            </p:cNvPr>
            <p:cNvSpPr txBox="1"/>
            <p:nvPr/>
          </p:nvSpPr>
          <p:spPr>
            <a:xfrm>
              <a:off x="8979368" y="5761185"/>
              <a:ext cx="12066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MODIS Terra Era</a:t>
              </a:r>
            </a:p>
          </p:txBody>
        </p:sp>
      </p:grpSp>
      <p:sp>
        <p:nvSpPr>
          <p:cNvPr id="20" name="Donut 19">
            <a:extLst>
              <a:ext uri="{FF2B5EF4-FFF2-40B4-BE49-F238E27FC236}">
                <a16:creationId xmlns:a16="http://schemas.microsoft.com/office/drawing/2014/main" id="{7C57C48C-6D38-95B0-9AED-6F0E73C1690A}"/>
              </a:ext>
            </a:extLst>
          </p:cNvPr>
          <p:cNvSpPr/>
          <p:nvPr/>
        </p:nvSpPr>
        <p:spPr>
          <a:xfrm>
            <a:off x="7546709" y="3309751"/>
            <a:ext cx="2196161" cy="287791"/>
          </a:xfrm>
          <a:prstGeom prst="donut">
            <a:avLst>
              <a:gd name="adj" fmla="val 1002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instaar_logo_transparent.png">
            <a:extLst>
              <a:ext uri="{FF2B5EF4-FFF2-40B4-BE49-F238E27FC236}">
                <a16:creationId xmlns:a16="http://schemas.microsoft.com/office/drawing/2014/main" id="{CC113244-5207-D53E-28E1-A8761C2354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335" y="97442"/>
            <a:ext cx="901876" cy="724883"/>
          </a:xfrm>
          <a:prstGeom prst="rect">
            <a:avLst/>
          </a:prstGeom>
        </p:spPr>
      </p:pic>
      <p:pic>
        <p:nvPicPr>
          <p:cNvPr id="4" name="Picture 2" descr="National Snow and Ice Data Center |">
            <a:extLst>
              <a:ext uri="{FF2B5EF4-FFF2-40B4-BE49-F238E27FC236}">
                <a16:creationId xmlns:a16="http://schemas.microsoft.com/office/drawing/2014/main" id="{61902882-56FE-5069-8264-A53151A97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044" y="66304"/>
            <a:ext cx="719531" cy="71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63965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7CD5-2626-DDC4-24DD-829F799C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639" y="0"/>
            <a:ext cx="8441961" cy="82232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</a:rPr>
              <a:t>Recent publications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30C4E-A1E2-86AC-CF98-801F4FD97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" y="1026177"/>
            <a:ext cx="11353800" cy="5647700"/>
          </a:xfr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400" dirty="0"/>
              <a:t>Comparing snow mapping methods to airborne lidar 3m snow maps</a:t>
            </a:r>
            <a:br>
              <a:rPr lang="en-US" sz="2400" dirty="0"/>
            </a:br>
            <a:r>
              <a:rPr lang="en-US" sz="2000" dirty="0"/>
              <a:t>Stillinger, T., </a:t>
            </a:r>
            <a:r>
              <a:rPr lang="en-US" sz="2000" b="1" dirty="0"/>
              <a:t>Rittger, K.,</a:t>
            </a:r>
            <a:r>
              <a:rPr lang="en-US" sz="2000" dirty="0"/>
              <a:t> Raleigh, M.S., Michell, A., Davis, R.E., &amp; Bair, E.H. (2023). Landsat, MODIS, and VIIRS snow cover mapping algorithm performance as validated by airborne lidar datasets. </a:t>
            </a:r>
            <a:r>
              <a:rPr lang="en-US" sz="2000" i="1" dirty="0"/>
              <a:t>The Cryosphere, 17, </a:t>
            </a:r>
            <a:r>
              <a:rPr lang="en-US" sz="2000" dirty="0"/>
              <a:t>567-590, </a:t>
            </a:r>
            <a:r>
              <a:rPr lang="en-US" sz="2000" dirty="0">
                <a:hlinkClick r:id="rId4"/>
              </a:rPr>
              <a:t>https://doi.org/10.5194/tc-17-567-2023</a:t>
            </a:r>
            <a:r>
              <a:rPr lang="en-US" sz="2000" dirty="0"/>
              <a:t> </a:t>
            </a:r>
            <a:endParaRPr lang="en-US" sz="2400" dirty="0"/>
          </a:p>
          <a:p>
            <a:pPr>
              <a:spcBef>
                <a:spcPts val="200"/>
              </a:spcBef>
            </a:pPr>
            <a:r>
              <a:rPr lang="en-US" sz="2400" dirty="0"/>
              <a:t>Evaluating modeled snow simulations</a:t>
            </a:r>
            <a:br>
              <a:rPr lang="en-US" sz="2000" dirty="0"/>
            </a:br>
            <a:r>
              <a:rPr lang="en-US" sz="2000" dirty="0"/>
              <a:t>Hao, D., Bisht, G., </a:t>
            </a:r>
            <a:r>
              <a:rPr lang="en-US" sz="2000" b="1" dirty="0"/>
              <a:t>Rittger, K., </a:t>
            </a:r>
            <a:r>
              <a:rPr lang="en-US" sz="2000" dirty="0"/>
              <a:t>Stillinger, T., Bair, E., Gu, Y., &amp; Leung, L.R. (2023). Evaluation of E3SM land model snow simulations over the western United States. </a:t>
            </a:r>
            <a:r>
              <a:rPr lang="en-US" sz="2000" i="1" dirty="0"/>
              <a:t>The Cryosphere, 17, </a:t>
            </a:r>
            <a:r>
              <a:rPr lang="en-US" sz="2000" dirty="0"/>
              <a:t>673-697, </a:t>
            </a:r>
            <a:r>
              <a:rPr lang="en-US" sz="2000" dirty="0">
                <a:hlinkClick r:id="rId5"/>
              </a:rPr>
              <a:t>https://doi.org/10.5194/tc-17-673-2023</a:t>
            </a:r>
            <a:r>
              <a:rPr lang="en-US" sz="2000" dirty="0"/>
              <a:t> </a:t>
            </a:r>
            <a:endParaRPr lang="en-US" sz="2400" dirty="0"/>
          </a:p>
          <a:p>
            <a:pPr>
              <a:spcBef>
                <a:spcPts val="200"/>
              </a:spcBef>
            </a:pPr>
            <a:r>
              <a:rPr lang="en-US" sz="2400" dirty="0"/>
              <a:t>Assessing the impacts of wildfire on snow duration and snow albedo</a:t>
            </a:r>
            <a:br>
              <a:rPr lang="en-US" sz="2400" dirty="0"/>
            </a:br>
            <a:r>
              <a:rPr lang="en-US" sz="2000" dirty="0"/>
              <a:t>Hatchett, B.J., Koshkin, A.L., </a:t>
            </a:r>
            <a:r>
              <a:rPr lang="en-US" sz="2000" dirty="0" err="1"/>
              <a:t>Guirguis</a:t>
            </a:r>
            <a:r>
              <a:rPr lang="en-US" sz="2000" dirty="0"/>
              <a:t>, K., </a:t>
            </a:r>
            <a:r>
              <a:rPr lang="en-US" sz="2000" b="1" dirty="0"/>
              <a:t>Rittger, K.,</a:t>
            </a:r>
            <a:r>
              <a:rPr lang="en-US" sz="2000" dirty="0"/>
              <a:t> Nolin, A.W., </a:t>
            </a:r>
            <a:r>
              <a:rPr lang="en-US" sz="2000" dirty="0" err="1"/>
              <a:t>Heggli</a:t>
            </a:r>
            <a:r>
              <a:rPr lang="en-US" sz="2000" dirty="0"/>
              <a:t>, A., Rhoades, A.M., East, A.E., </a:t>
            </a:r>
            <a:r>
              <a:rPr lang="en-US" sz="2000" dirty="0" err="1"/>
              <a:t>Siirila</a:t>
            </a:r>
            <a:r>
              <a:rPr lang="en-US" sz="2000" dirty="0"/>
              <a:t>-Woodburn, E.R., Brandt, W.T., </a:t>
            </a:r>
            <a:r>
              <a:rPr lang="en-US" sz="2000" dirty="0" err="1"/>
              <a:t>Gershunov</a:t>
            </a:r>
            <a:r>
              <a:rPr lang="en-US" sz="2000" dirty="0"/>
              <a:t>, A., &amp; Haleakala, K. (2023). Midwinter dry spells amplify post-fire snowpack decline. </a:t>
            </a:r>
            <a:r>
              <a:rPr lang="en-US" sz="2000" i="1" dirty="0"/>
              <a:t>Geophysical Research Letters, 50, </a:t>
            </a:r>
            <a:r>
              <a:rPr lang="en-US" sz="2000" dirty="0"/>
              <a:t>e2022GL101235. </a:t>
            </a:r>
            <a:r>
              <a:rPr lang="en-US" sz="2000" dirty="0">
                <a:hlinkClick r:id="rId6"/>
              </a:rPr>
              <a:t>https://doi.org/10.1029/2022GL101235</a:t>
            </a:r>
            <a:r>
              <a:rPr lang="en-US" sz="2000" dirty="0"/>
              <a:t> </a:t>
            </a:r>
            <a:endParaRPr lang="en-US" sz="2400" dirty="0"/>
          </a:p>
          <a:p>
            <a:pPr>
              <a:spcBef>
                <a:spcPts val="200"/>
              </a:spcBef>
            </a:pPr>
            <a:r>
              <a:rPr lang="en-US" sz="2400" dirty="0"/>
              <a:t>Investigating snow darkening</a:t>
            </a:r>
            <a:br>
              <a:rPr lang="en-US" sz="2400" dirty="0"/>
            </a:br>
            <a:r>
              <a:rPr lang="en-US" sz="2000" dirty="0"/>
              <a:t>Huang, H., Qian, Y., He, C., Bair, E.H., &amp; </a:t>
            </a:r>
            <a:r>
              <a:rPr lang="en-US" sz="2000" b="1" dirty="0"/>
              <a:t>Rittger, K.</a:t>
            </a:r>
            <a:r>
              <a:rPr lang="en-US" sz="2000" dirty="0"/>
              <a:t> (2022), Snow albedo feedbacks enhance snow impurity-induced radiative forcing in the Sierra Nevada. </a:t>
            </a:r>
            <a:r>
              <a:rPr lang="en-US" sz="2000" i="1" dirty="0"/>
              <a:t>Geophysical Research Letters, 49, </a:t>
            </a:r>
            <a:r>
              <a:rPr lang="en-US" sz="2000" dirty="0"/>
              <a:t>e2022GL098102, </a:t>
            </a:r>
            <a:r>
              <a:rPr lang="en-US" sz="2000" dirty="0">
                <a:hlinkClick r:id="rId7"/>
              </a:rPr>
              <a:t>https://doi.org/10.1029/2022GL098102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85164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Theme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BC9F085-E803-4B8A-875E-5F857AC45700}" vid="{5815D2D3-327D-4534-B5C9-7022DF01D0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11508</TotalTime>
  <Words>871</Words>
  <Application>Microsoft Macintosh PowerPoint</Application>
  <PresentationFormat>Widescreen</PresentationFormat>
  <Paragraphs>80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proxima-nova</vt:lpstr>
      <vt:lpstr>Theme4</vt:lpstr>
      <vt:lpstr>Co-production of snow cover and snow albedo at sub-pixel scale with analysis, uncertainty, and data distribution in near real-time </vt:lpstr>
      <vt:lpstr>Project description</vt:lpstr>
      <vt:lpstr>Year 1 accomplishments and Year 2 plans</vt:lpstr>
      <vt:lpstr>New interactive web application:  https://nsidc.org/snow-today/snow-viewer</vt:lpstr>
      <vt:lpstr>2023 Monthly Insights for January, February, and March https://nsidc.org/snow-today/monthly-insights</vt:lpstr>
      <vt:lpstr>New products snow albedo and snow radiative forcing</vt:lpstr>
      <vt:lpstr>MODIS and VIIRS - SPIRES</vt:lpstr>
      <vt:lpstr>Recent publications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Devadiga, Sadashiva (GSFC-6190)</dc:creator>
  <cp:lastModifiedBy>Karl Rittger</cp:lastModifiedBy>
  <cp:revision>24</cp:revision>
  <dcterms:created xsi:type="dcterms:W3CDTF">2022-03-29T02:41:09Z</dcterms:created>
  <dcterms:modified xsi:type="dcterms:W3CDTF">2023-05-03T04:51:07Z</dcterms:modified>
</cp:coreProperties>
</file>