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6327"/>
  </p:normalViewPr>
  <p:slideViewPr>
    <p:cSldViewPr snapToGrid="0" snapToObjects="1" showGuides="1">
      <p:cViewPr varScale="1">
        <p:scale>
          <a:sx n="118" d="100"/>
          <a:sy n="118" d="100"/>
        </p:scale>
        <p:origin x="3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0B38-0A62-6C49-9EFB-8876DC2FE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D9135-5534-8F4B-B531-D5963F65D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4CFD7-C110-1849-B6A0-3CCEC526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22D92-F729-7D49-8C28-63B1B0E8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06635-0F45-D14C-BD20-3F7F5EBD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2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C9EB-91EB-6840-8B53-50CB0508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2DAE1-7E0B-0A48-A6F8-5FE053F71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011CD-C0CA-A04B-9103-AC648F1C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AED27-35DD-F744-ABCA-6F2F3327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732A6-2809-E042-A509-06A1BD7F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2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122A3-23DB-6F42-BE21-4B2AF2EBB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B5D68-EB35-8B4C-8122-99498FB3D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45A3-016B-6745-8D52-11DEC640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0D32A-049D-924C-9889-D8520314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5017E-5FD9-4A40-9DB0-A2930BDD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4460-5531-E549-BC43-34EDFF5B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DC11-33BE-FF46-8347-2B612F68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3D8A-BA89-5645-ADA6-D279D644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A749B-D835-C648-A7B9-4E148C80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D1AB3-CF8A-3648-B60D-BA2ACE28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0F61-F197-E244-8AA5-6EA3743C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6D7A-C3BE-1A42-BF5E-21D112E73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E2A95-E4AB-DE4E-A4BA-657E1C42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B341B-FA1A-CE4C-B14A-7289BF74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FC01-E5BE-704D-9457-682C58A1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6B19-2ACF-AD49-B3BF-238B269A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A3CE-BBAC-2244-B0BD-B9587736A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37FA3-65E9-0640-9FF3-F52688C3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76B2-B9B9-5A4D-8FC6-302930F6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A7761-FEBC-4240-A94C-23C1E275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01B22-5A1E-3F4E-9C09-B8840C5E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41CF-8508-CA4D-A71B-9112E301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70C5E-A394-014C-A7B0-DC48977E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02C8A-4DCE-DB49-80A0-12070ACE7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872CB-0340-2846-925E-594E0B24B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6CFEF-2BC2-144D-97AD-2F96D6393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B85E6-6B83-D940-BEDE-CFE5DB2B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F5140-F6F9-C845-9E81-59F33CBD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89DC9-2E48-0248-958A-D3504F51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F72B-1904-F249-8E84-4F44F5B7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2E8F7-AFDE-F244-BDBA-4ACB9A1C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4B529-C90D-604B-8A32-BDA7BAA5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72A99-3920-D948-BA2E-BFDB8E49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44E3-5FD7-0644-9197-0C66A5E9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8A379-810D-5047-B3D0-EBBFAC2F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70C24-1119-3B4F-B9A6-87A8F434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6C27-1469-2740-8A09-B2F0F8E5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57D-7904-2A4A-BEDF-C4B5267D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0695E-F6CD-394F-993F-A0947F241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1138C-4F44-2542-A252-8C21EE9B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5DF1-4D52-0B4C-9CAE-576EBE91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39211-5D30-9649-97D4-101A02A1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6308-5982-BF40-A462-8D94DD4D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FD644-30D1-6D4E-B1FB-F70CD9A75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ED163-7C36-364D-BE1E-84D6B4E8C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3ACF-10AB-D942-B703-51E35F03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A94E-B409-934A-82CF-3F5DF63F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90A03-3D1F-A443-BBAD-9AC7D01A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4B40-51A8-104B-B0F3-4F0A25DE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9C7C7-95BD-C042-A095-5D8F44470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BD9A4-EA3F-5049-B1C6-9E33522C9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07BA-4F69-6F4B-8E24-0B9A1B2AF88F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72BD-29EB-4540-B1D4-C11CD8AB2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98241-22DD-E048-938A-AD6229421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5CDF-51D7-8A44-A4B9-36DD0AC8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E1C0AF-11D5-A240-8DD6-3D1E86620A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17" y="20028"/>
            <a:ext cx="831981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8F664-AF66-DB46-8354-3AACEB2B06B8}"/>
              </a:ext>
            </a:extLst>
          </p:cNvPr>
          <p:cNvSpPr txBox="1"/>
          <p:nvPr/>
        </p:nvSpPr>
        <p:spPr>
          <a:xfrm>
            <a:off x="2190068" y="448653"/>
            <a:ext cx="75546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PalatinoLTPro"/>
              </a:rPr>
              <a:t>Nourishment of the Global Oceans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PalatinoLTPro"/>
              </a:rPr>
              <a:t>from Deposition of Atmospheric Dust Aerosol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PalatinoLTPro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PalatinoLTPro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PalatinoLTPro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PalatinoLTPro"/>
              </a:rPr>
              <a:t>Toby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PalatinoLTPro"/>
              </a:rPr>
              <a:t>Westberry</a:t>
            </a:r>
            <a:r>
              <a:rPr lang="en-US" sz="2800" b="1" dirty="0">
                <a:solidFill>
                  <a:schemeClr val="bg1"/>
                </a:solidFill>
                <a:effectLst/>
                <a:latin typeface="PalatinoLTPro"/>
              </a:rPr>
              <a:t>, Michael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PalatinoLTPro"/>
              </a:rPr>
              <a:t>Behrenfeld</a:t>
            </a:r>
            <a:r>
              <a:rPr lang="en-US" sz="2800" b="1" dirty="0">
                <a:solidFill>
                  <a:schemeClr val="bg1"/>
                </a:solidFill>
                <a:effectLst/>
                <a:latin typeface="PalatinoLTPro"/>
              </a:rPr>
              <a:t>,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PalatinoLTPro"/>
              </a:rPr>
              <a:t>Yingxi</a:t>
            </a:r>
            <a:r>
              <a:rPr lang="en-US" sz="2800" b="1" dirty="0">
                <a:solidFill>
                  <a:schemeClr val="bg1"/>
                </a:solidFill>
                <a:latin typeface="PalatinoLTPro"/>
              </a:rPr>
              <a:t> Rona Shi, Hongbin Yu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PalatinoLTPro"/>
              </a:rPr>
              <a:t>Huisheng</a:t>
            </a:r>
            <a:r>
              <a:rPr lang="en-US" sz="2800" b="1" dirty="0">
                <a:solidFill>
                  <a:schemeClr val="bg1"/>
                </a:solidFill>
                <a:effectLst/>
                <a:latin typeface="PalatinoLTPro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PalatinoLTPro"/>
              </a:rPr>
              <a:t>Bian</a:t>
            </a:r>
            <a:r>
              <a:rPr lang="en-US" sz="2800" b="1" dirty="0">
                <a:solidFill>
                  <a:schemeClr val="bg1"/>
                </a:solidFill>
                <a:effectLst/>
                <a:latin typeface="PalatinoLTPro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alatinoLTPro"/>
              </a:rPr>
              <a:t>and </a:t>
            </a:r>
            <a:r>
              <a:rPr lang="en-US" sz="2800" b="1" dirty="0">
                <a:solidFill>
                  <a:srgbClr val="FFFF00"/>
                </a:solidFill>
                <a:latin typeface="PalatinoLTPro"/>
              </a:rPr>
              <a:t>Lorraine Remer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/>
              <a:latin typeface="PalatinoLTPro"/>
            </a:endParaRPr>
          </a:p>
          <a:p>
            <a:pPr algn="ctr"/>
            <a:br>
              <a:rPr lang="en-US" sz="2800" b="1" dirty="0">
                <a:solidFill>
                  <a:schemeClr val="bg1"/>
                </a:solidFill>
                <a:effectLst/>
                <a:latin typeface="PalatinoLTPro"/>
              </a:rPr>
            </a:br>
            <a:r>
              <a:rPr lang="en-US" sz="2800" b="1" dirty="0">
                <a:solidFill>
                  <a:schemeClr val="bg1"/>
                </a:solidFill>
                <a:latin typeface="PalatinoLTPro"/>
              </a:rPr>
              <a:t>Publication in Science 04 May 2023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591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C6298C-033F-894C-81C9-25E11CFA3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906202"/>
            <a:ext cx="8623300" cy="542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595573-57BC-A94E-A9BF-FBE7C3C914BD}"/>
              </a:ext>
            </a:extLst>
          </p:cNvPr>
          <p:cNvSpPr txBox="1"/>
          <p:nvPr/>
        </p:nvSpPr>
        <p:spPr>
          <a:xfrm>
            <a:off x="685800" y="171450"/>
            <a:ext cx="555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Chlorophyll response from Aqua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B352D-B3A0-0643-B0BE-BE233CBD510A}"/>
              </a:ext>
            </a:extLst>
          </p:cNvPr>
          <p:cNvSpPr txBox="1"/>
          <p:nvPr/>
        </p:nvSpPr>
        <p:spPr>
          <a:xfrm>
            <a:off x="9111343" y="843677"/>
            <a:ext cx="226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Top 10% of events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CC870-09BC-5445-A901-DE9D5A531EB1}"/>
              </a:ext>
            </a:extLst>
          </p:cNvPr>
          <p:cNvSpPr txBox="1"/>
          <p:nvPr/>
        </p:nvSpPr>
        <p:spPr>
          <a:xfrm>
            <a:off x="9111343" y="3643018"/>
            <a:ext cx="2264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10% Randomly sampled</a:t>
            </a:r>
          </a:p>
        </p:txBody>
      </p:sp>
    </p:spTree>
    <p:extLst>
      <p:ext uri="{BB962C8B-B14F-4D97-AF65-F5344CB8AC3E}">
        <p14:creationId xmlns:p14="http://schemas.microsoft.com/office/powerpoint/2010/main" val="51454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226A2-0C24-BD4E-8100-69F49AB879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29" y="1251571"/>
            <a:ext cx="8242300" cy="2706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7473B-EA72-8742-A7A0-EA2DA6A36E9B}"/>
              </a:ext>
            </a:extLst>
          </p:cNvPr>
          <p:cNvSpPr txBox="1"/>
          <p:nvPr/>
        </p:nvSpPr>
        <p:spPr>
          <a:xfrm>
            <a:off x="800100" y="357188"/>
            <a:ext cx="992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Phytoplankton Carbon Biomass response from Aqua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C15E6-7D17-774A-A2E6-6A692AA34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28" y="3958541"/>
            <a:ext cx="82423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1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68DED-1132-2444-ABF2-3BB20E9F5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03" y="1470024"/>
            <a:ext cx="8299421" cy="260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79989-1F8A-6246-9FC7-E0CCF27B9557}"/>
              </a:ext>
            </a:extLst>
          </p:cNvPr>
          <p:cNvSpPr txBox="1"/>
          <p:nvPr/>
        </p:nvSpPr>
        <p:spPr>
          <a:xfrm>
            <a:off x="357255" y="238806"/>
            <a:ext cx="905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Chlorophyll to carbon ratio response from Aqua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F7916-4DA5-CD4C-BD0B-84A56476E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03" y="4072217"/>
            <a:ext cx="8286652" cy="26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5B979-CD58-1643-8E68-3326ADBFE3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84" y="1233485"/>
            <a:ext cx="8228578" cy="2581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996C1-B923-F643-8162-500E7F3909E8}"/>
              </a:ext>
            </a:extLst>
          </p:cNvPr>
          <p:cNvSpPr txBox="1"/>
          <p:nvPr/>
        </p:nvSpPr>
        <p:spPr>
          <a:xfrm>
            <a:off x="0" y="480333"/>
            <a:ext cx="12410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Chlorophyll fluorescence quantum yield (</a:t>
            </a:r>
            <a:r>
              <a:rPr lang="el-GR" sz="36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φ</a:t>
            </a:r>
            <a:r>
              <a:rPr lang="en-US" sz="36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) response from Aqua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CDE05-9872-8540-B3E1-E777BCBD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84" y="3774167"/>
            <a:ext cx="82423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1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7DE58-2326-D34F-87E4-171E4DEF6542}"/>
              </a:ext>
            </a:extLst>
          </p:cNvPr>
          <p:cNvSpPr txBox="1"/>
          <p:nvPr/>
        </p:nvSpPr>
        <p:spPr>
          <a:xfrm>
            <a:off x="307522" y="87937"/>
            <a:ext cx="411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Take home messages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55068-F4C8-7847-920D-4B2BCA06940E}"/>
              </a:ext>
            </a:extLst>
          </p:cNvPr>
          <p:cNvSpPr txBox="1"/>
          <p:nvPr/>
        </p:nvSpPr>
        <p:spPr>
          <a:xfrm>
            <a:off x="925287" y="849085"/>
            <a:ext cx="10014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Nourishment, not iron.  Dust holds other nutrients like phosphorous.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Global, not just HNLC regions.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Dust events relative to background conditions.  May be  very modest amounts of dust, absolute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Response may be increased biomass or may be physiological changes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Atmospheric nutrients are not extraordinary, but part of the ocean system, which could change in a changing climate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7 years to get to this point. Many questions unanswered, especially concerning sources and chemical transformations of the dust.</a:t>
            </a:r>
          </a:p>
        </p:txBody>
      </p:sp>
    </p:spTree>
    <p:extLst>
      <p:ext uri="{BB962C8B-B14F-4D97-AF65-F5344CB8AC3E}">
        <p14:creationId xmlns:p14="http://schemas.microsoft.com/office/powerpoint/2010/main" val="267209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AAA14-26AA-E149-A2A8-1093AA1B77E9}"/>
              </a:ext>
            </a:extLst>
          </p:cNvPr>
          <p:cNvSpPr txBox="1"/>
          <p:nvPr/>
        </p:nvSpPr>
        <p:spPr>
          <a:xfrm>
            <a:off x="485776" y="428626"/>
            <a:ext cx="115442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story begins in 2016 with a comprehensive IDS proposal to study “Aeolian fertilization of marine ecosystems” in a carbon budget framework.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DECLINED by NASA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story continues in 2017 with a pared down TASNPP proposal to “Understand airborne fertilization of oceanic ecosystems”.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SELECTED by NASA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Woo </a:t>
            </a:r>
            <a:r>
              <a:rPr lang="en-US" sz="2800" dirty="0" err="1">
                <a:solidFill>
                  <a:schemeClr val="bg1"/>
                </a:solidFill>
              </a:rPr>
              <a:t>hoo</a:t>
            </a:r>
            <a:r>
              <a:rPr lang="en-US" sz="2800" dirty="0">
                <a:solidFill>
                  <a:schemeClr val="bg1"/>
                </a:solidFill>
              </a:rPr>
              <a:t>! 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And now 7 years later…  we have our paper in Science.</a:t>
            </a:r>
          </a:p>
        </p:txBody>
      </p:sp>
    </p:spTree>
    <p:extLst>
      <p:ext uri="{BB962C8B-B14F-4D97-AF65-F5344CB8AC3E}">
        <p14:creationId xmlns:p14="http://schemas.microsoft.com/office/powerpoint/2010/main" val="93828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662D24-6687-AA42-BE18-0D6CE7263149}"/>
              </a:ext>
            </a:extLst>
          </p:cNvPr>
          <p:cNvGrpSpPr/>
          <p:nvPr/>
        </p:nvGrpSpPr>
        <p:grpSpPr>
          <a:xfrm>
            <a:off x="2286000" y="785812"/>
            <a:ext cx="8101012" cy="5286375"/>
            <a:chOff x="0" y="0"/>
            <a:chExt cx="6400165" cy="39477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B946AB-5764-F743-92A0-BE5CE9782A3C}"/>
                </a:ext>
              </a:extLst>
            </p:cNvPr>
            <p:cNvGrpSpPr/>
            <p:nvPr/>
          </p:nvGrpSpPr>
          <p:grpSpPr>
            <a:xfrm>
              <a:off x="0" y="0"/>
              <a:ext cx="6400165" cy="3947795"/>
              <a:chOff x="0" y="0"/>
              <a:chExt cx="10788368" cy="5886558"/>
            </a:xfrm>
            <a:solidFill>
              <a:schemeClr val="tx2">
                <a:lumMod val="40000"/>
                <a:lumOff val="60000"/>
              </a:schemeClr>
            </a:solidFill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F802C25-AD6E-1543-95C3-C6EBD711C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788368" cy="588655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BC3F1AA-E2EA-A54E-AF95-58BFD7482E86}"/>
                  </a:ext>
                </a:extLst>
              </p:cNvPr>
              <p:cNvCxnSpPr/>
              <p:nvPr/>
            </p:nvCxnSpPr>
            <p:spPr>
              <a:xfrm flipV="1">
                <a:off x="3361453" y="1246210"/>
                <a:ext cx="632688" cy="1"/>
              </a:xfrm>
              <a:prstGeom prst="straightConnector1">
                <a:avLst/>
              </a:prstGeom>
              <a:grpFill/>
              <a:ln w="57150" cmpd="sng">
                <a:solidFill>
                  <a:srgbClr val="FF66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2F83053-8347-234E-A786-3AC3D98D2894}"/>
                  </a:ext>
                </a:extLst>
              </p:cNvPr>
              <p:cNvCxnSpPr/>
              <p:nvPr/>
            </p:nvCxnSpPr>
            <p:spPr>
              <a:xfrm flipH="1">
                <a:off x="6176678" y="1280860"/>
                <a:ext cx="1082833" cy="14994"/>
              </a:xfrm>
              <a:prstGeom prst="straightConnector1">
                <a:avLst/>
              </a:prstGeom>
              <a:grpFill/>
              <a:ln w="57150" cmpd="sng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7AE7F96-D303-9E4E-AF03-EE38219E6470}"/>
                  </a:ext>
                </a:extLst>
              </p:cNvPr>
              <p:cNvCxnSpPr/>
              <p:nvPr/>
            </p:nvCxnSpPr>
            <p:spPr>
              <a:xfrm flipV="1">
                <a:off x="4660700" y="2616862"/>
                <a:ext cx="4651" cy="657569"/>
              </a:xfrm>
              <a:prstGeom prst="straightConnector1">
                <a:avLst/>
              </a:prstGeom>
              <a:grpFill/>
              <a:ln w="57150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FBEA997A-4551-554E-8E34-B66B0378CC8B}"/>
                </a:ext>
              </a:extLst>
            </p:cNvPr>
            <p:cNvSpPr txBox="1"/>
            <p:nvPr/>
          </p:nvSpPr>
          <p:spPr>
            <a:xfrm>
              <a:off x="203966" y="2004060"/>
              <a:ext cx="1715640" cy="1919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1">
                  <a:solidFill>
                    <a:srgbClr val="000000"/>
                  </a:solidFill>
                  <a:effectLst/>
                  <a:ea typeface="Cambria" panose="02040503050406030204" pitchFamily="18" charset="0"/>
                  <a:cs typeface="Cambria" panose="02040503050406030204" pitchFamily="18" charset="0"/>
                </a:rPr>
                <a:t>Illustration box 1 – Satellite-Based estimates of dust deposition into 3 different basins</a:t>
              </a:r>
              <a:r>
                <a:rPr lang="en-US" sz="1200">
                  <a:solidFill>
                    <a:srgbClr val="000000"/>
                  </a:solidFill>
                  <a:effectLst/>
                  <a:ea typeface="Cambria" panose="02040503050406030204" pitchFamily="18" charset="0"/>
                  <a:cs typeface="Cambria" panose="02040503050406030204" pitchFamily="18" charset="0"/>
                </a:rPr>
                <a:t>. Estimates were made using only CALIPSO observations.</a:t>
              </a: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75B15126-4029-D640-8361-9E14BBB8222E}"/>
                </a:ext>
              </a:extLst>
            </p:cNvPr>
            <p:cNvSpPr txBox="1"/>
            <p:nvPr/>
          </p:nvSpPr>
          <p:spPr>
            <a:xfrm>
              <a:off x="4319863" y="2002789"/>
              <a:ext cx="1944873" cy="1676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ea typeface="Cambria" panose="02040503050406030204" pitchFamily="18" charset="0"/>
                  <a:cs typeface="Cambria" panose="02040503050406030204" pitchFamily="18" charset="0"/>
                </a:rPr>
                <a:t>Bars indicate annual totals in </a:t>
              </a:r>
              <a:r>
                <a:rPr lang="en-US" sz="1200" dirty="0" err="1">
                  <a:solidFill>
                    <a:srgbClr val="000000"/>
                  </a:solidFill>
                  <a:effectLst/>
                  <a:ea typeface="Cambria" panose="02040503050406030204" pitchFamily="18" charset="0"/>
                  <a:cs typeface="Cambria" panose="02040503050406030204" pitchFamily="18" charset="0"/>
                </a:rPr>
                <a:t>Tg</a:t>
              </a:r>
              <a:r>
                <a:rPr lang="en-US" sz="1200" dirty="0">
                  <a:solidFill>
                    <a:srgbClr val="000000"/>
                  </a:solidFill>
                  <a:effectLst/>
                  <a:ea typeface="Cambria" panose="02040503050406030204" pitchFamily="18" charset="0"/>
                  <a:cs typeface="Cambria" panose="02040503050406030204" pitchFamily="18" charset="0"/>
                </a:rPr>
                <a:t> with colors denoting totals by     season.  Interannual variability of deposition into oceans can vary by 50%.  Strong seasonal shifts occur.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9EDABA4-9C46-984F-94A4-131D3AB316B2}"/>
              </a:ext>
            </a:extLst>
          </p:cNvPr>
          <p:cNvSpPr txBox="1"/>
          <p:nvPr/>
        </p:nvSpPr>
        <p:spPr>
          <a:xfrm>
            <a:off x="180887" y="168725"/>
            <a:ext cx="1183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Remote sensing estimates of dust deposition in ocean and land basins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B7400F-A831-1F45-9E28-20847C053692}"/>
              </a:ext>
            </a:extLst>
          </p:cNvPr>
          <p:cNvSpPr txBox="1"/>
          <p:nvPr/>
        </p:nvSpPr>
        <p:spPr>
          <a:xfrm>
            <a:off x="9429751" y="6166055"/>
            <a:ext cx="236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Yu et al. (2015)</a:t>
            </a:r>
          </a:p>
        </p:txBody>
      </p:sp>
    </p:spTree>
    <p:extLst>
      <p:ext uri="{BB962C8B-B14F-4D97-AF65-F5344CB8AC3E}">
        <p14:creationId xmlns:p14="http://schemas.microsoft.com/office/powerpoint/2010/main" val="34402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6CDBE7-4416-244C-BE6F-5F5DF807C3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81" y="843468"/>
            <a:ext cx="9213056" cy="5171063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C4292-A6E8-B641-9349-0B9471A3B0E8}"/>
              </a:ext>
            </a:extLst>
          </p:cNvPr>
          <p:cNvSpPr txBox="1"/>
          <p:nvPr/>
        </p:nvSpPr>
        <p:spPr>
          <a:xfrm>
            <a:off x="414338" y="257175"/>
            <a:ext cx="10710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Remote sensing signal from in situ iron fertilization experiments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BEA28-A43D-DF48-9C32-85E002736704}"/>
              </a:ext>
            </a:extLst>
          </p:cNvPr>
          <p:cNvSpPr txBox="1"/>
          <p:nvPr/>
        </p:nvSpPr>
        <p:spPr>
          <a:xfrm>
            <a:off x="8281988" y="6214050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Westberry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al. (2013)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6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011C0F-DD6C-584F-AA83-F3143C91F627}"/>
              </a:ext>
            </a:extLst>
          </p:cNvPr>
          <p:cNvSpPr txBox="1"/>
          <p:nvPr/>
        </p:nvSpPr>
        <p:spPr>
          <a:xfrm>
            <a:off x="441552" y="1890034"/>
            <a:ext cx="11308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i="1" dirty="0">
                <a:solidFill>
                  <a:schemeClr val="bg1"/>
                </a:solidFill>
              </a:rPr>
              <a:t>atmospheric deposition </a:t>
            </a:r>
            <a:r>
              <a:rPr lang="en-US" sz="3600" dirty="0">
                <a:solidFill>
                  <a:schemeClr val="bg1"/>
                </a:solidFill>
              </a:rPr>
              <a:t>remote sensing methods were useful on time scales of moths to seasons.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i="1" dirty="0">
                <a:solidFill>
                  <a:schemeClr val="bg1"/>
                </a:solidFill>
              </a:rPr>
              <a:t>ocean response </a:t>
            </a:r>
            <a:r>
              <a:rPr lang="en-US" sz="3600" dirty="0">
                <a:solidFill>
                  <a:schemeClr val="bg1"/>
                </a:solidFill>
              </a:rPr>
              <a:t>took place on the order of days.</a:t>
            </a:r>
          </a:p>
        </p:txBody>
      </p:sp>
    </p:spTree>
    <p:extLst>
      <p:ext uri="{BB962C8B-B14F-4D97-AF65-F5344CB8AC3E}">
        <p14:creationId xmlns:p14="http://schemas.microsoft.com/office/powerpoint/2010/main" val="373813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31FF2-396C-8C47-965D-C323E6DC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798760"/>
            <a:ext cx="7986713" cy="5260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95C460-C621-3743-AC5A-364132C9FED2}"/>
              </a:ext>
            </a:extLst>
          </p:cNvPr>
          <p:cNvSpPr/>
          <p:nvPr/>
        </p:nvSpPr>
        <p:spPr>
          <a:xfrm>
            <a:off x="942975" y="3429000"/>
            <a:ext cx="8786813" cy="29860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A93A5-E9CF-B34B-9828-A6BAB1CA020D}"/>
              </a:ext>
            </a:extLst>
          </p:cNvPr>
          <p:cNvSpPr txBox="1"/>
          <p:nvPr/>
        </p:nvSpPr>
        <p:spPr>
          <a:xfrm>
            <a:off x="805544" y="3853543"/>
            <a:ext cx="10526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We addressed the issue by going to the Goddard Earth Observing System (GEOS) model to quantify dust deposition over 5</a:t>
            </a:r>
            <a:r>
              <a:rPr lang="en-US" sz="2200" baseline="30000" dirty="0">
                <a:solidFill>
                  <a:schemeClr val="bg1"/>
                </a:solidFill>
              </a:rPr>
              <a:t>o</a:t>
            </a:r>
            <a:r>
              <a:rPr lang="en-US" sz="2200" dirty="0">
                <a:solidFill>
                  <a:schemeClr val="bg1"/>
                </a:solidFill>
              </a:rPr>
              <a:t> latitude by 10</a:t>
            </a:r>
            <a:r>
              <a:rPr lang="en-US" sz="2200" baseline="30000" dirty="0">
                <a:solidFill>
                  <a:schemeClr val="bg1"/>
                </a:solidFill>
              </a:rPr>
              <a:t>o</a:t>
            </a:r>
            <a:r>
              <a:rPr lang="en-US" sz="2200" dirty="0">
                <a:solidFill>
                  <a:schemeClr val="bg1"/>
                </a:solidFill>
              </a:rPr>
              <a:t> longitude in 4-day tetrads.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GEOS aerosol loading has a long history of comparison using satellite products.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GEOS systematically underestimates </a:t>
            </a:r>
            <a:r>
              <a:rPr lang="en-US" sz="2200" i="1" dirty="0">
                <a:solidFill>
                  <a:schemeClr val="bg1"/>
                </a:solidFill>
              </a:rPr>
              <a:t>magnitudes</a:t>
            </a:r>
            <a:r>
              <a:rPr lang="en-US" sz="2200" dirty="0">
                <a:solidFill>
                  <a:schemeClr val="bg1"/>
                </a:solidFill>
              </a:rPr>
              <a:t> of deposition, but captures </a:t>
            </a:r>
            <a:r>
              <a:rPr lang="en-US" sz="2200" i="1" dirty="0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849C2-2AD5-2745-AC81-8947CD5D3D33}"/>
              </a:ext>
            </a:extLst>
          </p:cNvPr>
          <p:cNvSpPr txBox="1"/>
          <p:nvPr/>
        </p:nvSpPr>
        <p:spPr>
          <a:xfrm>
            <a:off x="8371114" y="6299116"/>
            <a:ext cx="2491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Westberry</a:t>
            </a:r>
            <a:r>
              <a:rPr lang="en-US" sz="2000" dirty="0">
                <a:solidFill>
                  <a:schemeClr val="bg1"/>
                </a:solidFill>
              </a:rPr>
              <a:t> et al., 2023</a:t>
            </a:r>
          </a:p>
        </p:txBody>
      </p:sp>
    </p:spTree>
    <p:extLst>
      <p:ext uri="{BB962C8B-B14F-4D97-AF65-F5344CB8AC3E}">
        <p14:creationId xmlns:p14="http://schemas.microsoft.com/office/powerpoint/2010/main" val="160836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A163F5-E137-584C-B6E1-8E9B51F2E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28" y="1143468"/>
            <a:ext cx="7615237" cy="5015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F8217-F944-BC49-8A67-7AAC3CC28AC9}"/>
              </a:ext>
            </a:extLst>
          </p:cNvPr>
          <p:cNvSpPr txBox="1"/>
          <p:nvPr/>
        </p:nvSpPr>
        <p:spPr>
          <a:xfrm>
            <a:off x="8771165" y="6159273"/>
            <a:ext cx="294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Westberry</a:t>
            </a:r>
            <a:r>
              <a:rPr lang="en-US" sz="2400" dirty="0">
                <a:solidFill>
                  <a:schemeClr val="bg1"/>
                </a:solidFill>
              </a:rPr>
              <a:t> et al.,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1FD4E-1D4B-084E-BDD8-9AC82212DB13}"/>
              </a:ext>
            </a:extLst>
          </p:cNvPr>
          <p:cNvSpPr txBox="1"/>
          <p:nvPr/>
        </p:nvSpPr>
        <p:spPr>
          <a:xfrm>
            <a:off x="609599" y="364161"/>
            <a:ext cx="9907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is no spatial correlation between deposition and chlorophyll </a:t>
            </a:r>
          </a:p>
        </p:txBody>
      </p:sp>
    </p:spTree>
    <p:extLst>
      <p:ext uri="{BB962C8B-B14F-4D97-AF65-F5344CB8AC3E}">
        <p14:creationId xmlns:p14="http://schemas.microsoft.com/office/powerpoint/2010/main" val="49314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199B5-110D-164E-9615-9AA4AF40E595}"/>
              </a:ext>
            </a:extLst>
          </p:cNvPr>
          <p:cNvSpPr txBox="1"/>
          <p:nvPr/>
        </p:nvSpPr>
        <p:spPr>
          <a:xfrm>
            <a:off x="555172" y="239485"/>
            <a:ext cx="6175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Solution:  Attack the problem temporally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DD0A8-E4DC-D840-A4E2-A4B128EAD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4" y="1095395"/>
            <a:ext cx="7986713" cy="5260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055340-AED0-9345-BB65-EAFA44106AAE}"/>
              </a:ext>
            </a:extLst>
          </p:cNvPr>
          <p:cNvSpPr txBox="1"/>
          <p:nvPr/>
        </p:nvSpPr>
        <p:spPr>
          <a:xfrm>
            <a:off x="8958943" y="655502"/>
            <a:ext cx="310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is the response of the ocean to dust deposition events?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Response =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OP(</a:t>
            </a:r>
            <a:r>
              <a:rPr lang="en-US" sz="2400" dirty="0" err="1">
                <a:solidFill>
                  <a:schemeClr val="bg1"/>
                </a:solidFill>
              </a:rPr>
              <a:t>t</a:t>
            </a:r>
            <a:r>
              <a:rPr lang="en-US" sz="2400" baseline="-25000" dirty="0" err="1">
                <a:solidFill>
                  <a:schemeClr val="bg1"/>
                </a:solidFill>
              </a:rPr>
              <a:t>event</a:t>
            </a:r>
            <a:r>
              <a:rPr lang="en-US" sz="2400" dirty="0">
                <a:solidFill>
                  <a:schemeClr val="bg1"/>
                </a:solidFill>
              </a:rPr>
              <a:t> + 4 days)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- OP(</a:t>
            </a:r>
            <a:r>
              <a:rPr lang="en-US" sz="2400" dirty="0" err="1">
                <a:solidFill>
                  <a:schemeClr val="bg1"/>
                </a:solidFill>
              </a:rPr>
              <a:t>t</a:t>
            </a:r>
            <a:r>
              <a:rPr lang="en-US" sz="2400" baseline="-25000" dirty="0" err="1">
                <a:solidFill>
                  <a:schemeClr val="bg1"/>
                </a:solidFill>
              </a:rPr>
              <a:t>event</a:t>
            </a:r>
            <a:r>
              <a:rPr lang="en-US" sz="2400" dirty="0">
                <a:solidFill>
                  <a:schemeClr val="bg1"/>
                </a:solidFill>
              </a:rPr>
              <a:t> – 4 days)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3DDAD-86B5-144F-BDFD-5710169284C3}"/>
              </a:ext>
            </a:extLst>
          </p:cNvPr>
          <p:cNvSpPr txBox="1"/>
          <p:nvPr/>
        </p:nvSpPr>
        <p:spPr>
          <a:xfrm>
            <a:off x="8958943" y="6215743"/>
            <a:ext cx="2584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Westberry</a:t>
            </a:r>
            <a:r>
              <a:rPr lang="en-US" sz="2000" dirty="0">
                <a:solidFill>
                  <a:schemeClr val="bg1"/>
                </a:solidFill>
              </a:rPr>
              <a:t> et al. (2023)</a:t>
            </a:r>
          </a:p>
        </p:txBody>
      </p:sp>
    </p:spTree>
    <p:extLst>
      <p:ext uri="{BB962C8B-B14F-4D97-AF65-F5344CB8AC3E}">
        <p14:creationId xmlns:p14="http://schemas.microsoft.com/office/powerpoint/2010/main" val="267727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3239D2-6868-3247-9D0F-3F4A4BD3EAF1}"/>
              </a:ext>
            </a:extLst>
          </p:cNvPr>
          <p:cNvSpPr txBox="1"/>
          <p:nvPr/>
        </p:nvSpPr>
        <p:spPr>
          <a:xfrm>
            <a:off x="1219199" y="2100943"/>
            <a:ext cx="9971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chemeClr val="bg1"/>
                </a:solidFill>
              </a:rPr>
              <a:t>atmospheric</a:t>
            </a:r>
            <a:r>
              <a:rPr lang="en-US" sz="3200" dirty="0">
                <a:solidFill>
                  <a:schemeClr val="bg1"/>
                </a:solidFill>
              </a:rPr>
              <a:t> deposition of dust was most easily quantified in the </a:t>
            </a:r>
            <a:r>
              <a:rPr lang="en-US" sz="3200" i="1" dirty="0">
                <a:solidFill>
                  <a:schemeClr val="bg1"/>
                </a:solidFill>
              </a:rPr>
              <a:t>Atlantic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chemeClr val="bg1"/>
                </a:solidFill>
              </a:rPr>
              <a:t>iron limited </a:t>
            </a:r>
            <a:r>
              <a:rPr lang="en-US" sz="3200" dirty="0">
                <a:solidFill>
                  <a:schemeClr val="bg1"/>
                </a:solidFill>
              </a:rPr>
              <a:t>regions of the </a:t>
            </a:r>
            <a:r>
              <a:rPr lang="en-US" sz="3200" i="1" dirty="0">
                <a:solidFill>
                  <a:schemeClr val="bg1"/>
                </a:solidFill>
              </a:rPr>
              <a:t>ocean</a:t>
            </a:r>
            <a:r>
              <a:rPr lang="en-US" sz="3200" dirty="0">
                <a:solidFill>
                  <a:schemeClr val="bg1"/>
                </a:solidFill>
              </a:rPr>
              <a:t> ecosystems were not in the Atlantic</a:t>
            </a:r>
          </a:p>
        </p:txBody>
      </p:sp>
    </p:spTree>
    <p:extLst>
      <p:ext uri="{BB962C8B-B14F-4D97-AF65-F5344CB8AC3E}">
        <p14:creationId xmlns:p14="http://schemas.microsoft.com/office/powerpoint/2010/main" val="251901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483</Words>
  <Application>Microsoft Macintosh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PalatinoLTPro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Remer</dc:creator>
  <cp:lastModifiedBy>Lorraine Remer</cp:lastModifiedBy>
  <cp:revision>22</cp:revision>
  <dcterms:created xsi:type="dcterms:W3CDTF">2023-05-01T19:23:12Z</dcterms:created>
  <dcterms:modified xsi:type="dcterms:W3CDTF">2023-05-01T22:44:08Z</dcterms:modified>
</cp:coreProperties>
</file>