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reopoulos, Lazaros (GSFC-6130)" userId="dbd7fef1-f79f-48d2-9756-95000b975246" providerId="ADAL" clId="{AF17CCAD-C714-8045-990C-D063157B5AE5}"/>
    <pc:docChg chg="modSld">
      <pc:chgData name="Oreopoulos, Lazaros (GSFC-6130)" userId="dbd7fef1-f79f-48d2-9756-95000b975246" providerId="ADAL" clId="{AF17CCAD-C714-8045-990C-D063157B5AE5}" dt="2023-05-01T19:31:38.190" v="0" actId="14100"/>
      <pc:docMkLst>
        <pc:docMk/>
      </pc:docMkLst>
      <pc:sldChg chg="modSp mod">
        <pc:chgData name="Oreopoulos, Lazaros (GSFC-6130)" userId="dbd7fef1-f79f-48d2-9756-95000b975246" providerId="ADAL" clId="{AF17CCAD-C714-8045-990C-D063157B5AE5}" dt="2023-05-01T19:31:38.190" v="0" actId="14100"/>
        <pc:sldMkLst>
          <pc:docMk/>
          <pc:sldMk cId="516113590" sldId="260"/>
        </pc:sldMkLst>
        <pc:spChg chg="mod">
          <ac:chgData name="Oreopoulos, Lazaros (GSFC-6130)" userId="dbd7fef1-f79f-48d2-9756-95000b975246" providerId="ADAL" clId="{AF17CCAD-C714-8045-990C-D063157B5AE5}" dt="2023-05-01T19:31:38.190" v="0" actId="14100"/>
          <ac:spMkLst>
            <pc:docMk/>
            <pc:sldMk cId="516113590" sldId="260"/>
            <ac:spMk id="3" creationId="{81789F1F-6682-8E61-F235-9B117253594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30250-B269-E241-1532-E3BAD0B13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131F92-20D4-2A6D-11CE-3A3AB8727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B5910-0D8A-2F2C-9421-3C0427A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0CAED-661D-15F7-4565-E3F7368A5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F356-7F76-4D3B-A60C-425E6E440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85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0A8EC-823B-25EE-D6D5-B04461330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7E4C47-AC7E-60CE-A0C6-5B1C1C958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85F6A-91DB-5EF3-8E9F-DE8466BE1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1CF80-B6B4-32D0-76EA-08334066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68A00-8800-D594-778B-93F5F7A5F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2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190E94-563C-CD9B-7D5C-DBCCE0DB3F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E9891-3849-7025-5CB7-0679703BE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3AA40-24B6-5D39-32DF-2C1E2485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6B4C9-F73C-7FF9-AC9D-6C3E4DE2C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F385C-EAFF-81EC-D438-8A633B19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6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C2987-B1E9-FE1F-3675-0989A5C5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854E4-F150-6786-B356-D067E37A68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E43CE-144B-07FD-696C-DE102921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0507-6802-CF03-2AD2-5671C282C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40D21-17F9-0EF5-4413-0EC2B7DE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8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AEEAD-CC8B-E15F-AA93-C7462BC6D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C485C-B7C3-82A1-4253-C7627909F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13342-1142-3A57-7505-547BAC8F8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34A8C-A2C3-DACD-9B7B-37D870309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ABE78-D6DC-CE2D-4231-879B8F906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5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76162-98BB-B041-F84F-79AC186A5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BAD82-2F8F-3C5C-1801-52E770990D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98948D-E54E-E0A1-C9F5-ACDFFBDD7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679A98-7921-BF78-5F2D-AA34AE949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20D1A-B918-361D-351F-D4DDF0769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98377-198F-242E-B8CA-D03256A8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047D1-6849-377D-F04A-9E1B530F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809B3-4A32-A28E-7E44-41D46DA08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A71D4-7DD1-E44F-F444-4458B0DCB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84F44-C5BE-DFAA-38E3-761F41E44F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53EE6F-BE19-3C24-DFC9-7C6D53FC46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E13C0E-164C-5F7D-346E-8839E2018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4F6272-08A2-EDEE-74A0-BB48A692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56426E-F982-1794-5368-F193D4DE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9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5282-EB5D-E0C8-F084-FF7D7FC44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5E525-31F1-757F-9F1A-2B5AF2AEC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A6061-7758-0ED8-F511-D973F99E5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2C0C2C-A0BC-08FE-79CC-DE62F6359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9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0BA21D-5F12-ED76-00F8-561EFF0B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0125F7-00F7-063E-C161-43383313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7E8A10-059F-3394-7E92-84E72236C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2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6CC49-649B-48E1-FF39-DB6A1F5B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34BF4-8366-D1B1-9A99-ADDC719A7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2E90FB-993A-710B-092A-FFFE7E168E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23452-2719-CB98-3F57-B42AA3DE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BD1322-FF6E-A4C5-1050-2949D4D3E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672320-897F-2E36-EE2B-2F2F25B8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3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6C9CC-E0CD-9843-1E92-63A7DD427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AA5F7D-8A9A-71BD-DB63-644AAD2B8D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F24F0F-7F98-DB19-32EE-A83336EEF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66BD5C-D3DE-6C37-CA86-95386797F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36B3EA-629B-D116-BA78-115F2F54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78BADD-06C0-AD12-1197-0ECAEB917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37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3A8A4C-EDC9-064A-6E32-01B5B96BE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8CEF14-AE9D-606A-5094-E0F9F225A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0A445-632F-78BE-0A3E-5DF0F3E22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28226-F890-D149-93FC-26F04384DCFB}" type="datetimeFigureOut">
              <a:rPr lang="en-US" smtClean="0"/>
              <a:t>5/1/23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E7184-ED8B-F234-FA17-37C845D84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5E0CD-5E38-36FB-74B5-BB6218D30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8F5DA-B94C-D243-851A-F56003992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95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3AE619-1326-D4D9-C8F0-6D23477A1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321056"/>
            <a:ext cx="10684151" cy="1991979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MODIS-Aqua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6A9F23-E085-CDAC-B442-C50B09F26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395" y="3525490"/>
            <a:ext cx="9469211" cy="865639"/>
          </a:xfrm>
        </p:spPr>
        <p:txBody>
          <a:bodyPr anchor="t">
            <a:normAutofit/>
          </a:bodyPr>
          <a:lstStyle/>
          <a:p>
            <a:r>
              <a:rPr lang="en-US" sz="2200">
                <a:solidFill>
                  <a:schemeClr val="tx2"/>
                </a:solidFill>
              </a:rPr>
              <a:t>Lazaros Oreopoulos NASA-GSFC</a:t>
            </a:r>
          </a:p>
          <a:p>
            <a:r>
              <a:rPr lang="en-US" sz="2200">
                <a:solidFill>
                  <a:schemeClr val="tx2"/>
                </a:solidFill>
              </a:rPr>
              <a:t>Aqua Project Scientist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7FFB86E-73C3-E197-778F-C1FB652F1773}"/>
              </a:ext>
            </a:extLst>
          </p:cNvPr>
          <p:cNvGrpSpPr/>
          <p:nvPr/>
        </p:nvGrpSpPr>
        <p:grpSpPr>
          <a:xfrm>
            <a:off x="9814692" y="181813"/>
            <a:ext cx="2044461" cy="366623"/>
            <a:chOff x="6944264" y="51265"/>
            <a:chExt cx="2044461" cy="3666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C22D7F-DDB3-4957-E364-F2DD0272E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4455" y="64912"/>
              <a:ext cx="1454270" cy="339330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98AE53A5-3347-6684-8516-8A43D9730D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4264" y="51265"/>
              <a:ext cx="733245" cy="366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363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96D22E8-1611-D61D-41AD-17F40B0A5C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10666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67DFE8A-7D58-CCB8-C35E-F44012AF6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Happy 21</a:t>
            </a:r>
            <a:r>
              <a:rPr lang="en-US" baseline="30000" dirty="0">
                <a:solidFill>
                  <a:srgbClr val="FFFFFF"/>
                </a:solidFill>
              </a:rPr>
              <a:t>st</a:t>
            </a:r>
            <a:r>
              <a:rPr lang="en-US" dirty="0">
                <a:solidFill>
                  <a:srgbClr val="FFFFFF"/>
                </a:solidFill>
              </a:rPr>
              <a:t> anniversary Aqua!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34D80CB-A110-49EF-5AC3-2E4B1A89FD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Aqua launched on May 4</a:t>
            </a:r>
            <a:r>
              <a:rPr lang="en-US" baseline="30000">
                <a:solidFill>
                  <a:srgbClr val="FFFFFF"/>
                </a:solidFill>
              </a:rPr>
              <a:t>th</a:t>
            </a:r>
            <a:r>
              <a:rPr lang="en-US">
                <a:solidFill>
                  <a:srgbClr val="FFFFFF"/>
                </a:solidFill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1039461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406838-7906-4906-A132-EF83CCCF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008" y="987907"/>
            <a:ext cx="4840010" cy="1096247"/>
          </a:xfrm>
        </p:spPr>
        <p:txBody>
          <a:bodyPr>
            <a:normAutofit/>
          </a:bodyPr>
          <a:lstStyle/>
          <a:p>
            <a:r>
              <a:rPr lang="en-US" dirty="0"/>
              <a:t>Likely Aqua Future</a:t>
            </a:r>
          </a:p>
        </p:txBody>
      </p:sp>
      <p:pic>
        <p:nvPicPr>
          <p:cNvPr id="8" name="Picture 7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7113C64B-0036-B9F3-CB84-B0A3D00E31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590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45AFF-0562-2318-3473-A0601372A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969" y="2667168"/>
            <a:ext cx="6411983" cy="3647136"/>
          </a:xfrm>
        </p:spPr>
        <p:txBody>
          <a:bodyPr>
            <a:normAutofit/>
          </a:bodyPr>
          <a:lstStyle/>
          <a:p>
            <a:r>
              <a:rPr lang="en-US" sz="2000" dirty="0"/>
              <a:t>Will be extended for ~ 3 years of science operations (~July 2026) + ~ 3 years of Science Phase F (FY27-FY29)</a:t>
            </a:r>
          </a:p>
          <a:p>
            <a:pPr lvl="1"/>
            <a:r>
              <a:rPr lang="en-US" sz="2000" dirty="0"/>
              <a:t>Will reach ~3:30 MLT by July 2026</a:t>
            </a:r>
          </a:p>
          <a:p>
            <a:pPr lvl="1"/>
            <a:r>
              <a:rPr lang="en-US" sz="2000" dirty="0"/>
              <a:t>MLT projection different than in 2022 EOS Drifting Orbits Workshop (no PLMs in Summer 2024)</a:t>
            </a:r>
          </a:p>
          <a:p>
            <a:r>
              <a:rPr lang="en-US" sz="2000" dirty="0"/>
              <a:t>Subject to successful Senior Review</a:t>
            </a:r>
          </a:p>
          <a:p>
            <a:pPr lvl="1"/>
            <a:r>
              <a:rPr lang="en-US" sz="2000" dirty="0"/>
              <a:t>Proposal submitted on April 14, 2023 (284 pages!)</a:t>
            </a:r>
          </a:p>
          <a:p>
            <a:pPr lvl="1"/>
            <a:r>
              <a:rPr lang="en-US" sz="2000" dirty="0"/>
              <a:t>Lean “</a:t>
            </a:r>
            <a:r>
              <a:rPr lang="en-US" sz="2000" dirty="0" err="1"/>
              <a:t>inguide</a:t>
            </a:r>
            <a:r>
              <a:rPr lang="en-US" sz="2000" dirty="0"/>
              <a:t>” budget (~50% of optimal)</a:t>
            </a:r>
          </a:p>
          <a:p>
            <a:r>
              <a:rPr lang="en-US" sz="2000" dirty="0"/>
              <a:t>Continue science/applications </a:t>
            </a:r>
            <a:r>
              <a:rPr lang="en-US" sz="2000" i="1" dirty="0"/>
              <a:t>despite</a:t>
            </a:r>
            <a:r>
              <a:rPr lang="en-US" sz="2000" dirty="0"/>
              <a:t> drift, enable new science/applications </a:t>
            </a:r>
            <a:r>
              <a:rPr lang="en-US" sz="2000" i="1" dirty="0"/>
              <a:t>because</a:t>
            </a:r>
            <a:r>
              <a:rPr lang="en-US" sz="2000" dirty="0"/>
              <a:t> of drift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07AC4E-165F-30E6-6E91-948DD29B8EF7}"/>
              </a:ext>
            </a:extLst>
          </p:cNvPr>
          <p:cNvGrpSpPr/>
          <p:nvPr/>
        </p:nvGrpSpPr>
        <p:grpSpPr>
          <a:xfrm>
            <a:off x="9814692" y="181813"/>
            <a:ext cx="2044461" cy="366623"/>
            <a:chOff x="6944264" y="51265"/>
            <a:chExt cx="2044461" cy="3666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49EC0F-9FE3-3A15-0157-38F89BA7E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34455" y="64912"/>
              <a:ext cx="1454270" cy="339330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B49B68D2-BBE9-98C4-696A-29E256438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4264" y="51265"/>
              <a:ext cx="733245" cy="366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308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3FC760-2A49-2330-D5BE-D02FA094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Highlights of Aqua SR2023 proposal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560B5-E4E7-70FF-0300-1223899C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7126" y="591343"/>
            <a:ext cx="7921806" cy="5585619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Accomplishments of last 3 years in science and applications</a:t>
            </a:r>
          </a:p>
          <a:p>
            <a:r>
              <a:rPr lang="en-US" sz="2400" dirty="0"/>
              <a:t>Value of extended mission: most came from RFI responses and Drifting Orbits workshop</a:t>
            </a:r>
          </a:p>
          <a:p>
            <a:r>
              <a:rPr lang="en-US" sz="2400" dirty="0"/>
              <a:t>Relevance to 10 Decadal Survey Targeted Observables (TOs)</a:t>
            </a:r>
          </a:p>
          <a:p>
            <a:r>
              <a:rPr lang="en-US" sz="2400" dirty="0"/>
              <a:t>Hardware is in good shape</a:t>
            </a:r>
          </a:p>
          <a:p>
            <a:pPr lvl="1"/>
            <a:r>
              <a:rPr lang="en-US" sz="2000" dirty="0"/>
              <a:t>Flight software (clock rollover) anomaly in January 2026 will be prevented</a:t>
            </a:r>
          </a:p>
          <a:p>
            <a:r>
              <a:rPr lang="en-US" sz="2400" dirty="0"/>
              <a:t>Not enough power because of drift and deteriorating beta angle by August-September 2026</a:t>
            </a:r>
          </a:p>
          <a:p>
            <a:r>
              <a:rPr lang="en-US" sz="2400" dirty="0"/>
              <a:t>Need to satisfy 25-year re-entry requirement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FBAFF53-8B61-1DFC-3C52-E6525F39E437}"/>
              </a:ext>
            </a:extLst>
          </p:cNvPr>
          <p:cNvGrpSpPr/>
          <p:nvPr/>
        </p:nvGrpSpPr>
        <p:grpSpPr>
          <a:xfrm>
            <a:off x="9814692" y="181813"/>
            <a:ext cx="2044461" cy="366623"/>
            <a:chOff x="6944264" y="51265"/>
            <a:chExt cx="2044461" cy="3666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897D82A-8B55-B1C5-2EDC-1422C3C8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4455" y="64912"/>
              <a:ext cx="1454270" cy="339330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A2521F5D-BC96-42F9-B500-CA963170D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4264" y="51265"/>
              <a:ext cx="733245" cy="36662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EC6A2C8-E485-F7C3-F5AA-A97CECA0C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06"/>
            <a:ext cx="2091698" cy="10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12D7E-7DCC-C141-1DF5-4B1B94D8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243" y="382808"/>
            <a:ext cx="6563497" cy="1325563"/>
          </a:xfrm>
        </p:spPr>
        <p:txBody>
          <a:bodyPr>
            <a:normAutofit/>
          </a:bodyPr>
          <a:lstStyle/>
          <a:p>
            <a:r>
              <a:rPr lang="en-US" sz="5400" dirty="0"/>
              <a:t>MODIS-specific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C9ABF-3496-8FDD-3A66-3B802790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36 of 109 RFI EOS Drifting Workshop responses had MODIS content </a:t>
            </a:r>
          </a:p>
          <a:p>
            <a:r>
              <a:rPr lang="en-US" sz="2400" dirty="0"/>
              <a:t>Aqua SR2023 proposal highlighted:</a:t>
            </a:r>
          </a:p>
          <a:p>
            <a:pPr lvl="1"/>
            <a:r>
              <a:rPr lang="en-US" dirty="0"/>
              <a:t>Unique spectral information of MODIS (531, 678, 940 nm, IR O3, WV, CO2 bands)</a:t>
            </a:r>
          </a:p>
          <a:p>
            <a:pPr lvl="1"/>
            <a:r>
              <a:rPr lang="en-US" dirty="0"/>
              <a:t>Wide swath allows fixed Local Time observations at different geometries</a:t>
            </a:r>
          </a:p>
          <a:p>
            <a:pPr lvl="1"/>
            <a:r>
              <a:rPr lang="en-US" dirty="0"/>
              <a:t>More observations of fires and convection at their peak (later MLTs)</a:t>
            </a:r>
          </a:p>
          <a:p>
            <a:pPr lvl="1"/>
            <a:r>
              <a:rPr lang="en-US" dirty="0"/>
              <a:t>Diurnal cycle (LST for heat stress, ET for plant stress)</a:t>
            </a:r>
          </a:p>
          <a:p>
            <a:pPr lvl="1"/>
            <a:r>
              <a:rPr lang="en-US" dirty="0"/>
              <a:t>Overlap with PACE and CLARREO-PF</a:t>
            </a:r>
          </a:p>
          <a:p>
            <a:pPr lvl="1"/>
            <a:r>
              <a:rPr lang="en-US" dirty="0"/>
              <a:t>Can correct historical imagers that drifted</a:t>
            </a:r>
          </a:p>
          <a:p>
            <a:r>
              <a:rPr lang="en-US" sz="2400" dirty="0"/>
              <a:t>24 MODIS algorithm maintenance proposals, 22 common with Terra, one unique to Aqua, one unique to Terra</a:t>
            </a:r>
          </a:p>
          <a:p>
            <a:pPr lvl="1"/>
            <a:r>
              <a:rPr lang="en-US" dirty="0"/>
              <a:t>Budgets generally restrained, hope to be able to fund at levels reasonably close to requests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2B00578-5374-1F0A-3D5A-3EBC33D3441F}"/>
              </a:ext>
            </a:extLst>
          </p:cNvPr>
          <p:cNvGrpSpPr/>
          <p:nvPr/>
        </p:nvGrpSpPr>
        <p:grpSpPr>
          <a:xfrm>
            <a:off x="9814692" y="181813"/>
            <a:ext cx="2044461" cy="366623"/>
            <a:chOff x="6944264" y="51265"/>
            <a:chExt cx="2044461" cy="3666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DFDC940-2D59-52A2-6A8E-965EE04C78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4455" y="64912"/>
              <a:ext cx="1454270" cy="339330"/>
            </a:xfrm>
            <a:prstGeom prst="rect">
              <a:avLst/>
            </a:prstGeom>
          </p:spPr>
        </p:pic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54DE783-4ADE-4C99-F7E7-0B62E1FDB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4264" y="51265"/>
              <a:ext cx="733245" cy="366623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7A9A117-3886-07F5-1390-6FC58781FA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06"/>
            <a:ext cx="2091698" cy="10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7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F2F1E2-6B95-D4B2-219F-35B5C6C7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118613"/>
            <a:ext cx="3508332" cy="1074115"/>
          </a:xfrm>
        </p:spPr>
        <p:txBody>
          <a:bodyPr anchor="t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89F1F-6682-8E61-F235-9B1172535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850" y="838344"/>
            <a:ext cx="6158950" cy="5294647"/>
          </a:xfrm>
        </p:spPr>
        <p:txBody>
          <a:bodyPr>
            <a:normAutofit/>
          </a:bodyPr>
          <a:lstStyle/>
          <a:p>
            <a:r>
              <a:rPr lang="en-US" sz="2400" dirty="0"/>
              <a:t>Aliasing of CDR time series</a:t>
            </a:r>
          </a:p>
          <a:p>
            <a:r>
              <a:rPr lang="en-US" sz="2400" dirty="0"/>
              <a:t>Less clear-sky over land later in the afternoon </a:t>
            </a:r>
          </a:p>
          <a:p>
            <a:r>
              <a:rPr lang="en-US" sz="2400" dirty="0"/>
              <a:t>Lower SNR may be problem in some cases (e.g., ocean </a:t>
            </a:r>
            <a:r>
              <a:rPr lang="en-US" sz="2400" dirty="0" err="1"/>
              <a:t>R</a:t>
            </a:r>
            <a:r>
              <a:rPr lang="en-US" sz="2400" baseline="-25000" dirty="0" err="1"/>
              <a:t>rs</a:t>
            </a:r>
            <a:r>
              <a:rPr lang="en-US" sz="2400" dirty="0"/>
              <a:t>)</a:t>
            </a:r>
          </a:p>
          <a:p>
            <a:r>
              <a:rPr lang="en-US" sz="2400" dirty="0"/>
              <a:t>Reduced geographical coverage for some products</a:t>
            </a:r>
          </a:p>
          <a:p>
            <a:r>
              <a:rPr lang="en-US" sz="2400" dirty="0"/>
              <a:t>Algorithm mods because of MLT drift beyond maintenance?</a:t>
            </a:r>
          </a:p>
          <a:p>
            <a:pPr lvl="1"/>
            <a:r>
              <a:rPr lang="en-US" dirty="0"/>
              <a:t>Future ROSES (e.g., TASNPP) with element on new science because of drift?</a:t>
            </a:r>
          </a:p>
          <a:p>
            <a:r>
              <a:rPr lang="en-US" sz="2400" dirty="0"/>
              <a:t>Continuity (upcoming workshop May 23-25)</a:t>
            </a:r>
          </a:p>
          <a:p>
            <a:pPr marL="0" indent="0">
              <a:buNone/>
            </a:pPr>
            <a:endParaRPr lang="en-US" sz="2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6CE18E1-8129-F8ED-850C-8A89F2A2A12B}"/>
              </a:ext>
            </a:extLst>
          </p:cNvPr>
          <p:cNvGrpSpPr/>
          <p:nvPr/>
        </p:nvGrpSpPr>
        <p:grpSpPr>
          <a:xfrm>
            <a:off x="9814692" y="181813"/>
            <a:ext cx="2044461" cy="366623"/>
            <a:chOff x="6944264" y="51265"/>
            <a:chExt cx="2044461" cy="3666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1005C8-8886-1725-F5B4-C84482FC3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34455" y="64912"/>
              <a:ext cx="1454270" cy="339330"/>
            </a:xfrm>
            <a:prstGeom prst="rect">
              <a:avLst/>
            </a:prstGeom>
          </p:spPr>
        </p:pic>
        <p:pic>
          <p:nvPicPr>
            <p:cNvPr id="8" name="Picture 7" descr="Logo&#10;&#10;Description automatically generated">
              <a:extLst>
                <a:ext uri="{FF2B5EF4-FFF2-40B4-BE49-F238E27FC236}">
                  <a16:creationId xmlns:a16="http://schemas.microsoft.com/office/drawing/2014/main" id="{A6F778DF-9B79-EAE0-E219-026852140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4264" y="51265"/>
              <a:ext cx="733245" cy="366623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1DE5A3D-A08D-40B0-3050-187AC7011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706"/>
            <a:ext cx="2091698" cy="107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3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381</Words>
  <Application>Microsoft Macintosh PowerPoint</Application>
  <PresentationFormat>Widescreen</PresentationFormat>
  <Paragraphs>40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MODIS-Aqua perspective</vt:lpstr>
      <vt:lpstr>Happy 21st anniversary Aqua!</vt:lpstr>
      <vt:lpstr>Likely Aqua Future</vt:lpstr>
      <vt:lpstr>Highlights of Aqua SR2023 proposal</vt:lpstr>
      <vt:lpstr>MODIS-specific</vt:lpstr>
      <vt:lpstr>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MODIS-Aqua perspective</dc:title>
  <dc:creator>Oreopoulos, Lazaros (GSFC-6130)</dc:creator>
  <cp:lastModifiedBy>Oreopoulos, Lazaros (GSFC-6130)</cp:lastModifiedBy>
  <cp:revision>2</cp:revision>
  <dcterms:created xsi:type="dcterms:W3CDTF">2023-04-25T22:24:26Z</dcterms:created>
  <dcterms:modified xsi:type="dcterms:W3CDTF">2023-05-01T19:31:42Z</dcterms:modified>
</cp:coreProperties>
</file>