
<file path=[Content_Types].xml><?xml version="1.0" encoding="utf-8"?>
<Types xmlns="http://schemas.openxmlformats.org/package/2006/content-types">
  <Default Extension="jpeg" ContentType="image/jpeg"/>
  <Default Extension="jpg" ContentType="image/pn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709" r:id="rId2"/>
  </p:sldMasterIdLst>
  <p:notesMasterIdLst>
    <p:notesMasterId r:id="rId6"/>
  </p:notesMasterIdLst>
  <p:handoutMasterIdLst>
    <p:handoutMasterId r:id="rId7"/>
  </p:handoutMasterIdLst>
  <p:sldIdLst>
    <p:sldId id="261" r:id="rId3"/>
    <p:sldId id="276" r:id="rId4"/>
    <p:sldId id="257" r:id="rId5"/>
  </p:sldIdLst>
  <p:sldSz cx="12192000" cy="6858000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F75F"/>
    <a:srgbClr val="003300"/>
    <a:srgbClr val="EBF565"/>
    <a:srgbClr val="FF3300"/>
    <a:srgbClr val="E1E1E1"/>
    <a:srgbClr val="A50021"/>
    <a:srgbClr val="808000"/>
    <a:srgbClr val="FFFF99"/>
    <a:srgbClr val="00CC66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11" autoAdjust="0"/>
    <p:restoredTop sz="85714" autoAdjust="0"/>
  </p:normalViewPr>
  <p:slideViewPr>
    <p:cSldViewPr>
      <p:cViewPr varScale="1">
        <p:scale>
          <a:sx n="109" d="100"/>
          <a:sy n="109" d="100"/>
        </p:scale>
        <p:origin x="888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72EB4777-7862-4344-A9F0-E980B7009D44}" type="datetimeFigureOut">
              <a:rPr lang="en-US"/>
              <a:pPr>
                <a:defRPr/>
              </a:pPr>
              <a:t>5/1/23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5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3988" y="8818563"/>
            <a:ext cx="3032125" cy="4635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B212FC00-E793-4E37-B563-068860DF0D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20851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FD763B6A-E312-48C7-A7AA-A9B31A387BE5}" type="datetimeFigureOut">
              <a:rPr lang="en-US"/>
              <a:pPr>
                <a:defRPr/>
              </a:pPr>
              <a:t>5/1/23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4813" y="696913"/>
            <a:ext cx="6188075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31" tIns="46516" rIns="93031" bIns="46516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10075"/>
            <a:ext cx="5597525" cy="4176713"/>
          </a:xfrm>
          <a:prstGeom prst="rect">
            <a:avLst/>
          </a:prstGeom>
        </p:spPr>
        <p:txBody>
          <a:bodyPr vert="horz" lIns="93031" tIns="46516" rIns="93031" bIns="46516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32125" cy="463550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18563"/>
            <a:ext cx="3032125" cy="463550"/>
          </a:xfrm>
          <a:prstGeom prst="rect">
            <a:avLst/>
          </a:prstGeom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50F4207-F280-4B59-9F56-9DA3A74200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06578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50F4207-F280-4B59-9F56-9DA3A7420074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7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4572000" y="2362200"/>
            <a:ext cx="7416800" cy="152400"/>
          </a:xfrm>
          <a:prstGeom prst="wave">
            <a:avLst>
              <a:gd name="adj1" fmla="val 13005"/>
              <a:gd name="adj2" fmla="val 0"/>
            </a:avLst>
          </a:prstGeom>
          <a:gradFill rotWithShape="1">
            <a:gsLst>
              <a:gs pos="0">
                <a:schemeClr val="accent2"/>
              </a:gs>
              <a:gs pos="50000">
                <a:srgbClr val="E1E1E1"/>
              </a:gs>
              <a:gs pos="100000">
                <a:schemeClr val="accent2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4978400" y="2819400"/>
            <a:ext cx="6908800" cy="1752600"/>
          </a:xfrm>
        </p:spPr>
        <p:txBody>
          <a:bodyPr/>
          <a:lstStyle>
            <a:lvl1pPr marL="0" indent="0" algn="r">
              <a:buFontTx/>
              <a:buNone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775200" y="1143001"/>
            <a:ext cx="7010400" cy="1470025"/>
          </a:xfrm>
        </p:spPr>
        <p:txBody>
          <a:bodyPr/>
          <a:lstStyle>
            <a:lvl1pPr algn="r">
              <a:defRPr u="none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7010400" y="5943600"/>
            <a:ext cx="4876800" cy="762000"/>
          </a:xfrm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NASA Direct Readout Conference (NDRC)  http://ndrc-9.gsfc.nasa.gov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53374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spcBef>
                <a:spcPct val="0"/>
              </a:spcBef>
              <a:buFontTx/>
              <a:buNone/>
              <a:defRPr/>
            </a:lvl1pPr>
          </a:lstStyle>
          <a:p>
            <a:r>
              <a:rPr lang="en-US" altLang="en-US"/>
              <a:t>NASA Direct Readout Conference (NDRC)  http://ndrc-9.gsfc.nasa.gov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47885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152403"/>
            <a:ext cx="2641600" cy="5973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152403"/>
            <a:ext cx="7721600" cy="5973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spcBef>
                <a:spcPct val="0"/>
              </a:spcBef>
              <a:buFontTx/>
              <a:buNone/>
              <a:defRPr/>
            </a:lvl1pPr>
          </a:lstStyle>
          <a:p>
            <a:r>
              <a:rPr lang="en-US" altLang="en-US"/>
              <a:t>NASA Direct Readout Conference (NDRC)  http://ndrc-9.gsfc.nasa.gov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811207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NASA Direct Readout Conference (NDRC)  http://ndrc-9.gsfc.nasa.gov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51C08-9308-45E9-9F6E-63EBCD8C8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3524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NASA Direct Readout Conference (NDRC)  http://ndrc-9.gsfc.nasa.gov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51C08-9308-45E9-9F6E-63EBCD8C8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3023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6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NASA Direct Readout Conference (NDRC)  http://ndrc-9.gsfc.nasa.gov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51C08-9308-45E9-9F6E-63EBCD8C8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9712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NASA Direct Readout Conference (NDRC)  http://ndrc-9.gsfc.nasa.gov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51C08-9308-45E9-9F6E-63EBCD8C8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17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8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NASA Direct Readout Conference (NDRC)  http://ndrc-9.gsfc.nasa.gov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51C08-9308-45E9-9F6E-63EBCD8C8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444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NASA Direct Readout Conference (NDRC)  http://ndrc-9.gsfc.nasa.gov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51C08-9308-45E9-9F6E-63EBCD8C8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2744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NASA Direct Readout Conference (NDRC)  http://ndrc-9.gsfc.nasa.gov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51C08-9308-45E9-9F6E-63EBCD8C8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1124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NASA Direct Readout Conference (NDRC)  http://ndrc-9.gsfc.nasa.gov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51C08-9308-45E9-9F6E-63EBCD8C8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032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21"/>
            <a:ext cx="12192000" cy="8223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" y="106680"/>
            <a:ext cx="10566400" cy="6096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spcBef>
                <a:spcPct val="0"/>
              </a:spcBef>
              <a:buFontTx/>
              <a:buNone/>
              <a:defRPr/>
            </a:lvl1pPr>
          </a:lstStyle>
          <a:p>
            <a:r>
              <a:rPr lang="en-US" altLang="en-US"/>
              <a:t>NASA Direct Readout Conference (NDRC)  http://ndrc-9.gsfc.nasa.gov</a:t>
            </a:r>
            <a:endParaRPr lang="en-US" altLang="en-US" dirty="0"/>
          </a:p>
        </p:txBody>
      </p:sp>
      <p:pic>
        <p:nvPicPr>
          <p:cNvPr id="6" name="Picture 5" descr="https://directreadout.sci.gsfc.nasa.gov/images/drl-global.png">
            <a:extLst>
              <a:ext uri="{FF2B5EF4-FFF2-40B4-BE49-F238E27FC236}">
                <a16:creationId xmlns:a16="http://schemas.microsoft.com/office/drawing/2014/main" id="{18AF0D37-FD62-6AAF-C86C-985E737CFDF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972800" y="0"/>
            <a:ext cx="951180" cy="896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01564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8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NASA Direct Readout Conference (NDRC)  http://ndrc-9.gsfc.nasa.gov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51C08-9308-45E9-9F6E-63EBCD8C8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6428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NASA Direct Readout Conference (NDRC)  http://ndrc-9.gsfc.nasa.gov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51C08-9308-45E9-9F6E-63EBCD8C8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6607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6835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NASA Direct Readout Conference (NDRC)  http://ndrc-9.gsfc.nasa.gov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51C08-9308-45E9-9F6E-63EBCD8C8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686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spcBef>
                <a:spcPct val="0"/>
              </a:spcBef>
              <a:buFontTx/>
              <a:buNone/>
              <a:defRPr/>
            </a:lvl1pPr>
          </a:lstStyle>
          <a:p>
            <a:r>
              <a:rPr lang="en-US" altLang="en-US"/>
              <a:t>NASA Direct Readout Conference (NDRC)  http://ndrc-9.gsfc.nasa.gov</a:t>
            </a:r>
            <a:endParaRPr lang="en-US" alt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7941"/>
            <a:ext cx="12192000" cy="8223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7" name="Picture 6" descr="https://directreadout.sci.gsfc.nasa.gov/images/drl-global.png">
            <a:extLst>
              <a:ext uri="{FF2B5EF4-FFF2-40B4-BE49-F238E27FC236}">
                <a16:creationId xmlns:a16="http://schemas.microsoft.com/office/drawing/2014/main" id="{84FE0026-32E9-4A67-D614-24CC4704F08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972800" y="0"/>
            <a:ext cx="951180" cy="896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1175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7941"/>
            <a:ext cx="12192000" cy="8223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114300"/>
            <a:ext cx="10566400" cy="6096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20800" y="1143003"/>
            <a:ext cx="50292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53200" y="1143003"/>
            <a:ext cx="50292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spcBef>
                <a:spcPct val="0"/>
              </a:spcBef>
              <a:buFontTx/>
              <a:buNone/>
              <a:defRPr/>
            </a:lvl1pPr>
          </a:lstStyle>
          <a:p>
            <a:r>
              <a:rPr lang="en-US" altLang="en-US"/>
              <a:t>NASA Direct Readout Conference (NDRC)  http://ndrc-9.gsfc.nasa.gov</a:t>
            </a:r>
            <a:endParaRPr lang="en-US" altLang="en-US" dirty="0"/>
          </a:p>
        </p:txBody>
      </p:sp>
      <p:pic>
        <p:nvPicPr>
          <p:cNvPr id="8" name="Picture 7" descr="https://directreadout.sci.gsfc.nasa.gov/images/drl-global.png">
            <a:extLst>
              <a:ext uri="{FF2B5EF4-FFF2-40B4-BE49-F238E27FC236}">
                <a16:creationId xmlns:a16="http://schemas.microsoft.com/office/drawing/2014/main" id="{A79A14D9-DE39-79D8-B1CD-6A7806A74E8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972800" y="0"/>
            <a:ext cx="951180" cy="896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5830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7941"/>
            <a:ext cx="12192000" cy="8223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118272"/>
            <a:ext cx="10972800" cy="6016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spcBef>
                <a:spcPct val="0"/>
              </a:spcBef>
              <a:buFontTx/>
              <a:buNone/>
              <a:defRPr/>
            </a:lvl1pPr>
          </a:lstStyle>
          <a:p>
            <a:r>
              <a:rPr lang="en-US" altLang="en-US"/>
              <a:t>NASA Direct Readout Conference (NDRC)  http://ndrc-9.gsfc.nasa.gov</a:t>
            </a:r>
            <a:endParaRPr lang="en-US" altLang="en-US" dirty="0"/>
          </a:p>
        </p:txBody>
      </p:sp>
      <p:pic>
        <p:nvPicPr>
          <p:cNvPr id="10" name="Picture 9" descr="https://directreadout.sci.gsfc.nasa.gov/images/drl-global.png">
            <a:extLst>
              <a:ext uri="{FF2B5EF4-FFF2-40B4-BE49-F238E27FC236}">
                <a16:creationId xmlns:a16="http://schemas.microsoft.com/office/drawing/2014/main" id="{CB7F7E8F-2EFD-BEBA-2951-6DFE0F8FBDC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972800" y="0"/>
            <a:ext cx="951180" cy="896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5091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7941"/>
            <a:ext cx="12192000" cy="8223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114300"/>
            <a:ext cx="10566400" cy="6096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spcBef>
                <a:spcPct val="0"/>
              </a:spcBef>
              <a:buFontTx/>
              <a:buNone/>
              <a:defRPr/>
            </a:lvl1pPr>
          </a:lstStyle>
          <a:p>
            <a:r>
              <a:rPr lang="en-US" altLang="en-US"/>
              <a:t>NASA Direct Readout Conference (NDRC)  http://ndrc-9.gsfc.nasa.gov</a:t>
            </a:r>
            <a:endParaRPr lang="en-US" altLang="en-US" dirty="0"/>
          </a:p>
        </p:txBody>
      </p:sp>
      <p:pic>
        <p:nvPicPr>
          <p:cNvPr id="5" name="Picture 4" descr="https://directreadout.sci.gsfc.nasa.gov/images/drl-global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972800" y="0"/>
            <a:ext cx="951180" cy="896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1660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spcBef>
                <a:spcPct val="0"/>
              </a:spcBef>
              <a:buFontTx/>
              <a:buNone/>
              <a:defRPr/>
            </a:lvl1pPr>
          </a:lstStyle>
          <a:p>
            <a:r>
              <a:rPr lang="en-US" altLang="en-US"/>
              <a:t>NASA Direct Readout Conference (NDRC)  http://ndrc-9.gsfc.nasa.gov</a:t>
            </a:r>
            <a:endParaRPr lang="en-US" alt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7941"/>
            <a:ext cx="12192000" cy="8223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4" name="Picture 3" descr="https://directreadout.sci.gsfc.nasa.gov/images/drl-global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972800" y="0"/>
            <a:ext cx="951180" cy="896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2205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spcBef>
                <a:spcPct val="0"/>
              </a:spcBef>
              <a:buFontTx/>
              <a:buNone/>
              <a:defRPr/>
            </a:lvl1pPr>
          </a:lstStyle>
          <a:p>
            <a:r>
              <a:rPr lang="en-US" altLang="en-US"/>
              <a:t>NASA Direct Readout Conference (NDRC)  http://ndrc-9.gsfc.nasa.gov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33436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spcBef>
                <a:spcPct val="0"/>
              </a:spcBef>
              <a:buFontTx/>
              <a:buNone/>
              <a:defRPr/>
            </a:lvl1pPr>
          </a:lstStyle>
          <a:p>
            <a:r>
              <a:rPr lang="en-US" altLang="en-US"/>
              <a:t>NASA Direct Readout Conference (NDRC)  http://ndrc-9.gsfc.nasa.gov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35954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3200" y="152400"/>
            <a:ext cx="10566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20800" y="1143003"/>
            <a:ext cx="10261600" cy="498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22400" y="6613528"/>
            <a:ext cx="9652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solidFill>
                  <a:srgbClr val="777777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NASA Direct Readout Conference (NDRC)  http://ndrc-9.gsfc.nasa.gov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>
        <p:tmplLst>
          <p:tmpl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1000"/>
                        <p:tgtEl>
                          <p:spTgt spid="409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u="none">
          <a:solidFill>
            <a:schemeClr val="bg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u="sng">
          <a:solidFill>
            <a:srgbClr val="003300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u="sng">
          <a:solidFill>
            <a:srgbClr val="003300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u="sng">
          <a:solidFill>
            <a:srgbClr val="003300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u="sng">
          <a:solidFill>
            <a:srgbClr val="003300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u="sng">
          <a:solidFill>
            <a:srgbClr val="003300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u="sng">
          <a:solidFill>
            <a:srgbClr val="003300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u="sng">
          <a:solidFill>
            <a:srgbClr val="003300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u="sng">
          <a:solidFill>
            <a:srgbClr val="003300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NASA Direct Readout Conference (NDRC)  http://ndrc-9.gsfc.nasa.gov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51C08-9308-45E9-9F6E-63EBCD8C8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192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15000" y="838203"/>
            <a:ext cx="6248400" cy="1470025"/>
          </a:xfrm>
        </p:spPr>
        <p:txBody>
          <a:bodyPr/>
          <a:lstStyle/>
          <a:p>
            <a:r>
              <a:rPr lang="en-US" altLang="en-US" sz="6000" dirty="0"/>
              <a:t>Sentinel-3 Pilot Study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629400" y="2667000"/>
            <a:ext cx="5410200" cy="1600200"/>
          </a:xfrm>
        </p:spPr>
        <p:txBody>
          <a:bodyPr/>
          <a:lstStyle/>
          <a:p>
            <a:r>
              <a:rPr lang="en-US" altLang="en-US" sz="3200" dirty="0"/>
              <a:t>Mid-Project Report</a:t>
            </a:r>
            <a:br>
              <a:rPr lang="en-US" altLang="en-US" sz="3200" dirty="0"/>
            </a:br>
            <a:br>
              <a:rPr lang="en-US" altLang="en-US" sz="3200" dirty="0"/>
            </a:br>
            <a:endParaRPr lang="en-US" altLang="en-US" dirty="0"/>
          </a:p>
          <a:p>
            <a:pPr eaLnBrk="1" hangingPunct="1"/>
            <a:br>
              <a:rPr lang="en-US" altLang="en-US" dirty="0"/>
            </a:br>
            <a:br>
              <a:rPr lang="en-US" altLang="en-US" dirty="0"/>
            </a:br>
            <a:endParaRPr lang="en-US" altLang="en-US" dirty="0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31E34BD4-5214-4052-A89F-33FADA9B677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07" t="31156" r="21485" b="29955"/>
          <a:stretch/>
        </p:blipFill>
        <p:spPr>
          <a:xfrm>
            <a:off x="10888591" y="5609519"/>
            <a:ext cx="1119478" cy="101498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06EBE1E-0083-CFD2-2F01-C76D580E4345}"/>
              </a:ext>
            </a:extLst>
          </p:cNvPr>
          <p:cNvSpPr txBox="1"/>
          <p:nvPr/>
        </p:nvSpPr>
        <p:spPr>
          <a:xfrm>
            <a:off x="2590800" y="4543814"/>
            <a:ext cx="8077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kern="100" dirty="0"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NASA Sentinel 3 Pilot Team Members: </a:t>
            </a:r>
          </a:p>
          <a:p>
            <a:r>
              <a:rPr lang="en-US" dirty="0">
                <a:latin typeface="+mj-lt"/>
              </a:rPr>
              <a:t>Chris Justice, 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+mj-lt"/>
              </a:rPr>
              <a:t>Miguel Román</a:t>
            </a:r>
            <a:r>
              <a:rPr lang="en-US" dirty="0">
                <a:latin typeface="+mj-lt"/>
              </a:rPr>
              <a:t>, Louis Giglio, Eric </a:t>
            </a:r>
            <a:r>
              <a:rPr lang="en-US" dirty="0" err="1">
                <a:latin typeface="+mj-lt"/>
              </a:rPr>
              <a:t>Vermote</a:t>
            </a:r>
            <a:r>
              <a:rPr lang="en-US" dirty="0">
                <a:latin typeface="+mj-lt"/>
              </a:rPr>
              <a:t>, </a:t>
            </a:r>
            <a:r>
              <a:rPr lang="en-US" dirty="0" err="1">
                <a:latin typeface="+mj-lt"/>
              </a:rPr>
              <a:t>Sadashiva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Devadiga</a:t>
            </a:r>
            <a:r>
              <a:rPr lang="en-US" dirty="0">
                <a:latin typeface="+mj-lt"/>
              </a:rPr>
              <a:t>, Diane Davies, Robert Wolfe, Ryan </a:t>
            </a:r>
            <a:r>
              <a:rPr lang="en-US" dirty="0" err="1">
                <a:latin typeface="+mj-lt"/>
              </a:rPr>
              <a:t>Boller</a:t>
            </a:r>
            <a:r>
              <a:rPr lang="en-US" dirty="0">
                <a:latin typeface="+mj-lt"/>
              </a:rPr>
              <a:t>, Dawn Lowe, Jenny Hewson, Karen Michael</a:t>
            </a:r>
          </a:p>
          <a:p>
            <a:endParaRPr lang="en-US" kern="100" dirty="0">
              <a:latin typeface="Corbel" panose="020B05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800" kern="100" dirty="0"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EUMETSAT Partners:</a:t>
            </a:r>
          </a:p>
          <a:p>
            <a:r>
              <a:rPr lang="en-US" kern="10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Julien </a:t>
            </a:r>
            <a:r>
              <a:rPr lang="en-US" kern="100" dirty="0" err="1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Chimot</a:t>
            </a:r>
            <a:r>
              <a:rPr lang="en-US" kern="10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Martin Wooster</a:t>
            </a:r>
            <a:endParaRPr lang="en-US" sz="1800" kern="100" dirty="0">
              <a:effectLst/>
              <a:latin typeface="Corbel" panose="020B05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DC327-7CB8-40FA-8F60-F70A57F87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A6577AD-30BD-4D39-83D8-37D70E9EE68D}"/>
              </a:ext>
            </a:extLst>
          </p:cNvPr>
          <p:cNvSpPr txBox="1"/>
          <p:nvPr/>
        </p:nvSpPr>
        <p:spPr>
          <a:xfrm>
            <a:off x="685800" y="1066800"/>
            <a:ext cx="10896600" cy="556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latin typeface="+mj-lt"/>
              </a:rPr>
              <a:t>Goal 1: Integrate the Sentinel 3 NRT Fire Products into LANCE FIRMS and Worldview. Evaluate it for continuity with the Terra MODIS active fire/thermal anomaly product</a:t>
            </a:r>
          </a:p>
          <a:p>
            <a:pPr marL="457200" indent="-457200">
              <a:lnSpc>
                <a:spcPct val="150000"/>
              </a:lnSpc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latin typeface="+mj-lt"/>
              </a:rPr>
              <a:t>Goal 2: Develop an NRT Sentinel 3 Corrected Reflectance (CR) Product and integrate into Worldview. Evaluate it for continuity with the Terra MODIS CR product</a:t>
            </a:r>
          </a:p>
          <a:p>
            <a:pPr marL="457200" indent="-457200">
              <a:lnSpc>
                <a:spcPct val="150000"/>
              </a:lnSpc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latin typeface="+mj-lt"/>
              </a:rPr>
              <a:t>Goal 3: Prototype a Standard Sentinel 3 Land Surface Reflectance (LSR) Product. Evaluate it for continuity with the Terra MODIS LSR product</a:t>
            </a:r>
          </a:p>
          <a:p>
            <a:pPr marL="457200" indent="-457200">
              <a:lnSpc>
                <a:spcPct val="150000"/>
              </a:lnSpc>
              <a:spcAft>
                <a:spcPts val="1200"/>
              </a:spcAft>
              <a:buFont typeface="Wingdings" panose="05000000000000000000" pitchFamily="2" charset="2"/>
              <a:buChar char="q"/>
            </a:pP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92429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188F1-75F4-3C8B-8A5D-1CBCA77B3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0335" y="-225233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latin typeface="Corbel" panose="020B0503020204020204" pitchFamily="34" charset="0"/>
              </a:rPr>
              <a:t>NASA’s Sentinel 3 Pilot Data Flow Diagram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95F7E2A-6E33-01D2-AD62-AADE7067E227}"/>
              </a:ext>
            </a:extLst>
          </p:cNvPr>
          <p:cNvGrpSpPr/>
          <p:nvPr/>
        </p:nvGrpSpPr>
        <p:grpSpPr>
          <a:xfrm>
            <a:off x="278621" y="976340"/>
            <a:ext cx="11709032" cy="5617884"/>
            <a:chOff x="-1197414" y="329085"/>
            <a:chExt cx="12615032" cy="6052574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DA2BE2D5-23B6-B918-37C9-D3D5C7FC1C44}"/>
                </a:ext>
              </a:extLst>
            </p:cNvPr>
            <p:cNvSpPr/>
            <p:nvPr/>
          </p:nvSpPr>
          <p:spPr>
            <a:xfrm>
              <a:off x="4931229" y="1537516"/>
              <a:ext cx="2144485" cy="4844143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678BD78-F3B2-4B14-036C-A27CE99C57E6}"/>
                </a:ext>
              </a:extLst>
            </p:cNvPr>
            <p:cNvSpPr txBox="1"/>
            <p:nvPr/>
          </p:nvSpPr>
          <p:spPr>
            <a:xfrm>
              <a:off x="5464701" y="1803881"/>
              <a:ext cx="1286091" cy="3979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Corbel" panose="020B0503020204020204" pitchFamily="34" charset="0"/>
                </a:rPr>
                <a:t>Land SIPS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1E08409A-05EE-932D-5168-20141E715276}"/>
                </a:ext>
              </a:extLst>
            </p:cNvPr>
            <p:cNvSpPr txBox="1"/>
            <p:nvPr/>
          </p:nvSpPr>
          <p:spPr>
            <a:xfrm>
              <a:off x="5063696" y="4988365"/>
              <a:ext cx="1928610" cy="69634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70C0"/>
                  </a:solidFill>
                  <a:latin typeface="Corbel" panose="020B0503020204020204" pitchFamily="34" charset="0"/>
                </a:rPr>
                <a:t>S3 SLSTR &amp; OLCI Ingest</a:t>
              </a:r>
            </a:p>
            <a:p>
              <a:pPr algn="ctr"/>
              <a:r>
                <a:rPr lang="en-US" sz="1200" dirty="0">
                  <a:solidFill>
                    <a:srgbClr val="0070C0"/>
                  </a:solidFill>
                  <a:latin typeface="Corbel" panose="020B0503020204020204" pitchFamily="34" charset="0"/>
                </a:rPr>
                <a:t>CR &amp; LSR Processing</a:t>
              </a:r>
            </a:p>
            <a:p>
              <a:pPr algn="ctr"/>
              <a:r>
                <a:rPr lang="en-US" sz="1200" dirty="0">
                  <a:solidFill>
                    <a:srgbClr val="0070C0"/>
                  </a:solidFill>
                  <a:latin typeface="Corbel" panose="020B0503020204020204" pitchFamily="34" charset="0"/>
                </a:rPr>
                <a:t>&amp; Distribution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CE6534AD-FE7D-45D3-FDA1-1D8CBE44C36D}"/>
                </a:ext>
              </a:extLst>
            </p:cNvPr>
            <p:cNvSpPr/>
            <p:nvPr/>
          </p:nvSpPr>
          <p:spPr>
            <a:xfrm>
              <a:off x="8841722" y="2983457"/>
              <a:ext cx="2144485" cy="3082516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82FD9D4-0BBE-669E-9049-0AC9D4E30F55}"/>
                </a:ext>
              </a:extLst>
            </p:cNvPr>
            <p:cNvSpPr/>
            <p:nvPr/>
          </p:nvSpPr>
          <p:spPr>
            <a:xfrm>
              <a:off x="8841721" y="1833993"/>
              <a:ext cx="2144485" cy="945328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A02B10B-B7B9-65FC-6976-98DF227B7793}"/>
                </a:ext>
              </a:extLst>
            </p:cNvPr>
            <p:cNvSpPr/>
            <p:nvPr/>
          </p:nvSpPr>
          <p:spPr>
            <a:xfrm>
              <a:off x="712746" y="2502349"/>
              <a:ext cx="2362458" cy="762258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C10855E-488A-D6A0-7297-C0CCC4E26942}"/>
                </a:ext>
              </a:extLst>
            </p:cNvPr>
            <p:cNvSpPr/>
            <p:nvPr/>
          </p:nvSpPr>
          <p:spPr>
            <a:xfrm>
              <a:off x="712746" y="963616"/>
              <a:ext cx="2370008" cy="915103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B266817-C4A5-8B34-5BF8-39BA108B3FB9}"/>
                </a:ext>
              </a:extLst>
            </p:cNvPr>
            <p:cNvSpPr txBox="1"/>
            <p:nvPr/>
          </p:nvSpPr>
          <p:spPr>
            <a:xfrm>
              <a:off x="691930" y="988978"/>
              <a:ext cx="2150507" cy="7958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>
                  <a:solidFill>
                    <a:srgbClr val="FF0000"/>
                  </a:solidFill>
                  <a:latin typeface="Corbel" panose="020B0503020204020204" pitchFamily="34" charset="0"/>
                </a:rPr>
                <a:t>EUMETSAT Fire Product</a:t>
              </a:r>
            </a:p>
            <a:p>
              <a:pPr algn="ctr"/>
              <a:r>
                <a:rPr lang="en-US" sz="1400" dirty="0">
                  <a:solidFill>
                    <a:srgbClr val="FF0000"/>
                  </a:solidFill>
                  <a:latin typeface="Corbel" panose="020B0503020204020204" pitchFamily="34" charset="0"/>
                </a:rPr>
                <a:t>Analysis and QA</a:t>
              </a:r>
            </a:p>
            <a:p>
              <a:pPr algn="ctr"/>
              <a:r>
                <a:rPr lang="en-US" sz="1400" dirty="0">
                  <a:solidFill>
                    <a:srgbClr val="FF0000"/>
                  </a:solidFill>
                  <a:latin typeface="Corbel" panose="020B0503020204020204" pitchFamily="34" charset="0"/>
                </a:rPr>
                <a:t>(Giglio)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F8B5EAB1-F601-4735-BC0A-0C568C25187C}"/>
                </a:ext>
              </a:extLst>
            </p:cNvPr>
            <p:cNvSpPr txBox="1"/>
            <p:nvPr/>
          </p:nvSpPr>
          <p:spPr>
            <a:xfrm>
              <a:off x="686666" y="2581861"/>
              <a:ext cx="2417576" cy="5637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>
                  <a:solidFill>
                    <a:srgbClr val="FF0000"/>
                  </a:solidFill>
                  <a:latin typeface="Corbel" panose="020B0503020204020204" pitchFamily="34" charset="0"/>
                </a:rPr>
                <a:t>EUMETSAT &amp; Kings College</a:t>
              </a:r>
            </a:p>
            <a:p>
              <a:pPr algn="ctr"/>
              <a:r>
                <a:rPr lang="en-US" sz="1400" dirty="0">
                  <a:solidFill>
                    <a:srgbClr val="FF0000"/>
                  </a:solidFill>
                  <a:latin typeface="Corbel" panose="020B0503020204020204" pitchFamily="34" charset="0"/>
                </a:rPr>
                <a:t>(</a:t>
              </a:r>
              <a:r>
                <a:rPr lang="en-US" sz="1400" dirty="0" err="1">
                  <a:solidFill>
                    <a:srgbClr val="FF0000"/>
                  </a:solidFill>
                  <a:latin typeface="Corbel" panose="020B0503020204020204" pitchFamily="34" charset="0"/>
                </a:rPr>
                <a:t>Chimot</a:t>
              </a:r>
              <a:r>
                <a:rPr lang="en-US" sz="1400" dirty="0">
                  <a:solidFill>
                    <a:srgbClr val="FF0000"/>
                  </a:solidFill>
                  <a:latin typeface="Corbel" panose="020B0503020204020204" pitchFamily="34" charset="0"/>
                </a:rPr>
                <a:t> &amp; Wooster)</a:t>
              </a:r>
            </a:p>
          </p:txBody>
        </p: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F646D6B0-8544-DABA-D4B9-2F17D49B9667}"/>
                </a:ext>
              </a:extLst>
            </p:cNvPr>
            <p:cNvCxnSpPr/>
            <p:nvPr/>
          </p:nvCxnSpPr>
          <p:spPr>
            <a:xfrm>
              <a:off x="2200290" y="1880326"/>
              <a:ext cx="0" cy="62922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18F18C63-FD4C-C56D-BEDF-6059CA83C35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89876" y="1862758"/>
              <a:ext cx="0" cy="647696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647B74C-378B-36E5-E25E-570A2829F32B}"/>
                </a:ext>
              </a:extLst>
            </p:cNvPr>
            <p:cNvSpPr txBox="1"/>
            <p:nvPr/>
          </p:nvSpPr>
          <p:spPr>
            <a:xfrm>
              <a:off x="209049" y="1997872"/>
              <a:ext cx="142554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solidFill>
                    <a:srgbClr val="FF0000"/>
                  </a:solidFill>
                  <a:latin typeface="Corbel" panose="020B0503020204020204" pitchFamily="34" charset="0"/>
                </a:rPr>
                <a:t>NRT FRP </a:t>
              </a:r>
            </a:p>
            <a:p>
              <a:r>
                <a:rPr lang="en-US" sz="1100" dirty="0">
                  <a:solidFill>
                    <a:srgbClr val="FF0000"/>
                  </a:solidFill>
                  <a:latin typeface="Corbel" panose="020B0503020204020204" pitchFamily="34" charset="0"/>
                </a:rPr>
                <a:t>Product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D60F03FA-1098-A5E1-B66C-5322C5BD3F24}"/>
                </a:ext>
              </a:extLst>
            </p:cNvPr>
            <p:cNvSpPr txBox="1"/>
            <p:nvPr/>
          </p:nvSpPr>
          <p:spPr>
            <a:xfrm>
              <a:off x="2232693" y="2038677"/>
              <a:ext cx="109677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solidFill>
                    <a:srgbClr val="FF0000"/>
                  </a:solidFill>
                  <a:latin typeface="Corbel" panose="020B0503020204020204" pitchFamily="34" charset="0"/>
                </a:rPr>
                <a:t>QA and Analysis</a:t>
              </a:r>
            </a:p>
          </p:txBody>
        </p: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8835C81B-7A56-5DC4-BC80-D21169BB8C1B}"/>
                </a:ext>
              </a:extLst>
            </p:cNvPr>
            <p:cNvCxnSpPr>
              <a:cxnSpLocks/>
            </p:cNvCxnSpPr>
            <p:nvPr/>
          </p:nvCxnSpPr>
          <p:spPr>
            <a:xfrm>
              <a:off x="1767185" y="3833418"/>
              <a:ext cx="0" cy="379600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37E6EA6E-9387-8E46-3E66-EB3F1AA9CA35}"/>
                </a:ext>
              </a:extLst>
            </p:cNvPr>
            <p:cNvSpPr txBox="1"/>
            <p:nvPr/>
          </p:nvSpPr>
          <p:spPr>
            <a:xfrm>
              <a:off x="838430" y="4412311"/>
              <a:ext cx="2126190" cy="56370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>
                  <a:solidFill>
                    <a:srgbClr val="0070C0"/>
                  </a:solidFill>
                  <a:latin typeface="Corbel" panose="020B0503020204020204" pitchFamily="34" charset="0"/>
                </a:rPr>
                <a:t>NASA Sentinel Gateway</a:t>
              </a:r>
            </a:p>
            <a:p>
              <a:pPr algn="ctr"/>
              <a:r>
                <a:rPr lang="en-US" sz="1400" dirty="0">
                  <a:solidFill>
                    <a:srgbClr val="0070C0"/>
                  </a:solidFill>
                  <a:latin typeface="Corbel" panose="020B0503020204020204" pitchFamily="34" charset="0"/>
                </a:rPr>
                <a:t>(NSG)</a:t>
              </a:r>
            </a:p>
          </p:txBody>
        </p: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4BCCA9EE-205A-3A4F-533A-71FF411CE262}"/>
                </a:ext>
              </a:extLst>
            </p:cNvPr>
            <p:cNvCxnSpPr>
              <a:cxnSpLocks/>
            </p:cNvCxnSpPr>
            <p:nvPr/>
          </p:nvCxnSpPr>
          <p:spPr>
            <a:xfrm>
              <a:off x="3082754" y="2780155"/>
              <a:ext cx="1828800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58FBB050-CCDF-5203-748E-0A17B3562D63}"/>
                </a:ext>
              </a:extLst>
            </p:cNvPr>
            <p:cNvSpPr txBox="1"/>
            <p:nvPr/>
          </p:nvSpPr>
          <p:spPr>
            <a:xfrm>
              <a:off x="9476749" y="2073592"/>
              <a:ext cx="901860" cy="3979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  <a:latin typeface="Corbel" panose="020B0503020204020204" pitchFamily="34" charset="0"/>
                </a:rPr>
                <a:t>FIRMS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7FD419CD-245D-5D1D-0A91-A50087D17F4E}"/>
                </a:ext>
              </a:extLst>
            </p:cNvPr>
            <p:cNvSpPr txBox="1"/>
            <p:nvPr/>
          </p:nvSpPr>
          <p:spPr>
            <a:xfrm>
              <a:off x="9211648" y="4038348"/>
              <a:ext cx="1340043" cy="6963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latin typeface="Corbel" panose="020B0503020204020204" pitchFamily="34" charset="0"/>
                </a:rPr>
                <a:t>GIBS &amp; </a:t>
              </a:r>
            </a:p>
            <a:p>
              <a:pPr algn="ctr"/>
              <a:r>
                <a:rPr lang="en-US" b="1" dirty="0">
                  <a:latin typeface="Corbel" panose="020B0503020204020204" pitchFamily="34" charset="0"/>
                </a:rPr>
                <a:t>Worldview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BD469C3B-BF18-E953-2A22-F131F1E27A33}"/>
                </a:ext>
              </a:extLst>
            </p:cNvPr>
            <p:cNvSpPr txBox="1"/>
            <p:nvPr/>
          </p:nvSpPr>
          <p:spPr>
            <a:xfrm>
              <a:off x="3320774" y="2322578"/>
              <a:ext cx="1501734" cy="4642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0000"/>
                  </a:solidFill>
                  <a:latin typeface="Corbel" panose="020B0503020204020204" pitchFamily="34" charset="0"/>
                </a:rPr>
                <a:t>NRT FRP Product &amp; CSV file</a:t>
              </a:r>
            </a:p>
          </p:txBody>
        </p: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091B74DD-9A45-5E41-CA44-31D99AEDDA2B}"/>
                </a:ext>
              </a:extLst>
            </p:cNvPr>
            <p:cNvCxnSpPr>
              <a:cxnSpLocks/>
            </p:cNvCxnSpPr>
            <p:nvPr/>
          </p:nvCxnSpPr>
          <p:spPr>
            <a:xfrm>
              <a:off x="7075714" y="2411395"/>
              <a:ext cx="1766007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7562EE35-4501-352D-9D29-3AEA29FF40C5}"/>
                </a:ext>
              </a:extLst>
            </p:cNvPr>
            <p:cNvCxnSpPr>
              <a:cxnSpLocks/>
            </p:cNvCxnSpPr>
            <p:nvPr/>
          </p:nvCxnSpPr>
          <p:spPr>
            <a:xfrm>
              <a:off x="7098482" y="5615796"/>
              <a:ext cx="1766008" cy="7644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EE31ECF7-47EC-2A4B-17EA-14AFB0EF3CA2}"/>
                </a:ext>
              </a:extLst>
            </p:cNvPr>
            <p:cNvSpPr txBox="1"/>
            <p:nvPr/>
          </p:nvSpPr>
          <p:spPr>
            <a:xfrm>
              <a:off x="7317694" y="1789412"/>
              <a:ext cx="1359781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rgbClr val="FF0000"/>
                  </a:solidFill>
                  <a:latin typeface="Corbel" panose="020B0503020204020204" pitchFamily="34" charset="0"/>
                </a:rPr>
                <a:t>S3 FRP (Fire Radiative Power CSV File)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416F6EAE-7227-9A5D-2484-E3C8590B87E1}"/>
                </a:ext>
              </a:extLst>
            </p:cNvPr>
            <p:cNvSpPr txBox="1"/>
            <p:nvPr/>
          </p:nvSpPr>
          <p:spPr>
            <a:xfrm>
              <a:off x="7156832" y="4782606"/>
              <a:ext cx="1603770" cy="76944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rgbClr val="0070C0"/>
                  </a:solidFill>
                  <a:latin typeface="Corbel" panose="020B0503020204020204" pitchFamily="34" charset="0"/>
                </a:rPr>
                <a:t>S3 CR &amp; LSR (Corrected Reflectance &amp; Land Surface Reflectance)</a:t>
              </a:r>
            </a:p>
            <a:p>
              <a:pPr algn="ctr"/>
              <a:r>
                <a:rPr lang="en-US" sz="1000" dirty="0">
                  <a:solidFill>
                    <a:srgbClr val="0070C0"/>
                  </a:solidFill>
                  <a:latin typeface="Corbel" panose="020B0503020204020204" pitchFamily="34" charset="0"/>
                </a:rPr>
                <a:t>Imagery 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23F190C1-6D08-5E8A-75DB-6E80B1916921}"/>
                </a:ext>
              </a:extLst>
            </p:cNvPr>
            <p:cNvSpPr txBox="1"/>
            <p:nvPr/>
          </p:nvSpPr>
          <p:spPr>
            <a:xfrm>
              <a:off x="5089408" y="2433613"/>
              <a:ext cx="192861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FF0000"/>
                  </a:solidFill>
                  <a:latin typeface="Corbel" panose="020B0503020204020204" pitchFamily="34" charset="0"/>
                </a:rPr>
                <a:t>FRP Ingest &amp;</a:t>
              </a:r>
            </a:p>
            <a:p>
              <a:pPr algn="ctr"/>
              <a:r>
                <a:rPr lang="en-US" sz="1200" dirty="0">
                  <a:solidFill>
                    <a:srgbClr val="FF0000"/>
                  </a:solidFill>
                  <a:latin typeface="Corbel" panose="020B0503020204020204" pitchFamily="34" charset="0"/>
                </a:rPr>
                <a:t>Distribution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A5F40FD4-9A9A-C53C-0F1B-7A78D0CAC722}"/>
                </a:ext>
              </a:extLst>
            </p:cNvPr>
            <p:cNvSpPr txBox="1"/>
            <p:nvPr/>
          </p:nvSpPr>
          <p:spPr>
            <a:xfrm>
              <a:off x="7324711" y="2832109"/>
              <a:ext cx="1096775" cy="5968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rgbClr val="FF0000"/>
                  </a:solidFill>
                  <a:latin typeface="Corbel" panose="020B0503020204020204" pitchFamily="34" charset="0"/>
                </a:rPr>
                <a:t>S3 FRP (Fire Radiative Power) Imagery</a:t>
              </a:r>
            </a:p>
          </p:txBody>
        </p:sp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C3A469F0-D2F4-9C6C-EF4C-1261B9DAD3FA}"/>
                </a:ext>
              </a:extLst>
            </p:cNvPr>
            <p:cNvCxnSpPr>
              <a:cxnSpLocks/>
            </p:cNvCxnSpPr>
            <p:nvPr/>
          </p:nvCxnSpPr>
          <p:spPr>
            <a:xfrm>
              <a:off x="7093480" y="3601550"/>
              <a:ext cx="1748242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9E2A2A88-0499-EFDF-1EF5-0B068321B44B}"/>
                </a:ext>
              </a:extLst>
            </p:cNvPr>
            <p:cNvSpPr/>
            <p:nvPr/>
          </p:nvSpPr>
          <p:spPr>
            <a:xfrm>
              <a:off x="676489" y="3396233"/>
              <a:ext cx="2413417" cy="430887"/>
            </a:xfrm>
            <a:prstGeom prst="rect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E0897643-C0E9-4176-C28E-4987FD68CCF0}"/>
                </a:ext>
              </a:extLst>
            </p:cNvPr>
            <p:cNvSpPr txBox="1"/>
            <p:nvPr/>
          </p:nvSpPr>
          <p:spPr>
            <a:xfrm>
              <a:off x="1329137" y="3472078"/>
              <a:ext cx="936475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>
                  <a:solidFill>
                    <a:srgbClr val="0070C0"/>
                  </a:solidFill>
                  <a:latin typeface="Corbel" panose="020B0503020204020204" pitchFamily="34" charset="0"/>
                </a:rPr>
                <a:t>ESA Hub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6EEBF3F6-880C-BF9E-2312-7B0697D3625A}"/>
                </a:ext>
              </a:extLst>
            </p:cNvPr>
            <p:cNvSpPr/>
            <p:nvPr/>
          </p:nvSpPr>
          <p:spPr>
            <a:xfrm>
              <a:off x="695897" y="4220248"/>
              <a:ext cx="2413415" cy="948302"/>
            </a:xfrm>
            <a:prstGeom prst="rect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9FF2C3EF-A1FF-6E4E-CAAB-916E8E9426B9}"/>
                </a:ext>
              </a:extLst>
            </p:cNvPr>
            <p:cNvCxnSpPr>
              <a:cxnSpLocks/>
            </p:cNvCxnSpPr>
            <p:nvPr/>
          </p:nvCxnSpPr>
          <p:spPr>
            <a:xfrm>
              <a:off x="3089906" y="4666562"/>
              <a:ext cx="1848475" cy="0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A71466A4-462E-792A-A467-6C4B3DDD6072}"/>
                </a:ext>
              </a:extLst>
            </p:cNvPr>
            <p:cNvSpPr txBox="1"/>
            <p:nvPr/>
          </p:nvSpPr>
          <p:spPr>
            <a:xfrm>
              <a:off x="3203877" y="4193108"/>
              <a:ext cx="152050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rgbClr val="0070C0"/>
                  </a:solidFill>
                  <a:latin typeface="Corbel" panose="020B0503020204020204" pitchFamily="34" charset="0"/>
                </a:rPr>
                <a:t>S3 SLSTR &amp; OLCI </a:t>
              </a:r>
            </a:p>
            <a:p>
              <a:pPr algn="ctr"/>
              <a:r>
                <a:rPr lang="en-US" sz="1000" dirty="0">
                  <a:solidFill>
                    <a:srgbClr val="0070C0"/>
                  </a:solidFill>
                  <a:latin typeface="Corbel" panose="020B0503020204020204" pitchFamily="34" charset="0"/>
                </a:rPr>
                <a:t>NRT and NTC Products</a:t>
              </a: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28EA1E13-7E9F-F235-03C2-08ABFF755F7B}"/>
                </a:ext>
              </a:extLst>
            </p:cNvPr>
            <p:cNvSpPr/>
            <p:nvPr/>
          </p:nvSpPr>
          <p:spPr>
            <a:xfrm>
              <a:off x="739706" y="5340752"/>
              <a:ext cx="2362458" cy="899925"/>
            </a:xfrm>
            <a:prstGeom prst="rect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5664E15A-C8B0-16AF-2064-839750EFE170}"/>
                </a:ext>
              </a:extLst>
            </p:cNvPr>
            <p:cNvSpPr txBox="1"/>
            <p:nvPr/>
          </p:nvSpPr>
          <p:spPr>
            <a:xfrm>
              <a:off x="694070" y="5401519"/>
              <a:ext cx="2395125" cy="79581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rgbClr val="0070C0"/>
                  </a:solidFill>
                  <a:latin typeface="Corbel" panose="020B0503020204020204" pitchFamily="34" charset="0"/>
                </a:rPr>
                <a:t>Corrected &amp; Land Surface Reflectance Algorithms</a:t>
              </a:r>
            </a:p>
            <a:p>
              <a:pPr algn="ctr"/>
              <a:r>
                <a:rPr lang="en-US" sz="1400" dirty="0">
                  <a:solidFill>
                    <a:srgbClr val="0070C0"/>
                  </a:solidFill>
                  <a:latin typeface="Corbel" panose="020B0503020204020204" pitchFamily="34" charset="0"/>
                </a:rPr>
                <a:t>(</a:t>
              </a:r>
              <a:r>
                <a:rPr lang="en-US" sz="1400" dirty="0" err="1">
                  <a:solidFill>
                    <a:srgbClr val="0070C0"/>
                  </a:solidFill>
                  <a:latin typeface="Corbel" panose="020B0503020204020204" pitchFamily="34" charset="0"/>
                </a:rPr>
                <a:t>Vermote</a:t>
              </a:r>
              <a:r>
                <a:rPr lang="en-US" sz="1400" dirty="0">
                  <a:solidFill>
                    <a:srgbClr val="0070C0"/>
                  </a:solidFill>
                  <a:latin typeface="Corbel" panose="020B0503020204020204" pitchFamily="34" charset="0"/>
                </a:rPr>
                <a:t>)</a:t>
              </a:r>
            </a:p>
          </p:txBody>
        </p:sp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2CF96231-5243-2C59-50F3-A0E6C5EE1989}"/>
                </a:ext>
              </a:extLst>
            </p:cNvPr>
            <p:cNvCxnSpPr>
              <a:cxnSpLocks/>
            </p:cNvCxnSpPr>
            <p:nvPr/>
          </p:nvCxnSpPr>
          <p:spPr>
            <a:xfrm>
              <a:off x="3124008" y="6003672"/>
              <a:ext cx="1828800" cy="0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515FFC2A-0026-7846-255E-7439E704D5F9}"/>
                </a:ext>
              </a:extLst>
            </p:cNvPr>
            <p:cNvSpPr txBox="1"/>
            <p:nvPr/>
          </p:nvSpPr>
          <p:spPr>
            <a:xfrm>
              <a:off x="3247169" y="5554258"/>
              <a:ext cx="147148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rgbClr val="0070C0"/>
                  </a:solidFill>
                  <a:latin typeface="Corbel" panose="020B0503020204020204" pitchFamily="34" charset="0"/>
                </a:rPr>
                <a:t>S3 NRT CR &amp; Std LSR </a:t>
              </a:r>
            </a:p>
            <a:p>
              <a:pPr algn="ctr"/>
              <a:r>
                <a:rPr lang="en-US" sz="1000" dirty="0">
                  <a:solidFill>
                    <a:srgbClr val="0070C0"/>
                  </a:solidFill>
                  <a:latin typeface="Corbel" panose="020B0503020204020204" pitchFamily="34" charset="0"/>
                </a:rPr>
                <a:t>Algorithms &amp; QA</a:t>
              </a:r>
            </a:p>
          </p:txBody>
        </p:sp>
        <p:cxnSp>
          <p:nvCxnSpPr>
            <p:cNvPr id="65" name="Straight Arrow Connector 64">
              <a:extLst>
                <a:ext uri="{FF2B5EF4-FFF2-40B4-BE49-F238E27FC236}">
                  <a16:creationId xmlns:a16="http://schemas.microsoft.com/office/drawing/2014/main" id="{0BB55CA6-0DD5-C65E-69E5-270BD7CBF56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124008" y="5471445"/>
              <a:ext cx="1784248" cy="8809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8FF7DECA-92DA-9477-C08C-C79580DCF16D}"/>
                </a:ext>
              </a:extLst>
            </p:cNvPr>
            <p:cNvSpPr txBox="1"/>
            <p:nvPr/>
          </p:nvSpPr>
          <p:spPr>
            <a:xfrm>
              <a:off x="3278153" y="4997990"/>
              <a:ext cx="152050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rgbClr val="0070C0"/>
                  </a:solidFill>
                  <a:latin typeface="Corbel" panose="020B0503020204020204" pitchFamily="34" charset="0"/>
                </a:rPr>
                <a:t>S3 SLSTR &amp; OLCI </a:t>
              </a:r>
            </a:p>
            <a:p>
              <a:pPr algn="ctr"/>
              <a:r>
                <a:rPr lang="en-US" sz="1000" dirty="0">
                  <a:solidFill>
                    <a:srgbClr val="0070C0"/>
                  </a:solidFill>
                  <a:latin typeface="Corbel" panose="020B0503020204020204" pitchFamily="34" charset="0"/>
                </a:rPr>
                <a:t>NRT and NTC Products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186F462-FC1F-6350-1A5E-20F85F64A55C}"/>
                </a:ext>
              </a:extLst>
            </p:cNvPr>
            <p:cNvSpPr txBox="1"/>
            <p:nvPr/>
          </p:nvSpPr>
          <p:spPr>
            <a:xfrm>
              <a:off x="1828698" y="3833768"/>
              <a:ext cx="1520509" cy="43088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rgbClr val="0070C0"/>
                  </a:solidFill>
                  <a:latin typeface="Corbel" panose="020B0503020204020204" pitchFamily="34" charset="0"/>
                </a:rPr>
                <a:t>S3 SLSTR &amp; OLCI </a:t>
              </a:r>
            </a:p>
            <a:p>
              <a:pPr algn="ctr"/>
              <a:r>
                <a:rPr lang="en-US" sz="1000" dirty="0">
                  <a:solidFill>
                    <a:srgbClr val="0070C0"/>
                  </a:solidFill>
                  <a:latin typeface="Corbel" panose="020B0503020204020204" pitchFamily="34" charset="0"/>
                </a:rPr>
                <a:t>NRT and NTC Products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13DB03F1-5BE7-24E1-3FED-7B409B1D2F13}"/>
                </a:ext>
              </a:extLst>
            </p:cNvPr>
            <p:cNvSpPr txBox="1"/>
            <p:nvPr/>
          </p:nvSpPr>
          <p:spPr>
            <a:xfrm>
              <a:off x="100305" y="423456"/>
              <a:ext cx="3407791" cy="3979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i="1" u="sng" dirty="0">
                  <a:solidFill>
                    <a:srgbClr val="FF0000"/>
                  </a:solidFill>
                  <a:latin typeface="Corbel" panose="020B0503020204020204" pitchFamily="34" charset="0"/>
                </a:rPr>
                <a:t>Goal 1: Integrate Fire Product </a:t>
              </a:r>
              <a:endParaRPr lang="en-US" b="1" i="1" u="sng" dirty="0">
                <a:solidFill>
                  <a:srgbClr val="00B050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A3045F0-E448-2807-5092-387114A6BB50}"/>
                </a:ext>
              </a:extLst>
            </p:cNvPr>
            <p:cNvSpPr txBox="1"/>
            <p:nvPr/>
          </p:nvSpPr>
          <p:spPr>
            <a:xfrm>
              <a:off x="-1197414" y="3402607"/>
              <a:ext cx="1631923" cy="12932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i="1" u="sng" dirty="0">
                  <a:solidFill>
                    <a:srgbClr val="0070C0"/>
                  </a:solidFill>
                  <a:latin typeface="Corbel" panose="020B0503020204020204" pitchFamily="34" charset="0"/>
                </a:rPr>
                <a:t>Goal 2&amp;3: </a:t>
              </a:r>
            </a:p>
            <a:p>
              <a:pPr algn="ctr"/>
              <a:r>
                <a:rPr lang="en-US" b="1" i="1" u="sng" dirty="0">
                  <a:solidFill>
                    <a:srgbClr val="0070C0"/>
                  </a:solidFill>
                  <a:latin typeface="Corbel" panose="020B0503020204020204" pitchFamily="34" charset="0"/>
                </a:rPr>
                <a:t>Create CR and LSR </a:t>
              </a:r>
            </a:p>
            <a:p>
              <a:pPr algn="ctr"/>
              <a:r>
                <a:rPr lang="en-US" b="1" i="1" u="sng" dirty="0">
                  <a:solidFill>
                    <a:srgbClr val="0070C0"/>
                  </a:solidFill>
                  <a:latin typeface="Corbel" panose="020B0503020204020204" pitchFamily="34" charset="0"/>
                </a:rPr>
                <a:t>Products 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210CDD3F-CE78-479D-8E02-4EBBF16C0081}"/>
                </a:ext>
              </a:extLst>
            </p:cNvPr>
            <p:cNvSpPr txBox="1"/>
            <p:nvPr/>
          </p:nvSpPr>
          <p:spPr>
            <a:xfrm>
              <a:off x="7850941" y="329085"/>
              <a:ext cx="3566677" cy="1226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Corbel" panose="020B0503020204020204" pitchFamily="34" charset="0"/>
                </a:rPr>
                <a:t>FIRMS=Fire Information for Resource Management System</a:t>
              </a:r>
            </a:p>
            <a:p>
              <a:r>
                <a:rPr lang="en-US" sz="1000" dirty="0">
                  <a:effectLst/>
                  <a:latin typeface="Corbel" panose="020B0503020204020204" pitchFamily="34" charset="0"/>
                </a:rPr>
                <a:t>GIBS= Global Imagery Browse Services</a:t>
              </a:r>
            </a:p>
            <a:p>
              <a:r>
                <a:rPr lang="en-US" sz="1000" dirty="0">
                  <a:latin typeface="Corbel" panose="020B0503020204020204" pitchFamily="34" charset="0"/>
                </a:rPr>
                <a:t>NTC= Non Time Critical</a:t>
              </a:r>
            </a:p>
            <a:p>
              <a:r>
                <a:rPr lang="en-US" sz="1000" dirty="0">
                  <a:effectLst/>
                  <a:latin typeface="Corbel" panose="020B0503020204020204" pitchFamily="34" charset="0"/>
                </a:rPr>
                <a:t>NRT= Near Real-time</a:t>
              </a:r>
            </a:p>
            <a:p>
              <a:r>
                <a:rPr lang="en-US" sz="1000" dirty="0">
                  <a:latin typeface="Corbel" panose="020B0503020204020204" pitchFamily="34" charset="0"/>
                </a:rPr>
                <a:t>CSV=Comma Separated Values/Plain text file</a:t>
              </a:r>
              <a:endParaRPr lang="en-US" sz="1000" dirty="0">
                <a:effectLst/>
                <a:latin typeface="Corbel" panose="020B0503020204020204" pitchFamily="34" charset="0"/>
              </a:endParaRPr>
            </a:p>
            <a:p>
              <a:endParaRPr lang="en-US" dirty="0">
                <a:latin typeface="Corbel" panose="020B0503020204020204" pitchFamily="34" charset="0"/>
              </a:endParaRPr>
            </a:p>
          </p:txBody>
        </p:sp>
      </p:grpSp>
      <p:sp>
        <p:nvSpPr>
          <p:cNvPr id="87" name="TextBox 86">
            <a:extLst>
              <a:ext uri="{FF2B5EF4-FFF2-40B4-BE49-F238E27FC236}">
                <a16:creationId xmlns:a16="http://schemas.microsoft.com/office/drawing/2014/main" id="{C554E155-BF84-59E8-1A96-C6975C1D9282}"/>
              </a:ext>
            </a:extLst>
          </p:cNvPr>
          <p:cNvSpPr txBox="1"/>
          <p:nvPr/>
        </p:nvSpPr>
        <p:spPr>
          <a:xfrm>
            <a:off x="5469133" y="1040959"/>
            <a:ext cx="3079689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Corbel" panose="020B0503020204020204" pitchFamily="34" charset="0"/>
              </a:rPr>
              <a:t>FRP= Fire Radiative Power Product</a:t>
            </a:r>
          </a:p>
          <a:p>
            <a:r>
              <a:rPr lang="en-US" sz="1000" dirty="0">
                <a:latin typeface="Corbel" panose="020B0503020204020204" pitchFamily="34" charset="0"/>
              </a:rPr>
              <a:t>SLSTR=</a:t>
            </a:r>
            <a:r>
              <a:rPr lang="en-US" sz="1000" dirty="0">
                <a:effectLst/>
                <a:latin typeface="Corbel" panose="020B0503020204020204" pitchFamily="34" charset="0"/>
                <a:ea typeface="Calibri" panose="020F0502020204030204" pitchFamily="34" charset="0"/>
              </a:rPr>
              <a:t>Sea and Land Surface Temperature Instrument</a:t>
            </a:r>
          </a:p>
          <a:p>
            <a:r>
              <a:rPr lang="en-US" sz="1000" dirty="0">
                <a:latin typeface="Corbel" panose="020B0503020204020204" pitchFamily="34" charset="0"/>
              </a:rPr>
              <a:t>OLCI=</a:t>
            </a:r>
            <a:r>
              <a:rPr lang="en-US" sz="1000" dirty="0">
                <a:effectLst/>
                <a:latin typeface="Corbel" panose="020B0503020204020204" pitchFamily="34" charset="0"/>
                <a:ea typeface="Calibri" panose="020F0502020204030204" pitchFamily="34" charset="0"/>
              </a:rPr>
              <a:t>Ocean and Land Color Instrument</a:t>
            </a:r>
            <a:r>
              <a:rPr lang="en-US" sz="1000" dirty="0">
                <a:effectLst/>
                <a:latin typeface="Corbel" panose="020B0503020204020204" pitchFamily="34" charset="0"/>
              </a:rPr>
              <a:t> </a:t>
            </a:r>
          </a:p>
          <a:p>
            <a:r>
              <a:rPr lang="en-US" sz="1000" dirty="0">
                <a:latin typeface="Corbel" panose="020B0503020204020204" pitchFamily="34" charset="0"/>
              </a:rPr>
              <a:t>CR=Corrected Reflectance</a:t>
            </a:r>
          </a:p>
          <a:p>
            <a:r>
              <a:rPr lang="en-US" sz="1000" dirty="0">
                <a:effectLst/>
                <a:latin typeface="Corbel" panose="020B0503020204020204" pitchFamily="34" charset="0"/>
              </a:rPr>
              <a:t>LSR</a:t>
            </a:r>
            <a:r>
              <a:rPr lang="en-US" sz="1000" dirty="0">
                <a:latin typeface="Corbel" panose="020B0503020204020204" pitchFamily="34" charset="0"/>
              </a:rPr>
              <a:t>=Land Surface Reflectance</a:t>
            </a:r>
          </a:p>
        </p:txBody>
      </p:sp>
    </p:spTree>
    <p:extLst>
      <p:ext uri="{BB962C8B-B14F-4D97-AF65-F5344CB8AC3E}">
        <p14:creationId xmlns:p14="http://schemas.microsoft.com/office/powerpoint/2010/main" val="3702745184"/>
      </p:ext>
    </p:extLst>
  </p:cSld>
  <p:clrMapOvr>
    <a:masterClrMapping/>
  </p:clrMapOvr>
</p:sld>
</file>

<file path=ppt/theme/theme1.xml><?xml version="1.0" encoding="utf-8"?>
<a:theme xmlns:a="http://schemas.openxmlformats.org/drawingml/2006/main" name="MTBS_BlackTemplate">
  <a:themeElements>
    <a:clrScheme name="MTBS_Black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TBS_Black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TBS_Black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TBS_Black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TBS_Black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TBS_Black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TBS_Black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TBS_Black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TBS_Black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TBS_Black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TBS_Black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TBS_Black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TBS_Black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itle.potx" id="{7CE03ECB-8493-439A-A9C7-D348A052E615}" vid="{BCEF60ED-A478-4A10-B9AC-EF1B90D58B3F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5825</TotalTime>
  <Words>358</Words>
  <Application>Microsoft Macintosh PowerPoint</Application>
  <PresentationFormat>Widescreen</PresentationFormat>
  <Paragraphs>63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Corbel</vt:lpstr>
      <vt:lpstr>Tahoma</vt:lpstr>
      <vt:lpstr>Wingdings</vt:lpstr>
      <vt:lpstr>MTBS_BlackTemplate</vt:lpstr>
      <vt:lpstr>Custom Design</vt:lpstr>
      <vt:lpstr>Sentinel-3 Pilot Study </vt:lpstr>
      <vt:lpstr>Objective</vt:lpstr>
      <vt:lpstr>NASA’s Sentinel 3 Pilot Data Flow Diagram</vt:lpstr>
    </vt:vector>
  </TitlesOfParts>
  <Company>USDA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Quayle, Brad -FS</dc:creator>
  <cp:lastModifiedBy>Michael, Karen A. (GSFC-5860)</cp:lastModifiedBy>
  <cp:revision>92</cp:revision>
  <dcterms:created xsi:type="dcterms:W3CDTF">2016-06-13T15:15:20Z</dcterms:created>
  <dcterms:modified xsi:type="dcterms:W3CDTF">2023-05-01T17:55:42Z</dcterms:modified>
</cp:coreProperties>
</file>