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66" r:id="rId3"/>
    <p:sldId id="265" r:id="rId4"/>
    <p:sldId id="257" r:id="rId5"/>
    <p:sldId id="259" r:id="rId6"/>
    <p:sldId id="258" r:id="rId7"/>
    <p:sldId id="260" r:id="rId8"/>
    <p:sldId id="261" r:id="rId9"/>
    <p:sldId id="262" r:id="rId10"/>
    <p:sldId id="264" r:id="rId11"/>
    <p:sldId id="267" r:id="rId12"/>
    <p:sldId id="269" r:id="rId13"/>
    <p:sldId id="274" r:id="rId14"/>
    <p:sldId id="270" r:id="rId15"/>
    <p:sldId id="280" r:id="rId16"/>
    <p:sldId id="283" r:id="rId17"/>
    <p:sldId id="285" r:id="rId18"/>
    <p:sldId id="287" r:id="rId19"/>
    <p:sldId id="279" r:id="rId20"/>
    <p:sldId id="282" r:id="rId21"/>
    <p:sldId id="275" r:id="rId22"/>
    <p:sldId id="276" r:id="rId23"/>
    <p:sldId id="286" r:id="rId24"/>
    <p:sldId id="268" r:id="rId25"/>
    <p:sldId id="272" r:id="rId26"/>
    <p:sldId id="271" r:id="rId27"/>
    <p:sldId id="273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79"/>
    <p:restoredTop sz="94679"/>
  </p:normalViewPr>
  <p:slideViewPr>
    <p:cSldViewPr snapToGrid="0" snapToObjects="1" showGuides="1">
      <p:cViewPr>
        <p:scale>
          <a:sx n="119" d="100"/>
          <a:sy n="119" d="100"/>
        </p:scale>
        <p:origin x="2000" y="104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49A47-CFD9-E04B-8200-933EA07FCE90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64F96-22F9-9342-9419-B92301102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16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64F96-22F9-9342-9419-B923011026A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09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CA49F-5B17-DB4B-81D9-7EE06E041B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44A588-D52A-9F4B-AB79-762A91FAE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B4717-2E56-1146-A32D-9580BFC37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AF0A-0FF4-B540-B1F9-5DBDC09B6EF5}" type="datetime1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92618-A71F-A54C-A56D-863760AFF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B0D7B-D660-8F49-9C2A-88CE16079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435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14F72-F7FB-834A-B6E2-C4ED4B397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A476E4-EB77-1F49-9C9E-F5AA08E6F7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C44F5-68B4-7544-B973-B67E59D08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C4A4F-1E48-8D4D-B2A8-303094ECC395}" type="datetime1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B4FEE-7E3A-F544-BBD2-9913FB8AB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187D1-5E51-1D40-930C-6F86DA7F0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80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0A19E3-F3F1-0845-B72A-ECD9E22D9A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73D34E-BDC2-A443-A624-95DA55BB23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5BCD5-724E-BD42-9B56-8DBC3DD80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398A1-6412-D743-99AA-F4F717205B2C}" type="datetime1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AFE06-98B3-4A4A-9012-38F067E88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210DF-28C7-524D-9BCA-6CAB72AB5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64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F64C4-3A83-064B-B7AE-DCED682E4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D6379-9826-654B-B888-672880BEC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CB630-C33C-4543-AD07-7D8D4A931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1E47-F837-684A-A316-C49BC2E1E489}" type="datetime1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1437F-87FD-8D43-8C82-076B70E70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AFC98-2D78-6C41-96B3-17BEF68A6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66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1E378-379E-1546-81F6-BCFE17BDF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7BB26-2E3D-674B-AEDB-FBAF1D50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34D66-F1AF-AA43-8FF0-541ECDD3B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389C1-F81B-0244-A7ED-3CB3E6F437AA}" type="datetime1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86485-2AF6-654C-9113-F7EB46BD9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B8BD8-BCF4-9546-BDC0-AD4D0AB8E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559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9FD93-1E0D-F44D-AC24-FAB308E76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C8B72-FB9D-5C49-9F33-4C3BC2D76C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12C48-D1A1-D548-9441-D5BA310FA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7F2B87-72B3-3E40-993C-8791A03C5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4C408-6F16-6948-8026-B0D30FE41A16}" type="datetime1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48EE1C-16C0-7446-8433-EB4BE5A0C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7550BA-0D84-7143-A35A-7C0EEA16C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87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C63EC-8387-924C-AFFE-503EA0EB7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C2BAE-4886-7345-A37B-350F35DEA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38A4CF-F70A-FB49-8906-9B6C3180BE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8F1BC7-DCB3-8C49-B483-CC5D699B82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136F36-6B92-0F4A-A0D8-09A19F95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340DCA-CB19-904A-BDB8-D30E8E352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C73A5-F0A9-4647-8C5B-4AAB9F7F3FC2}" type="datetime1">
              <a:rPr lang="en-US" smtClean="0"/>
              <a:t>5/2/2023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68717C-3DD7-6D41-9557-0C91DC378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4C78C5-1228-5743-B98D-17A67EFBA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28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3D951-4A58-2A4D-AA73-B3E4AF3FC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9DEED4-F912-EE4A-AF96-9665CBABB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5AAA4-B6E8-E941-9688-30D9BA70E940}" type="datetime1">
              <a:rPr lang="en-US" smtClean="0"/>
              <a:t>5/2/2023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DBCFE4-7EC9-464C-9D14-DEACC0CB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DD77B5-F773-0A4D-A2EA-8C0B8A3AE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43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C2253F-3F02-DA4E-9508-3587B9F54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6220E-F04E-B647-802B-5BF88F5ABBCF}" type="datetime1">
              <a:rPr lang="en-US" smtClean="0"/>
              <a:t>5/2/2023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090D31-8BF4-6743-8E05-2DB580858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E45C0-6657-F44D-8AC8-DE8567BE6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52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59CB5-0D3E-E842-8FCF-D2CD2E725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B5781-4F59-FE4E-8317-27213C173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6C7A3-97BE-F74A-993D-6C968A4D6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5839DB-A6E5-4B4D-B4FB-D66D29D39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6852D-589D-9D44-99C4-1138A8CE2FA6}" type="datetime1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9EABF-B217-084E-A18E-530080F06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192AAC-9CDF-A647-BDCE-C21CDBEB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9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5C3DF-CFFD-DB4F-8CB5-BB550B0D8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D770B-95B1-D249-A639-50C9D7C353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594842-2B56-CE40-ADDF-D7C9345CF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28D2E-F816-6B44-B76E-619FD00F6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D28C-4F06-F644-9A8D-21DA51933A36}" type="datetime1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A3925-3913-8141-A5F8-EBC80B7B8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BE399-137A-5A4F-BC3C-C95DEE885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06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E6B4B5-E417-D640-9F32-28469FABF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CC88D-16FB-294B-8778-B6DD7416B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42BEE-E10E-C744-AD18-4B3AFD3C6C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ADB9A-13DE-914C-B81D-22E52DF1E47A}" type="datetime1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94E26-15FD-9A41-8791-50F405689C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D51A6-F97D-1C46-AFD6-A8B29B396D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3E567-9034-9540-8C57-80CC6588B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8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F3E98-C5D1-8943-8709-BEF40EF7E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88037"/>
            <a:ext cx="9144000" cy="2387600"/>
          </a:xfrm>
        </p:spPr>
        <p:txBody>
          <a:bodyPr>
            <a:no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Times"/>
              </a:rPr>
              <a:t>Seasonally varying bias in MODIS/Aqua ocean color retrievals</a:t>
            </a:r>
            <a:r>
              <a:rPr lang="en-US" sz="4000" dirty="0">
                <a:solidFill>
                  <a:srgbClr val="000000"/>
                </a:solidFill>
                <a:latin typeface="Times"/>
              </a:rPr>
              <a:t> 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"/>
              </a:rPr>
              <a:t>and its potential relationship to polarization sensitivity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3D13EF-160A-5B40-9A9A-15635F50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7356" y="3318817"/>
            <a:ext cx="9144000" cy="2321332"/>
          </a:xfrm>
        </p:spPr>
        <p:txBody>
          <a:bodyPr>
            <a:normAutofit/>
          </a:bodyPr>
          <a:lstStyle/>
          <a:p>
            <a:r>
              <a:rPr lang="en-US" dirty="0"/>
              <a:t>Amir Ibrahim and Gerhard Meister</a:t>
            </a:r>
          </a:p>
          <a:p>
            <a:r>
              <a:rPr lang="en-US" dirty="0"/>
              <a:t>NASA</a:t>
            </a:r>
          </a:p>
          <a:p>
            <a:endParaRPr lang="en-US" dirty="0"/>
          </a:p>
          <a:p>
            <a:r>
              <a:rPr lang="en-US" dirty="0"/>
              <a:t>MODIS/VIIRS Science Team Meeting</a:t>
            </a:r>
          </a:p>
          <a:p>
            <a:r>
              <a:rPr lang="en-US" dirty="0"/>
              <a:t>May 2</a:t>
            </a:r>
            <a:r>
              <a:rPr lang="en-US" baseline="30000" dirty="0"/>
              <a:t>nd</a:t>
            </a:r>
            <a:r>
              <a:rPr lang="en-US" dirty="0"/>
              <a:t>, 2024</a:t>
            </a:r>
          </a:p>
          <a:p>
            <a:endParaRPr lang="en-US" dirty="0"/>
          </a:p>
        </p:txBody>
      </p:sp>
      <p:pic>
        <p:nvPicPr>
          <p:cNvPr id="5122" name="Picture 2" descr="NASA Goddard - YouTube">
            <a:extLst>
              <a:ext uri="{FF2B5EF4-FFF2-40B4-BE49-F238E27FC236}">
                <a16:creationId xmlns:a16="http://schemas.microsoft.com/office/drawing/2014/main" id="{A6995B18-45AA-A578-8327-78BFCA508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936900-737A-B787-516C-228D6F885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57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22D4C-9872-7C42-8A7A-0BB9C9BA7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sz="3600" dirty="0"/>
              <a:t>Study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BF2EA-45E3-1D45-8A47-7632D34B1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r>
              <a:rPr lang="en-US" sz="2000" dirty="0"/>
              <a:t>Ocean color data are seasonally biased in low biomass regions.</a:t>
            </a:r>
          </a:p>
          <a:p>
            <a:r>
              <a:rPr lang="en-US" sz="2000" dirty="0"/>
              <a:t>In terms of IOPs, </a:t>
            </a:r>
            <a:r>
              <a:rPr lang="en-US" sz="2000" dirty="0" err="1"/>
              <a:t>bbp</a:t>
            </a:r>
            <a:r>
              <a:rPr lang="en-US" sz="2000" dirty="0"/>
              <a:t> is the most affected as it’s directly related to the magnitude of </a:t>
            </a:r>
            <a:r>
              <a:rPr lang="en-US" sz="2000" dirty="0" err="1"/>
              <a:t>Rrs</a:t>
            </a:r>
            <a:r>
              <a:rPr lang="en-US" sz="2000" dirty="0"/>
              <a:t>, while </a:t>
            </a:r>
            <a:r>
              <a:rPr lang="en-US" sz="2000" dirty="0" err="1"/>
              <a:t>aph</a:t>
            </a:r>
            <a:r>
              <a:rPr lang="en-US" sz="2000" dirty="0"/>
              <a:t> and </a:t>
            </a:r>
            <a:r>
              <a:rPr lang="en-US" sz="2000" dirty="0" err="1"/>
              <a:t>adg</a:t>
            </a:r>
            <a:r>
              <a:rPr lang="en-US" sz="2000" dirty="0"/>
              <a:t> are not.</a:t>
            </a:r>
          </a:p>
          <a:p>
            <a:r>
              <a:rPr lang="en-US" sz="2000" dirty="0"/>
              <a:t>The bias in </a:t>
            </a:r>
            <a:r>
              <a:rPr lang="en-US" sz="2000" dirty="0" err="1"/>
              <a:t>Rrs</a:t>
            </a:r>
            <a:r>
              <a:rPr lang="en-US" sz="2000" dirty="0"/>
              <a:t> is more pronounced towards longer wavelengths.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E6E658-588A-794E-AAD4-92FCBB8C11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AE763D-7C8F-F6C5-ED40-5DDA773DE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62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1F8E0-282C-22B4-99A5-729BA6B7D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processing: 2018 vs 2022</a:t>
            </a:r>
            <a:br>
              <a:rPr lang="en-US" dirty="0"/>
            </a:br>
            <a:r>
              <a:rPr lang="en-US" dirty="0"/>
              <a:t>SeaWiFS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A8513EA-64E4-7C3D-6F9C-B9203BD3F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3573" y="1951859"/>
            <a:ext cx="121920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AAE190-F806-ACAA-26BF-9019E174822E}"/>
              </a:ext>
            </a:extLst>
          </p:cNvPr>
          <p:cNvSpPr txBox="1"/>
          <p:nvPr/>
        </p:nvSpPr>
        <p:spPr>
          <a:xfrm>
            <a:off x="9997723" y="1451942"/>
            <a:ext cx="196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seasonal bias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D65959-A36A-2225-5AE7-1087088CF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80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1F8E0-282C-22B4-99A5-729BA6B7D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processing: 2018 vs 2022</a:t>
            </a:r>
            <a:br>
              <a:rPr lang="en-US" dirty="0"/>
            </a:br>
            <a:r>
              <a:rPr lang="en-US" dirty="0"/>
              <a:t>SNPP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AE190-F806-ACAA-26BF-9019E174822E}"/>
              </a:ext>
            </a:extLst>
          </p:cNvPr>
          <p:cNvSpPr txBox="1"/>
          <p:nvPr/>
        </p:nvSpPr>
        <p:spPr>
          <a:xfrm>
            <a:off x="10078643" y="1451942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 seasonal bias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2B0EE68-F007-5A93-2E92-504085B57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3572" y="2159000"/>
            <a:ext cx="121920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02CF85-8D97-0B75-224E-A30C8F889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08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1F8E0-282C-22B4-99A5-729BA6B7D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processing: 2018 vs 2022</a:t>
            </a:r>
            <a:br>
              <a:rPr lang="en-US" dirty="0"/>
            </a:br>
            <a:r>
              <a:rPr lang="en-US" dirty="0"/>
              <a:t>MODIS Aqua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AE190-F806-ACAA-26BF-9019E174822E}"/>
              </a:ext>
            </a:extLst>
          </p:cNvPr>
          <p:cNvSpPr txBox="1"/>
          <p:nvPr/>
        </p:nvSpPr>
        <p:spPr>
          <a:xfrm>
            <a:off x="9653784" y="1367522"/>
            <a:ext cx="2333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Strong seasonal bias</a:t>
            </a:r>
          </a:p>
          <a:p>
            <a:r>
              <a:rPr lang="en-US" dirty="0"/>
              <a:t>Improvement in R2022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DEBB738-1BD0-C286-EF92-B18E49E68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59000"/>
            <a:ext cx="121920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D7497C-4115-E1FE-81C2-4BC7EC001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74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1F8E0-282C-22B4-99A5-729BA6B7D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processing: 2018 vs 2022</a:t>
            </a:r>
            <a:br>
              <a:rPr lang="en-US" dirty="0"/>
            </a:br>
            <a:r>
              <a:rPr lang="en-US" dirty="0"/>
              <a:t>MODIS Terra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AE190-F806-ACAA-26BF-9019E174822E}"/>
              </a:ext>
            </a:extLst>
          </p:cNvPr>
          <p:cNvSpPr txBox="1"/>
          <p:nvPr/>
        </p:nvSpPr>
        <p:spPr>
          <a:xfrm>
            <a:off x="10083708" y="1482939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seasonal bias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279CB3-1344-0174-955B-5680E17E9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13853"/>
            <a:ext cx="121920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C4FC15-340B-7FF3-F571-A6E73689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99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BFEED0B1-E9E2-DBEA-B31B-5B02E623F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60" y="1584970"/>
            <a:ext cx="11928733" cy="479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3050FC-5C1A-CB95-A0E8-4B75D5E8891D}"/>
              </a:ext>
            </a:extLst>
          </p:cNvPr>
          <p:cNvSpPr txBox="1"/>
          <p:nvPr/>
        </p:nvSpPr>
        <p:spPr>
          <a:xfrm>
            <a:off x="3232622" y="6375102"/>
            <a:ext cx="5807676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Ratio of Rrs POLYMER or OBPG and Rrs MOBY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8EC3E9F-6EF6-6AD0-F610-864624D9A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31" y="18343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POLYMER algorithm versus OBPG: MODIS Aqua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9A6F2F-C498-230D-488B-DBDE25C16E19}"/>
              </a:ext>
            </a:extLst>
          </p:cNvPr>
          <p:cNvSpPr txBox="1"/>
          <p:nvPr/>
        </p:nvSpPr>
        <p:spPr>
          <a:xfrm>
            <a:off x="9153586" y="4434436"/>
            <a:ext cx="2752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Results from Robert </a:t>
            </a:r>
            <a:r>
              <a:rPr lang="en-US" b="1" dirty="0" err="1"/>
              <a:t>Frouin</a:t>
            </a:r>
            <a:endParaRPr lang="en-US" b="1" dirty="0"/>
          </a:p>
          <a:p>
            <a:r>
              <a:rPr lang="en-US" b="1" dirty="0"/>
              <a:t>No SVC applied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ADCE68-C4ED-951F-EA1C-FCD515BE0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DEA8B2-B87A-C0DB-6FF5-9E4D417C2173}"/>
              </a:ext>
            </a:extLst>
          </p:cNvPr>
          <p:cNvSpPr txBox="1"/>
          <p:nvPr/>
        </p:nvSpPr>
        <p:spPr>
          <a:xfrm>
            <a:off x="8954942" y="1128185"/>
            <a:ext cx="3149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Strong seasonal bias in the blue</a:t>
            </a:r>
          </a:p>
        </p:txBody>
      </p:sp>
    </p:spTree>
    <p:extLst>
      <p:ext uri="{BB962C8B-B14F-4D97-AF65-F5344CB8AC3E}">
        <p14:creationId xmlns:p14="http://schemas.microsoft.com/office/powerpoint/2010/main" val="4227177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12C1B-91A1-D9C7-259A-AFB52E93E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A further assessment of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1DC1A-C750-D455-E9AF-ECA9A2EBB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5580"/>
            <a:ext cx="10515600" cy="5073706"/>
          </a:xfrm>
        </p:spPr>
        <p:txBody>
          <a:bodyPr>
            <a:normAutofit fontScale="8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öhne"/>
              </a:rPr>
              <a:t>All sensors use the same algorithms for data processing but exhibit different seasonal biases.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öhne"/>
              </a:rPr>
              <a:t>The primary differences between sensors are related to their cross-calibration and polarization correction.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öhne"/>
              </a:rPr>
              <a:t>Cross-calibration aims to improve the Response versus scan calibration and estimate the polarization sensitivity.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öhne"/>
              </a:rPr>
              <a:t>Cross-calibration is performed differently for each sensor: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öhne"/>
              </a:rPr>
              <a:t>SeaWiFS - no cross-calibration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öhne"/>
              </a:rPr>
              <a:t>MODIS Aqua - cross-calibrated to itself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öhne"/>
              </a:rPr>
              <a:t>MODIS Terra - cross-calibrated to Aqua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öhne"/>
              </a:rPr>
              <a:t>VIIRS - no cross-calibration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öhne"/>
              </a:rPr>
              <a:t>The polarization correction for Terra is derived from Aqua, but Aqua utilizes pre-launch polarization characterization.</a:t>
            </a:r>
          </a:p>
          <a:p>
            <a:r>
              <a:rPr lang="en-US" dirty="0"/>
              <a:t>We are investigating cross-calibration of Aqua to SeaWiFS to derive new polarization elements m12 and m13.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B1B0C-2D30-EE76-A0D2-107A19B8A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36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683F5-06BE-E343-4210-97020B922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72" y="-211240"/>
            <a:ext cx="10515600" cy="1325563"/>
          </a:xfrm>
        </p:spPr>
        <p:txBody>
          <a:bodyPr/>
          <a:lstStyle/>
          <a:p>
            <a:r>
              <a:rPr lang="en-US" dirty="0"/>
              <a:t>Polarization sensitivity impact on ocean color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10126C-091A-954D-2F1F-8A64B19E5A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8005" y="965874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The measured at-sensor radiance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000" dirty="0"/>
                  <a:t> is the summation of unpolarized radiance*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and the polarized radiance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modulated by the Mueller elements of the instrument.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If the the TOA radiance is unpolarized (i.e.,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sz="20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are zeros) or if the instrument has no sensitivity to the polarization (i.e.,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13</m:t>
                        </m:r>
                      </m:sub>
                    </m:sSub>
                  </m:oMath>
                </a14:m>
                <a:r>
                  <a:rPr lang="en-US" sz="2000" dirty="0"/>
                  <a:t> are zeros),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:r>
                  <a:rPr lang="en-US" sz="2000" dirty="0"/>
                  <a:t>TOA radiance is highly polarized and with a polarization sensitive instrument,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2000" dirty="0"/>
              </a:p>
              <a:p>
                <a:r>
                  <a:rPr lang="en-US" sz="2000" dirty="0"/>
                  <a:t>The polarization sensitivity is defined as follows: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sz="2000" dirty="0"/>
              </a:p>
              <a:p>
                <a:r>
                  <a:rPr lang="en-US" sz="2000" dirty="0"/>
                  <a:t>To perform correction, we need knowledge of:</a:t>
                </a:r>
              </a:p>
              <a:p>
                <a:pPr lvl="1"/>
                <a:r>
                  <a:rPr lang="en-US" sz="1600" dirty="0"/>
                  <a:t>The polarized at-sensor radiance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800" dirty="0"/>
                  <a:t> </a:t>
                </a:r>
                <a:r>
                  <a:rPr lang="en-US" sz="16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600" dirty="0"/>
                  <a:t> (if not measured then approximated from Rayleigh scattering)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13</m:t>
                        </m:r>
                      </m:sub>
                    </m:sSub>
                  </m:oMath>
                </a14:m>
                <a:r>
                  <a:rPr lang="en-US" sz="1600" dirty="0"/>
                  <a:t> (pre-launch characterization of </a:t>
                </a:r>
                <a:r>
                  <a:rPr lang="en-US" sz="1600" dirty="0" err="1"/>
                  <a:t>sensorss</a:t>
                </a:r>
                <a:r>
                  <a:rPr lang="en-US" sz="1600" dirty="0"/>
                  <a:t>)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10126C-091A-954D-2F1F-8A64B19E5A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8005" y="965874"/>
                <a:ext cx="10515600" cy="4351338"/>
              </a:xfrm>
              <a:blipFill>
                <a:blip r:embed="rId2"/>
                <a:stretch>
                  <a:fillRect l="-362" t="-1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B851AD-E27C-1236-50BD-884AD48799FD}"/>
                  </a:ext>
                </a:extLst>
              </p:cNvPr>
              <p:cNvSpPr txBox="1"/>
              <p:nvPr/>
            </p:nvSpPr>
            <p:spPr>
              <a:xfrm>
                <a:off x="1382572" y="1740081"/>
                <a:ext cx="24114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B851AD-E27C-1236-50BD-884AD4879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572" y="1740081"/>
                <a:ext cx="2411429" cy="276999"/>
              </a:xfrm>
              <a:prstGeom prst="rect">
                <a:avLst/>
              </a:prstGeom>
              <a:blipFill>
                <a:blip r:embed="rId3"/>
                <a:stretch>
                  <a:fillRect l="-3141" t="-21739" r="-524" b="-5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FFFD9FE-B536-67BD-41B7-146528FC29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805" y="4167765"/>
            <a:ext cx="1311859" cy="3279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CD6A857-E711-FD2E-9FF8-5BBB19F51062}"/>
                  </a:ext>
                </a:extLst>
              </p:cNvPr>
              <p:cNvSpPr txBox="1"/>
              <p:nvPr/>
            </p:nvSpPr>
            <p:spPr>
              <a:xfrm>
                <a:off x="1185062" y="5490228"/>
                <a:ext cx="3236399" cy="7568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  <m:f>
                            <m:fPr>
                              <m:type m:val="skw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f>
                            <m:fPr>
                              <m:type m:val="skw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CD6A857-E711-FD2E-9FF8-5BBB19F510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062" y="5490228"/>
                <a:ext cx="3236399" cy="756810"/>
              </a:xfrm>
              <a:prstGeom prst="rect">
                <a:avLst/>
              </a:prstGeom>
              <a:blipFill>
                <a:blip r:embed="rId5"/>
                <a:stretch>
                  <a:fillRect l="-778" t="-29508" r="-3502" b="-10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654378C-72FE-1026-FBB9-8B948701C22B}"/>
                  </a:ext>
                </a:extLst>
              </p:cNvPr>
              <p:cNvSpPr txBox="1"/>
              <p:nvPr/>
            </p:nvSpPr>
            <p:spPr>
              <a:xfrm>
                <a:off x="7604470" y="5490228"/>
                <a:ext cx="3361625" cy="755335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  <m:f>
                            <m:fPr>
                              <m:type m:val="skw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f>
                            <m:fPr>
                              <m:type m:val="skw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654378C-72FE-1026-FBB9-8B948701C2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4470" y="5490228"/>
                <a:ext cx="3361625" cy="755335"/>
              </a:xfrm>
              <a:prstGeom prst="rect">
                <a:avLst/>
              </a:prstGeom>
              <a:blipFill>
                <a:blip r:embed="rId6"/>
                <a:stretch>
                  <a:fillRect t="-29508" r="-2247" b="-10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CDAFBC3-A652-B28E-D568-6542177752A5}"/>
              </a:ext>
            </a:extLst>
          </p:cNvPr>
          <p:cNvCxnSpPr/>
          <p:nvPr/>
        </p:nvCxnSpPr>
        <p:spPr>
          <a:xfrm>
            <a:off x="4530243" y="5867895"/>
            <a:ext cx="288737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4ED0ED1-4041-01D8-5B1C-61153B7F7AE4}"/>
              </a:ext>
            </a:extLst>
          </p:cNvPr>
          <p:cNvSpPr txBox="1"/>
          <p:nvPr/>
        </p:nvSpPr>
        <p:spPr>
          <a:xfrm>
            <a:off x="4558829" y="5407887"/>
            <a:ext cx="2830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Polarized radiance unknown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185806-9D40-B712-7526-DE4BBBC306DE}"/>
              </a:ext>
            </a:extLst>
          </p:cNvPr>
          <p:cNvSpPr txBox="1"/>
          <p:nvPr/>
        </p:nvSpPr>
        <p:spPr>
          <a:xfrm>
            <a:off x="4558829" y="5922397"/>
            <a:ext cx="2967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Approximate the polarized radiance from Rayleigh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9A0A7FD-44F2-3983-D01D-298F06451057}"/>
                  </a:ext>
                </a:extLst>
              </p:cNvPr>
              <p:cNvSpPr txBox="1"/>
              <p:nvPr/>
            </p:nvSpPr>
            <p:spPr>
              <a:xfrm>
                <a:off x="7715" y="6568728"/>
                <a:ext cx="64732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*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b="0" i="0" dirty="0">
                    <a:solidFill>
                      <a:srgbClr val="222222"/>
                    </a:solidFill>
                    <a:effectLst/>
                    <a:latin typeface="Archivo"/>
                  </a:rPr>
                  <a:t>is the radiance that would be measured by a sensor with no polarization sensitivity</a:t>
                </a:r>
                <a:endParaRPr lang="en-US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9A0A7FD-44F2-3983-D01D-298F06451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5" y="6568728"/>
                <a:ext cx="6473247" cy="307777"/>
              </a:xfrm>
              <a:prstGeom prst="rect">
                <a:avLst/>
              </a:prstGeom>
              <a:blipFill>
                <a:blip r:embed="rId7"/>
                <a:stretch>
                  <a:fillRect l="-196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E16F8-89EE-C8DA-3DC8-F699F785D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2751E3-1908-5D3B-B6CB-6E4EACF7A7B4}"/>
              </a:ext>
            </a:extLst>
          </p:cNvPr>
          <p:cNvSpPr txBox="1"/>
          <p:nvPr/>
        </p:nvSpPr>
        <p:spPr>
          <a:xfrm>
            <a:off x="7389027" y="6536809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details in Meister et al., 2005</a:t>
            </a:r>
          </a:p>
        </p:txBody>
      </p:sp>
    </p:spTree>
    <p:extLst>
      <p:ext uri="{BB962C8B-B14F-4D97-AF65-F5344CB8AC3E}">
        <p14:creationId xmlns:p14="http://schemas.microsoft.com/office/powerpoint/2010/main" val="2430325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CC36A-B96A-BFF5-5E59-C638804E3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59" y="129491"/>
            <a:ext cx="10973696" cy="1325563"/>
          </a:xfrm>
        </p:spPr>
        <p:txBody>
          <a:bodyPr>
            <a:normAutofit/>
          </a:bodyPr>
          <a:lstStyle/>
          <a:p>
            <a:r>
              <a:rPr lang="en-US" sz="4000" dirty="0"/>
              <a:t>Polarization sensitivity </a:t>
            </a:r>
            <a:r>
              <a:rPr lang="en-US" sz="4000" dirty="0" err="1"/>
              <a:t>xcal</a:t>
            </a:r>
            <a:r>
              <a:rPr lang="en-US" sz="4000" dirty="0"/>
              <a:t> derived vs pre-launch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3FF36-672A-6577-D452-7933F804E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18</a:t>
            </a:fld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9FE8E78-E4A1-F4C5-2C94-7EC8DA0290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19" y="5167312"/>
            <a:ext cx="9428608" cy="365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13FB7C-9170-B527-D92D-2AA73A15C0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0874"/>
            <a:ext cx="3917114" cy="33694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5679BC-96B6-E661-15DA-29948E039A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058" y="1632060"/>
            <a:ext cx="3822157" cy="3310155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72AC9F9D-CE84-6723-49F8-C7327F257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216" y="1744971"/>
            <a:ext cx="4278196" cy="334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B7170C-54D1-0756-3354-2C4D3C7A630E}"/>
              </a:ext>
            </a:extLst>
          </p:cNvPr>
          <p:cNvSpPr txBox="1"/>
          <p:nvPr/>
        </p:nvSpPr>
        <p:spPr>
          <a:xfrm>
            <a:off x="8610600" y="5014923"/>
            <a:ext cx="2731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ms1 and -20 scan angle</a:t>
            </a:r>
          </a:p>
        </p:txBody>
      </p:sp>
    </p:spTree>
    <p:extLst>
      <p:ext uri="{BB962C8B-B14F-4D97-AF65-F5344CB8AC3E}">
        <p14:creationId xmlns:p14="http://schemas.microsoft.com/office/powerpoint/2010/main" val="3478337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7B672-8512-3565-6967-8E1EADE4F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Cross-calibration of Aqua to SeaWiFS</a:t>
            </a:r>
            <a:br>
              <a:rPr lang="en-US" dirty="0"/>
            </a:br>
            <a:r>
              <a:rPr lang="en-US" dirty="0"/>
              <a:t>(M11, m12, and m13)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6E46BEAC-03B9-D859-6A9B-3CBE7A4E27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09738"/>
            <a:ext cx="12252960" cy="471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35C2D-F445-94EB-BFCD-BF00A624F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9BE116-2EE4-FBF2-C610-8A2BBA591228}"/>
              </a:ext>
            </a:extLst>
          </p:cNvPr>
          <p:cNvSpPr txBox="1"/>
          <p:nvPr/>
        </p:nvSpPr>
        <p:spPr>
          <a:xfrm>
            <a:off x="516543" y="6538912"/>
            <a:ext cx="21214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LUT version axc61e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96822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3CA4-638A-0149-8DE6-1EF67235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04B41-FDDF-6045-A8CF-58597D1AA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 on the seasonal bias</a:t>
            </a:r>
          </a:p>
          <a:p>
            <a:r>
              <a:rPr lang="en-US" dirty="0"/>
              <a:t>Investigating bias in SeaWiFS, MODIS Aqua, Terra, and SNPP</a:t>
            </a:r>
          </a:p>
          <a:p>
            <a:r>
              <a:rPr lang="en-US" dirty="0" err="1"/>
              <a:t>SeaBASS</a:t>
            </a:r>
            <a:r>
              <a:rPr lang="en-US" dirty="0"/>
              <a:t> validation at MOBY</a:t>
            </a:r>
          </a:p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BB216-78B2-FD11-713F-30140FC6C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56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AC28C-4A3E-C814-3D86-D4832C934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Cross-calibration of Aqua to SeaWiFS, M11 Aqua </a:t>
            </a:r>
            <a:r>
              <a:rPr lang="en-US" dirty="0" err="1"/>
              <a:t>xcal</a:t>
            </a:r>
            <a:r>
              <a:rPr lang="en-US" dirty="0"/>
              <a:t> to Aqua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549542FA-B5FE-5868-CE83-BE50863212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" y="1690688"/>
            <a:ext cx="12252960" cy="477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DEDA3-D12D-189F-649B-42D2AC88D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20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D53F0D-D695-C8D6-A120-04A2F4A24AC2}"/>
              </a:ext>
            </a:extLst>
          </p:cNvPr>
          <p:cNvSpPr txBox="1"/>
          <p:nvPr/>
        </p:nvSpPr>
        <p:spPr>
          <a:xfrm>
            <a:off x="516543" y="6538912"/>
            <a:ext cx="21214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LUT version V2.7e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44759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0064C-6290-1E05-C7B9-B02286318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824"/>
            <a:ext cx="10515600" cy="1325563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1F9F0-3B3C-DC8D-DDAB-3B0E4A236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6566"/>
            <a:ext cx="10515600" cy="5238610"/>
          </a:xfrm>
        </p:spPr>
        <p:txBody>
          <a:bodyPr>
            <a:normAutofit fontScale="92500"/>
          </a:bodyPr>
          <a:lstStyle/>
          <a:p>
            <a:r>
              <a:rPr lang="en-US" dirty="0"/>
              <a:t>OBPG is actively working on a resolution, as additional insight is needed.</a:t>
            </a:r>
          </a:p>
          <a:p>
            <a:r>
              <a:rPr lang="en-US" dirty="0"/>
              <a:t>The multispectral treatment of MOBY data introduces a constant bias in the validation process compared to SVC, which considers the full RSR of the satellite. Therefore, the validation process is being re-evaluated.</a:t>
            </a:r>
          </a:p>
          <a:p>
            <a:r>
              <a:rPr lang="en-US" dirty="0"/>
              <a:t>This constant bias exacerbates the impact of the seasonal bias magnitude.</a:t>
            </a:r>
          </a:p>
          <a:p>
            <a:r>
              <a:rPr lang="en-US" dirty="0"/>
              <a:t>Aqua shows significantly larger biases than SeaWiFS, Terra, and SNPP, suggesting an instrument-dependent issue (calibration) with Aqua.</a:t>
            </a:r>
          </a:p>
          <a:p>
            <a:r>
              <a:rPr lang="en-US" dirty="0"/>
              <a:t>While there may be residual algorithm biases (AC, BRDF, PS correction, etc.), they are likely not the primary cause of the seasonal bias in Aqua.</a:t>
            </a:r>
          </a:p>
          <a:p>
            <a:r>
              <a:rPr lang="en-US" dirty="0"/>
              <a:t>Cross-</a:t>
            </a:r>
            <a:r>
              <a:rPr lang="en-US" dirty="0" err="1"/>
              <a:t>cal</a:t>
            </a:r>
            <a:r>
              <a:rPr lang="en-US" dirty="0"/>
              <a:t> derived polarization sensitivity shows some improvement in reducing the seasonal bias. RVS has a strong impact in the blue and will be further investigated.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A35E8-E0B2-DD84-A4F6-DA5182DDB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08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B0485-9BCB-504A-F4FF-4294F1D60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267" y="264707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Appendix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351B88-A52C-E370-E87A-3FDF29779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630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5457C-3495-20CC-031E-D36061FAF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-187325"/>
            <a:ext cx="10515600" cy="1325563"/>
          </a:xfrm>
        </p:spPr>
        <p:txBody>
          <a:bodyPr/>
          <a:lstStyle/>
          <a:p>
            <a:r>
              <a:rPr lang="en-US" dirty="0"/>
              <a:t>Seasonal Bias at AERONET-OC sites</a:t>
            </a:r>
          </a:p>
        </p:txBody>
      </p:sp>
      <p:pic>
        <p:nvPicPr>
          <p:cNvPr id="5" name="Content Placeholder 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B5F86EC0-99B0-2A3A-CFD4-8CFE4036F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39" y="839132"/>
            <a:ext cx="5242005" cy="6018868"/>
          </a:xfr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EDE7B9A4-FB92-6ECF-7AC8-142B4727EC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5644" y="723900"/>
            <a:ext cx="5242006" cy="601886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0417DE8-96BE-48F7-2117-BB7F57732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8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F34A0-BF3E-8639-0BE5-E4C9D8CFA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glint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570E43E9-8D33-C2A1-8733-DC76B8086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121920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5B3457-8796-76CF-6F6F-5F196DE5C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00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18BE6-7D94-99A4-320F-D5C31D9F8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glint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025EBB5-8D0A-F0D2-F9E3-C14D2DF98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51859"/>
            <a:ext cx="121920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0A59BF-247B-2999-DAAB-16EBF241A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25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1F8E0-282C-22B4-99A5-729BA6B7D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processing: 2018 vs 2022</a:t>
            </a:r>
            <a:br>
              <a:rPr lang="en-US" dirty="0"/>
            </a:br>
            <a:r>
              <a:rPr lang="en-US" dirty="0"/>
              <a:t>MODIS Aqua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AE190-F806-ACAA-26BF-9019E174822E}"/>
              </a:ext>
            </a:extLst>
          </p:cNvPr>
          <p:cNvSpPr txBox="1"/>
          <p:nvPr/>
        </p:nvSpPr>
        <p:spPr>
          <a:xfrm>
            <a:off x="9653785" y="1095950"/>
            <a:ext cx="2333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Seasonal bias exists</a:t>
            </a:r>
          </a:p>
          <a:p>
            <a:r>
              <a:rPr lang="en-US" dirty="0"/>
              <a:t>Improvement in R2022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F9459C5-A3B1-DAE2-643F-939533F0D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93875"/>
            <a:ext cx="121920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F656F7-9815-4FF8-8C9B-97531E589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09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2FC98-83DD-2DB8-84ED-CB9C6D765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LUTs generated by PW </a:t>
            </a:r>
            <a:r>
              <a:rPr lang="en-US" dirty="0" err="1"/>
              <a:t>Zhai</a:t>
            </a:r>
            <a:r>
              <a:rPr lang="en-US" dirty="0"/>
              <a:t> RT code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0C04AD2-21C7-56C0-83E6-ACAA43F2B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93875"/>
            <a:ext cx="121920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002E0A-5E1F-E401-0093-272B60E7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91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929C8-5433-6894-4163-4DBD43402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Cross-calibration of Aqua to </a:t>
            </a:r>
            <a:r>
              <a:rPr lang="en-US" dirty="0" err="1"/>
              <a:t>SeaWiFs</a:t>
            </a:r>
            <a:r>
              <a:rPr lang="en-US" dirty="0"/>
              <a:t> but with a normalized M11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91A926C3-2341-E752-3CD1-CFE1198009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960" y="1774343"/>
            <a:ext cx="12252960" cy="471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2F9CE-4860-A6B6-6B95-D821D9B22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71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B6C89-5BE1-6842-A497-E0098AE40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Elements with potential impact on seasonal bias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BDACC-7FF4-5742-B09A-979584083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Instrument calibration (cross-calibration, polarization correction, RVS, trends, etc.)</a:t>
            </a:r>
          </a:p>
          <a:p>
            <a:r>
              <a:rPr lang="en-US" dirty="0"/>
              <a:t>MOBY timeseries data (calibration issues, BRDF correction, vertical depth Lu extrapolation, surface effects).</a:t>
            </a:r>
          </a:p>
          <a:p>
            <a:r>
              <a:rPr lang="en-US" dirty="0"/>
              <a:t>Vicarious calibration procedure (i.e., absolute calibration at NIR, data filtering, spatial variability).</a:t>
            </a:r>
          </a:p>
          <a:p>
            <a:r>
              <a:rPr lang="en-US" dirty="0"/>
              <a:t>Atmospheric correction (BRDF correction, glint, aerosol type).</a:t>
            </a:r>
          </a:p>
          <a:p>
            <a:r>
              <a:rPr lang="en-US" dirty="0"/>
              <a:t>Uncertainties in both in-situ as well as satellite retrievals.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AF8BD-8082-568B-6BD6-2FB6AA15F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48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F98617-96BD-D64F-9D74-FB5F97360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3384000" cy="1492132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CFC17-92CA-1B4E-8A5B-549C88254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068274"/>
            <a:ext cx="3384000" cy="4127326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>
                    <a:alpha val="60000"/>
                  </a:schemeClr>
                </a:solidFill>
              </a:rPr>
              <a:t>Much of this work stemmed from a comparative analysis by K. Bisson between the backscattering coefficient derived from MODIS Aqua, CALIOP and Argo floats.</a:t>
            </a:r>
          </a:p>
          <a:p>
            <a:r>
              <a:rPr lang="en-US" sz="2000" dirty="0">
                <a:solidFill>
                  <a:schemeClr val="bg1">
                    <a:alpha val="60000"/>
                  </a:schemeClr>
                </a:solidFill>
              </a:rPr>
              <a:t>It was discovered that there is a seasonal and latitudinal discrepancy between MODIS and CALIOP and Argo floats.</a:t>
            </a:r>
          </a:p>
          <a:p>
            <a:r>
              <a:rPr lang="en-US" sz="2000" dirty="0">
                <a:solidFill>
                  <a:schemeClr val="bg1">
                    <a:alpha val="60000"/>
                  </a:schemeClr>
                </a:solidFill>
              </a:rPr>
              <a:t>This work summarized in the GRL paper.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4E0261-71D8-9646-B43A-3F46D7D9E1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1053" y="756529"/>
            <a:ext cx="6014185" cy="534494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AE1CF3-A1D1-C6F5-9E7B-3BD06C74B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332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17F674-99D4-CB4F-88B2-3C31873B7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23" y="643467"/>
            <a:ext cx="10611554" cy="55710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9E637D-0949-726E-C108-D99F486D2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68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C89A90-C891-9C42-9EB8-B7EBD1350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306" y="235331"/>
            <a:ext cx="5335968" cy="110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/>
              <a:t>Global comparison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638371-D925-4442-902D-796F9FAC8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704" y="161925"/>
            <a:ext cx="6310747" cy="3186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2517C7-69C9-9343-9A8F-EF729BE8B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390" y="3348851"/>
            <a:ext cx="6314561" cy="30783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625080-F22A-CB4C-A29E-37650F61C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05307"/>
            <a:ext cx="6028580" cy="268271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A9F2E7-7848-3422-14F8-6BAB3A53B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5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704E07-480A-6B46-A8E7-9A13E340C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22363"/>
            <a:ext cx="3626012" cy="374058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Bias in the remote sensing reflectance (</a:t>
            </a:r>
            <a:r>
              <a:rPr lang="en-US" sz="3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Rrs</a:t>
            </a: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</a:t>
            </a:r>
            <a:b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Analysis at MOBY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2B1C3F58-6291-DE48-A0F5-9295E38A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383" y="643467"/>
            <a:ext cx="5292512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77A48D-094F-DE43-9A51-2B06D9A695A9}"/>
              </a:ext>
            </a:extLst>
          </p:cNvPr>
          <p:cNvSpPr txBox="1"/>
          <p:nvPr/>
        </p:nvSpPr>
        <p:spPr>
          <a:xfrm>
            <a:off x="4971011" y="2909455"/>
            <a:ext cx="937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MOBY</a:t>
            </a:r>
          </a:p>
          <a:p>
            <a:r>
              <a:rPr lang="en-US" dirty="0"/>
              <a:t>Satellite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AD6F06-D5E6-96A9-18E3-86BD1623B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08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704E07-480A-6B46-A8E7-9A13E340C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22363"/>
            <a:ext cx="330813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Bias in the remote sensing reflectance (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Rrs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</a:t>
            </a:r>
            <a:b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Analysis at MOBY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E2CE4C-1CEC-0947-B77F-7563831A5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43467"/>
            <a:ext cx="4317576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3D1309-94E8-8849-A077-927108E11F39}"/>
              </a:ext>
            </a:extLst>
          </p:cNvPr>
          <p:cNvSpPr txBox="1"/>
          <p:nvPr/>
        </p:nvSpPr>
        <p:spPr>
          <a:xfrm>
            <a:off x="10109379" y="6491992"/>
            <a:ext cx="198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bias in the summer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6FE50B-DFF3-D043-91A5-C9B74C4364B4}"/>
              </a:ext>
            </a:extLst>
          </p:cNvPr>
          <p:cNvSpPr txBox="1"/>
          <p:nvPr/>
        </p:nvSpPr>
        <p:spPr>
          <a:xfrm rot="16200000">
            <a:off x="5319762" y="3325297"/>
            <a:ext cx="1552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Ratio to MOBY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A6401-29A2-BA1F-8D23-088306455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39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729ED-DEA0-9A4B-BE3E-368AAC806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33" y="-251606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Multiple linear regression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E0B40B-8403-724C-9EE2-937774C98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062" y="2578553"/>
            <a:ext cx="7572131" cy="4196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CE27BF-E485-E64A-A8CE-2DDCA7760E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7" y="829867"/>
            <a:ext cx="4060925" cy="17486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CEE0EC-BB84-7346-85ED-C0B46A11D8BE}"/>
              </a:ext>
            </a:extLst>
          </p:cNvPr>
          <p:cNvSpPr txBox="1"/>
          <p:nvPr/>
        </p:nvSpPr>
        <p:spPr>
          <a:xfrm>
            <a:off x="8969896" y="1364590"/>
            <a:ext cx="3141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Ideally all independent </a:t>
            </a:r>
          </a:p>
          <a:p>
            <a:r>
              <a:rPr lang="en-US" dirty="0">
                <a:solidFill>
                  <a:srgbClr val="FF0000"/>
                </a:solidFill>
              </a:rPr>
              <a:t>variables will have a slope of 0 and </a:t>
            </a:r>
            <a:r>
              <a:rPr lang="en-US" dirty="0" err="1">
                <a:solidFill>
                  <a:srgbClr val="FF0000"/>
                </a:solidFill>
              </a:rPr>
              <a:t>Rrs_moby</a:t>
            </a:r>
            <a:r>
              <a:rPr lang="en-US" dirty="0">
                <a:solidFill>
                  <a:srgbClr val="FF0000"/>
                </a:solidFill>
              </a:rPr>
              <a:t> of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F6DEB2-B581-7F45-B846-A981E0FD435F}"/>
              </a:ext>
            </a:extLst>
          </p:cNvPr>
          <p:cNvSpPr txBox="1"/>
          <p:nvPr/>
        </p:nvSpPr>
        <p:spPr>
          <a:xfrm>
            <a:off x="91438" y="4089862"/>
            <a:ext cx="24356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Potential contributors to the bias: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BRDF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The aerosol type and optical depth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072975-FE67-A243-0386-9AAAD7769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E567-9034-9540-8C57-80CC6588B2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76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8135</TotalTime>
  <Words>953</Words>
  <Application>Microsoft Office PowerPoint</Application>
  <PresentationFormat>Widescreen</PresentationFormat>
  <Paragraphs>131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Seasonally varying bias in MODIS/Aqua ocean color retrievals and its potential relationship to polarization sensitivity</vt:lpstr>
      <vt:lpstr>Outline</vt:lpstr>
      <vt:lpstr>Elements with potential impact on seasonal bias</vt:lpstr>
      <vt:lpstr>Background</vt:lpstr>
      <vt:lpstr>PowerPoint Presentation</vt:lpstr>
      <vt:lpstr>Global comparison</vt:lpstr>
      <vt:lpstr>Bias in the remote sensing reflectance (Rrs)  Analysis at MOBY</vt:lpstr>
      <vt:lpstr>Bias in the remote sensing reflectance (Rrs)  Analysis at MOBY</vt:lpstr>
      <vt:lpstr>Multiple linear regression </vt:lpstr>
      <vt:lpstr>Study summary</vt:lpstr>
      <vt:lpstr>Standard processing: 2018 vs 2022 SeaWiFS</vt:lpstr>
      <vt:lpstr>Standard processing: 2018 vs 2022 SNPP</vt:lpstr>
      <vt:lpstr>Standard processing: 2018 vs 2022 MODIS Aqua</vt:lpstr>
      <vt:lpstr>Standard processing: 2018 vs 2022 MODIS Terra</vt:lpstr>
      <vt:lpstr>POLYMER algorithm versus OBPG: MODIS Aqua</vt:lpstr>
      <vt:lpstr>A further assessment of calibration</vt:lpstr>
      <vt:lpstr>Polarization sensitivity impact on ocean color</vt:lpstr>
      <vt:lpstr>Polarization sensitivity xcal derived vs pre-launch</vt:lpstr>
      <vt:lpstr>Cross-calibration of Aqua to SeaWiFS (M11, m12, and m13)</vt:lpstr>
      <vt:lpstr>Cross-calibration of Aqua to SeaWiFS, M11 Aqua xcal to Aqua</vt:lpstr>
      <vt:lpstr>Conclusion</vt:lpstr>
      <vt:lpstr>Appendix</vt:lpstr>
      <vt:lpstr>Seasonal Bias at AERONET-OC sites</vt:lpstr>
      <vt:lpstr>Impact of glint</vt:lpstr>
      <vt:lpstr>Impact of glint</vt:lpstr>
      <vt:lpstr>Standard processing: 2018 vs 2022 MODIS Aqua</vt:lpstr>
      <vt:lpstr>Impact of LUTs generated by PW Zhai RT code</vt:lpstr>
      <vt:lpstr>Cross-calibration of Aqua to SeaWiFs but with a normalized M11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Seasonal bias in ocean color data</dc:title>
  <dc:creator>Ibrahim, Amir (GSFC-6160)</dc:creator>
  <cp:lastModifiedBy>Ibrahim, Amir (GSFC-6160)</cp:lastModifiedBy>
  <cp:revision>74</cp:revision>
  <dcterms:created xsi:type="dcterms:W3CDTF">2021-08-19T02:27:41Z</dcterms:created>
  <dcterms:modified xsi:type="dcterms:W3CDTF">2023-05-02T14:55:57Z</dcterms:modified>
</cp:coreProperties>
</file>