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80" r:id="rId2"/>
    <p:sldId id="466" r:id="rId3"/>
    <p:sldId id="467" r:id="rId4"/>
    <p:sldId id="481" r:id="rId5"/>
    <p:sldId id="290" r:id="rId6"/>
    <p:sldId id="465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21909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121909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121909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121909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121909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121909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121909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121909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121909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A900"/>
    <a:srgbClr val="FEEAD9"/>
    <a:srgbClr val="EBF2DF"/>
    <a:srgbClr val="F5F1AC"/>
    <a:srgbClr val="EDD609"/>
    <a:srgbClr val="E9E975"/>
    <a:srgbClr val="F6E203"/>
    <a:srgbClr val="2F5897"/>
    <a:srgbClr val="7F0002"/>
    <a:srgbClr val="729F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5E5"/>
          </a:solidFill>
        </a:fill>
      </a:tcStyle>
    </a:wholeTbl>
    <a:band2H>
      <a:tcTxStyle/>
      <a:tcStyle>
        <a:tcBdr/>
        <a:fill>
          <a:solidFill>
            <a:srgbClr val="E9EBF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1016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1016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D8CB"/>
          </a:solidFill>
        </a:fill>
      </a:tcStyle>
    </a:wholeTbl>
    <a:band2H>
      <a:tcTxStyle/>
      <a:tcStyle>
        <a:tcBdr/>
        <a:fill>
          <a:solidFill>
            <a:srgbClr val="FAEC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1016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1016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7D8"/>
          </a:solidFill>
        </a:fill>
      </a:tcStyle>
    </a:wholeTbl>
    <a:band2H>
      <a:tcTxStyle/>
      <a:tcStyle>
        <a:tcBdr/>
        <a:fill>
          <a:solidFill>
            <a:srgbClr val="EBEC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1016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1016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0" cap="flat">
              <a:solidFill>
                <a:srgbClr val="000000"/>
              </a:solidFill>
              <a:prstDash val="solid"/>
              <a:round/>
            </a:ln>
          </a:top>
          <a:bottom>
            <a:ln w="635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round/>
            </a:ln>
          </a:top>
          <a:bottom>
            <a:ln w="635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1016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1016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270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635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51"/>
    <p:restoredTop sz="89924" autoAdjust="0"/>
  </p:normalViewPr>
  <p:slideViewPr>
    <p:cSldViewPr snapToGrid="0" snapToObjects="1">
      <p:cViewPr varScale="1">
        <p:scale>
          <a:sx n="48" d="100"/>
          <a:sy n="48" d="100"/>
        </p:scale>
        <p:origin x="1640" y="23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72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D7BB01-0A2A-AD45-816D-5DF1E92156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1F4C87-7D13-AC4B-A23D-D34ABD5D4C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26216-60DD-3340-A178-79A811279584}" type="datetimeFigureOut">
              <a:rPr lang="en-US" smtClean="0"/>
              <a:t>5/2/23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88B0F-BD09-4247-8D6E-B15308E91A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D6412-F960-654D-AF7B-6135444BE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7D77C-A67B-3C4D-A4F5-FB2B44F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46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3" name="Shape 13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466336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219098" latinLnBrk="0">
      <a:defRPr sz="2600">
        <a:latin typeface="+mn-lt"/>
        <a:ea typeface="+mn-ea"/>
        <a:cs typeface="+mn-cs"/>
        <a:sym typeface="Calibri"/>
      </a:defRPr>
    </a:lvl1pPr>
    <a:lvl2pPr indent="228600" defTabSz="1219098" latinLnBrk="0">
      <a:defRPr sz="2600">
        <a:latin typeface="+mn-lt"/>
        <a:ea typeface="+mn-ea"/>
        <a:cs typeface="+mn-cs"/>
        <a:sym typeface="Calibri"/>
      </a:defRPr>
    </a:lvl2pPr>
    <a:lvl3pPr indent="457200" defTabSz="1219098" latinLnBrk="0">
      <a:defRPr sz="2600">
        <a:latin typeface="+mn-lt"/>
        <a:ea typeface="+mn-ea"/>
        <a:cs typeface="+mn-cs"/>
        <a:sym typeface="Calibri"/>
      </a:defRPr>
    </a:lvl3pPr>
    <a:lvl4pPr indent="685800" defTabSz="1219098" latinLnBrk="0">
      <a:defRPr sz="2600">
        <a:latin typeface="+mn-lt"/>
        <a:ea typeface="+mn-ea"/>
        <a:cs typeface="+mn-cs"/>
        <a:sym typeface="Calibri"/>
      </a:defRPr>
    </a:lvl4pPr>
    <a:lvl5pPr indent="914400" defTabSz="1219098" latinLnBrk="0">
      <a:defRPr sz="2600">
        <a:latin typeface="+mn-lt"/>
        <a:ea typeface="+mn-ea"/>
        <a:cs typeface="+mn-cs"/>
        <a:sym typeface="Calibri"/>
      </a:defRPr>
    </a:lvl5pPr>
    <a:lvl6pPr indent="1143000" defTabSz="1219098" latinLnBrk="0">
      <a:defRPr sz="2600">
        <a:latin typeface="+mn-lt"/>
        <a:ea typeface="+mn-ea"/>
        <a:cs typeface="+mn-cs"/>
        <a:sym typeface="Calibri"/>
      </a:defRPr>
    </a:lvl6pPr>
    <a:lvl7pPr indent="1371600" defTabSz="1219098" latinLnBrk="0">
      <a:defRPr sz="2600">
        <a:latin typeface="+mn-lt"/>
        <a:ea typeface="+mn-ea"/>
        <a:cs typeface="+mn-cs"/>
        <a:sym typeface="Calibri"/>
      </a:defRPr>
    </a:lvl7pPr>
    <a:lvl8pPr indent="1600200" defTabSz="1219098" latinLnBrk="0">
      <a:defRPr sz="2600">
        <a:latin typeface="+mn-lt"/>
        <a:ea typeface="+mn-ea"/>
        <a:cs typeface="+mn-cs"/>
        <a:sym typeface="Calibri"/>
      </a:defRPr>
    </a:lvl8pPr>
    <a:lvl9pPr indent="1828800" defTabSz="1219098" latinLnBrk="0">
      <a:defRPr sz="26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/>
            </a:pPr>
            <a:r>
              <a:rPr lang="en-US" dirty="0"/>
              <a:t>Alg. Dev. PIs: 7 + 2 emeriti</a:t>
            </a:r>
          </a:p>
          <a:p>
            <a:pPr>
              <a:defRPr sz="1400"/>
            </a:pPr>
            <a:r>
              <a:rPr lang="en-US" dirty="0"/>
              <a:t>Sci/Analysis: 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03575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44330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6620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3429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3" name="Shape 15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l" defTabSz="12190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pPr>
            <a:r>
              <a:rPr lang="en-US" i="0" dirty="0"/>
              <a:t>v1.1: </a:t>
            </a:r>
            <a:r>
              <a:rPr lang="en-US" sz="1400" i="0" dirty="0">
                <a:sym typeface="Helvetica"/>
              </a:rPr>
              <a:t>* improved thermodynamic phase </a:t>
            </a:r>
            <a:r>
              <a:rPr lang="en-US" sz="1400" i="0" dirty="0" err="1">
                <a:sym typeface="Helvetica"/>
              </a:rPr>
              <a:t>wrt</a:t>
            </a:r>
            <a:r>
              <a:rPr lang="en-US" sz="1400" i="0" dirty="0">
                <a:sym typeface="Helvetica"/>
              </a:rPr>
              <a:t> MOD06 heritage</a:t>
            </a:r>
          </a:p>
          <a:p>
            <a:pPr marL="0" marR="0" lvl="0" indent="0" algn="l" defTabSz="12190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pPr>
            <a:r>
              <a:rPr lang="en-US" sz="1400" i="0" dirty="0">
                <a:sym typeface="Helvetica"/>
              </a:rPr>
              <a:t>Working on C7 science testing now</a:t>
            </a:r>
          </a:p>
          <a:p>
            <a:pPr marL="0" marR="0" lvl="0" indent="0" algn="l" defTabSz="12190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pPr>
            <a:r>
              <a:rPr lang="en-US" sz="1400" i="0" dirty="0">
                <a:sym typeface="Helvetica"/>
              </a:rPr>
              <a:t>NOAA 20 dates from a Liam LAADS UWG slide Starry provided.</a:t>
            </a:r>
          </a:p>
          <a:p>
            <a:pPr marL="0" marR="0" lvl="0" indent="0" algn="l" defTabSz="121909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pPr>
            <a:r>
              <a:rPr lang="en-US" sz="1400" i="0" dirty="0">
                <a:sym typeface="Helvetica"/>
              </a:rPr>
              <a:t>Data availability details on </a:t>
            </a:r>
            <a:r>
              <a:rPr lang="en-US" sz="1400" i="0" dirty="0" err="1">
                <a:sym typeface="Helvetica"/>
              </a:rPr>
              <a:t>atmo</a:t>
            </a:r>
            <a:r>
              <a:rPr lang="en-US" sz="1400" i="0" dirty="0">
                <a:sym typeface="Helvetica"/>
              </a:rPr>
              <a:t> web site</a:t>
            </a:r>
          </a:p>
        </p:txBody>
      </p:sp>
    </p:spTree>
    <p:extLst>
      <p:ext uri="{BB962C8B-B14F-4D97-AF65-F5344CB8AC3E}">
        <p14:creationId xmlns:p14="http://schemas.microsoft.com/office/powerpoint/2010/main" val="3913486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/>
            </a:pPr>
            <a:r>
              <a:rPr lang="en-US" dirty="0"/>
              <a:t>Also: GEO, high-res imagery (Landsat) and airborne imagery, not shown</a:t>
            </a:r>
          </a:p>
          <a:p>
            <a:pPr>
              <a:defRPr sz="14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2209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1828799" y="2628903"/>
            <a:ext cx="20726404" cy="640080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5600"/>
            </a:lvl1pPr>
          </a:lstStyle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657597" y="9144005"/>
            <a:ext cx="17068807" cy="182880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>
            <a:spLocks noGrp="1"/>
          </p:cNvSpPr>
          <p:nvPr>
            <p:ph type="title"/>
          </p:nvPr>
        </p:nvSpPr>
        <p:spPr>
          <a:xfrm>
            <a:off x="1219199" y="1714503"/>
            <a:ext cx="21945604" cy="2400303"/>
          </a:xfrm>
          <a:prstGeom prst="rect">
            <a:avLst/>
          </a:prstGeom>
        </p:spPr>
        <p:txBody>
          <a:bodyPr/>
          <a:lstStyle>
            <a:lvl1pPr>
              <a:defRPr sz="10400"/>
            </a:lvl1pPr>
          </a:lstStyle>
          <a:p>
            <a:r>
              <a:t>Title Text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395200" y="4114802"/>
            <a:ext cx="10769604" cy="678894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hape 46"/>
          <p:cNvSpPr txBox="1"/>
          <p:nvPr/>
        </p:nvSpPr>
        <p:spPr>
          <a:xfrm>
            <a:off x="1757775" y="11304436"/>
            <a:ext cx="7594601" cy="43687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4" tIns="91434" rIns="91434" bIns="91434" anchor="ctr">
            <a:spAutoFit/>
          </a:bodyPr>
          <a:lstStyle>
            <a:lvl1pPr>
              <a:defRPr sz="16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AMS Annual Mtg. 2017, Platnick et al.</a:t>
            </a:r>
          </a:p>
        </p:txBody>
      </p:sp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xfrm>
            <a:off x="1219199" y="1714503"/>
            <a:ext cx="21945604" cy="2400303"/>
          </a:xfrm>
          <a:prstGeom prst="rect">
            <a:avLst/>
          </a:prstGeom>
        </p:spPr>
        <p:txBody>
          <a:bodyPr/>
          <a:lstStyle>
            <a:lvl1pPr>
              <a:defRPr sz="10400"/>
            </a:lvl1pPr>
          </a:lstStyle>
          <a:p>
            <a:r>
              <a:t>Title Text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19199" y="4114802"/>
            <a:ext cx="10773839" cy="914404"/>
          </a:xfrm>
          <a:prstGeom prst="rect">
            <a:avLst/>
          </a:prstGeom>
        </p:spPr>
        <p:txBody>
          <a:bodyPr anchor="b"/>
          <a:lstStyle>
            <a:lvl1pPr marL="0" indent="0" algn="ctr">
              <a:buSzTx/>
              <a:buFontTx/>
              <a:buNone/>
            </a:lvl1pPr>
            <a:lvl2pPr marL="0" indent="0" algn="ctr">
              <a:buSzTx/>
              <a:buFontTx/>
              <a:buNone/>
            </a:lvl2pPr>
            <a:lvl3pPr marL="0" indent="0" algn="ctr">
              <a:buSzTx/>
              <a:buFontTx/>
              <a:buNone/>
            </a:lvl3pPr>
            <a:lvl4pPr marL="0" indent="0" algn="ctr">
              <a:buSzTx/>
              <a:buFontTx/>
              <a:buNone/>
            </a:lvl4pPr>
            <a:lvl5pPr marL="0" indent="0" algn="ctr">
              <a:buSzTx/>
              <a:buFont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sz="quarter" idx="13"/>
          </p:nvPr>
        </p:nvSpPr>
        <p:spPr>
          <a:xfrm>
            <a:off x="12395203" y="4114802"/>
            <a:ext cx="10778071" cy="914404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 algn="ctr" defTabSz="1773786">
              <a:spcBef>
                <a:spcPts val="800"/>
              </a:spcBef>
              <a:buSzTx/>
              <a:buFontTx/>
              <a:buNone/>
              <a:defRPr sz="8400"/>
            </a:pPr>
            <a:endParaRPr/>
          </a:p>
        </p:txBody>
      </p:sp>
      <p:sp>
        <p:nvSpPr>
          <p:cNvPr id="56" name="Shape 57"/>
          <p:cNvSpPr txBox="1"/>
          <p:nvPr/>
        </p:nvSpPr>
        <p:spPr>
          <a:xfrm>
            <a:off x="1757775" y="11304436"/>
            <a:ext cx="7594601" cy="43687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4" tIns="91434" rIns="91434" bIns="91434" anchor="ctr">
            <a:spAutoFit/>
          </a:bodyPr>
          <a:lstStyle>
            <a:lvl1pPr>
              <a:defRPr sz="16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AMS Annual Mtg. 2017, Platnick et al.</a:t>
            </a:r>
          </a:p>
        </p:txBody>
      </p:sp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74"/>
          <p:cNvSpPr txBox="1"/>
          <p:nvPr/>
        </p:nvSpPr>
        <p:spPr>
          <a:xfrm>
            <a:off x="1757775" y="11304436"/>
            <a:ext cx="7594601" cy="43687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4" tIns="91434" rIns="91434" bIns="91434" anchor="ctr">
            <a:spAutoFit/>
          </a:bodyPr>
          <a:lstStyle>
            <a:lvl1pPr>
              <a:defRPr sz="16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AMS Annual Mtg. 2017, Platnick et al.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15752236" y="2114554"/>
            <a:ext cx="8022172" cy="314325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5200">
                <a:effectLst>
                  <a:outerShdw blurRad="50800" dist="25400" dir="54000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917700" y="2124079"/>
            <a:ext cx="13322306" cy="8779673"/>
          </a:xfrm>
          <a:prstGeom prst="rect">
            <a:avLst/>
          </a:prstGeom>
        </p:spPr>
        <p:txBody>
          <a:bodyPr/>
          <a:lstStyle>
            <a:lvl1pPr marL="648594" indent="-648594">
              <a:spcBef>
                <a:spcPts val="1300"/>
              </a:spcBef>
              <a:defRPr sz="6000"/>
            </a:lvl1pPr>
            <a:lvl2pPr marL="798529" indent="-617710">
              <a:spcBef>
                <a:spcPts val="1300"/>
              </a:spcBef>
              <a:defRPr sz="6000"/>
            </a:lvl2pPr>
            <a:lvl3pPr marL="938169" indent="-576529">
              <a:spcBef>
                <a:spcPts val="1300"/>
              </a:spcBef>
              <a:defRPr sz="6000"/>
            </a:lvl3pPr>
            <a:lvl4pPr marL="1234292" indent="-691831">
              <a:spcBef>
                <a:spcPts val="1300"/>
              </a:spcBef>
              <a:defRPr sz="6000"/>
            </a:lvl4pPr>
            <a:lvl5pPr marL="1415114" indent="-691833">
              <a:spcBef>
                <a:spcPts val="1300"/>
              </a:spcBef>
              <a:defRPr sz="6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83"/>
          <p:cNvSpPr>
            <a:spLocks noGrp="1"/>
          </p:cNvSpPr>
          <p:nvPr>
            <p:ph type="body" sz="quarter" idx="13"/>
          </p:nvPr>
        </p:nvSpPr>
        <p:spPr>
          <a:xfrm>
            <a:off x="15752236" y="5372106"/>
            <a:ext cx="8022172" cy="5531646"/>
          </a:xfrm>
          <a:prstGeom prst="rect">
            <a:avLst/>
          </a:prstGeom>
          <a:ln w="12700"/>
        </p:spPr>
        <p:txBody>
          <a:bodyPr/>
          <a:lstStyle/>
          <a:p>
            <a:pPr marL="0" indent="0" algn="ctr">
              <a:lnSpc>
                <a:spcPct val="125000"/>
              </a:lnSpc>
              <a:spcBef>
                <a:spcPts val="500"/>
              </a:spcBef>
              <a:buSzTx/>
              <a:buFontTx/>
              <a:buNone/>
              <a:defRPr sz="5200"/>
            </a:pPr>
            <a:endParaRPr/>
          </a:p>
        </p:txBody>
      </p:sp>
      <p:sp>
        <p:nvSpPr>
          <p:cNvPr id="75" name="Shape 85"/>
          <p:cNvSpPr txBox="1"/>
          <p:nvPr/>
        </p:nvSpPr>
        <p:spPr>
          <a:xfrm>
            <a:off x="1757775" y="11304436"/>
            <a:ext cx="7594601" cy="43687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4" tIns="91434" rIns="91434" bIns="91434" anchor="ctr">
            <a:spAutoFit/>
          </a:bodyPr>
          <a:lstStyle>
            <a:lvl1pPr>
              <a:defRPr sz="16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AMS Annual Mtg. 2017, Platnick et al.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Text"/>
          <p:cNvSpPr txBox="1">
            <a:spLocks noGrp="1"/>
          </p:cNvSpPr>
          <p:nvPr>
            <p:ph type="title"/>
          </p:nvPr>
        </p:nvSpPr>
        <p:spPr>
          <a:xfrm>
            <a:off x="4478868" y="2057399"/>
            <a:ext cx="15231535" cy="134302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5200"/>
            </a:lvl1pPr>
          </a:lstStyle>
          <a:p>
            <a:r>
              <a:t>Title Text</a:t>
            </a:r>
          </a:p>
        </p:txBody>
      </p:sp>
      <p:sp>
        <p:nvSpPr>
          <p:cNvPr id="84" name="Shape 93"/>
          <p:cNvSpPr>
            <a:spLocks noGrp="1"/>
          </p:cNvSpPr>
          <p:nvPr>
            <p:ph type="pic" sz="half" idx="13"/>
          </p:nvPr>
        </p:nvSpPr>
        <p:spPr>
          <a:xfrm>
            <a:off x="4021671" y="3429000"/>
            <a:ext cx="16145935" cy="6811569"/>
          </a:xfrm>
          <a:prstGeom prst="rect">
            <a:avLst/>
          </a:prstGeom>
          <a:ln w="266700">
            <a:solidFill>
              <a:srgbClr val="FFFFFF"/>
            </a:solidFill>
            <a:round/>
          </a:ln>
          <a:effectLst>
            <a:outerShdw blurRad="304800" dist="127000" dir="5400000" rotWithShape="0">
              <a:srgbClr val="000000">
                <a:alpha val="25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478868" y="10429880"/>
            <a:ext cx="15231535" cy="80010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500"/>
              </a:spcBef>
              <a:buSzTx/>
              <a:buFontTx/>
              <a:buNone/>
              <a:defRPr sz="2600"/>
            </a:lvl1pPr>
            <a:lvl2pPr marL="0" indent="0" algn="ctr">
              <a:spcBef>
                <a:spcPts val="500"/>
              </a:spcBef>
              <a:buSzTx/>
              <a:buFontTx/>
              <a:buNone/>
              <a:defRPr sz="2600"/>
            </a:lvl2pPr>
            <a:lvl3pPr marL="0" indent="0" algn="ctr">
              <a:spcBef>
                <a:spcPts val="500"/>
              </a:spcBef>
              <a:buSzTx/>
              <a:buFontTx/>
              <a:buNone/>
              <a:defRPr sz="2600"/>
            </a:lvl3pPr>
            <a:lvl4pPr marL="0" indent="0" algn="ctr">
              <a:spcBef>
                <a:spcPts val="500"/>
              </a:spcBef>
              <a:buSzTx/>
              <a:buFontTx/>
              <a:buNone/>
              <a:defRPr sz="2600"/>
            </a:lvl4pPr>
            <a:lvl5pPr marL="0" indent="0" algn="ctr">
              <a:spcBef>
                <a:spcPts val="500"/>
              </a:spcBef>
              <a:buSzTx/>
              <a:buFontTx/>
              <a:buNone/>
              <a:defRPr sz="2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hape 96"/>
          <p:cNvSpPr txBox="1"/>
          <p:nvPr/>
        </p:nvSpPr>
        <p:spPr>
          <a:xfrm>
            <a:off x="1757775" y="11304436"/>
            <a:ext cx="7594601" cy="43687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4" tIns="91434" rIns="91434" bIns="91434" anchor="ctr">
            <a:spAutoFit/>
          </a:bodyPr>
          <a:lstStyle>
            <a:lvl1pPr>
              <a:defRPr sz="16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AMS Annual Mtg. 2017, Platnick et al.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Text"/>
          <p:cNvSpPr txBox="1">
            <a:spLocks noGrp="1"/>
          </p:cNvSpPr>
          <p:nvPr>
            <p:ph type="title"/>
          </p:nvPr>
        </p:nvSpPr>
        <p:spPr>
          <a:xfrm>
            <a:off x="1219199" y="1714503"/>
            <a:ext cx="21945604" cy="2400303"/>
          </a:xfrm>
          <a:prstGeom prst="rect">
            <a:avLst/>
          </a:prstGeom>
        </p:spPr>
        <p:txBody>
          <a:bodyPr/>
          <a:lstStyle>
            <a:lvl1pPr>
              <a:defRPr sz="10400"/>
            </a:lvl1pPr>
          </a:lstStyle>
          <a:p>
            <a:r>
              <a:t>Title Text</a:t>
            </a:r>
          </a:p>
        </p:txBody>
      </p:sp>
      <p:sp>
        <p:nvSpPr>
          <p:cNvPr id="9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hape 106"/>
          <p:cNvSpPr txBox="1"/>
          <p:nvPr/>
        </p:nvSpPr>
        <p:spPr>
          <a:xfrm>
            <a:off x="1757775" y="11304436"/>
            <a:ext cx="7594601" cy="43687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4" tIns="91434" rIns="91434" bIns="91434" anchor="ctr">
            <a:spAutoFit/>
          </a:bodyPr>
          <a:lstStyle>
            <a:lvl1pPr>
              <a:defRPr sz="16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AMS Annual Mtg. 2017, Platnick et al.</a:t>
            </a:r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Text"/>
          <p:cNvSpPr txBox="1">
            <a:spLocks noGrp="1"/>
          </p:cNvSpPr>
          <p:nvPr>
            <p:ph type="title"/>
          </p:nvPr>
        </p:nvSpPr>
        <p:spPr>
          <a:xfrm>
            <a:off x="17678401" y="2126461"/>
            <a:ext cx="5486404" cy="8777291"/>
          </a:xfrm>
          <a:prstGeom prst="rect">
            <a:avLst/>
          </a:prstGeom>
        </p:spPr>
        <p:txBody>
          <a:bodyPr/>
          <a:lstStyle>
            <a:lvl1pPr>
              <a:defRPr sz="10400"/>
            </a:lvl1pPr>
          </a:lstStyle>
          <a:p>
            <a:r>
              <a:t>Title Text</a:t>
            </a:r>
          </a:p>
        </p:txBody>
      </p:sp>
      <p:sp>
        <p:nvSpPr>
          <p:cNvPr id="105" name="Body Level One…"/>
          <p:cNvSpPr txBox="1">
            <a:spLocks noGrp="1"/>
          </p:cNvSpPr>
          <p:nvPr>
            <p:ph type="body" idx="1"/>
          </p:nvPr>
        </p:nvSpPr>
        <p:spPr>
          <a:xfrm>
            <a:off x="1219202" y="2126461"/>
            <a:ext cx="16052804" cy="877729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" name="Shape 116"/>
          <p:cNvSpPr txBox="1"/>
          <p:nvPr/>
        </p:nvSpPr>
        <p:spPr>
          <a:xfrm>
            <a:off x="1757775" y="11304436"/>
            <a:ext cx="7594601" cy="43687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4" tIns="91434" rIns="91434" bIns="91434" anchor="ctr">
            <a:spAutoFit/>
          </a:bodyPr>
          <a:lstStyle>
            <a:lvl1pPr>
              <a:defRPr sz="16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AMS Annual Mtg. 2017, Platnick et al.</a:t>
            </a:r>
          </a:p>
        </p:txBody>
      </p:sp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tle Text"/>
          <p:cNvSpPr txBox="1">
            <a:spLocks noGrp="1"/>
          </p:cNvSpPr>
          <p:nvPr>
            <p:ph type="title"/>
          </p:nvPr>
        </p:nvSpPr>
        <p:spPr>
          <a:xfrm>
            <a:off x="1828799" y="2628903"/>
            <a:ext cx="20726404" cy="640080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5600"/>
            </a:lvl1pPr>
          </a:lstStyle>
          <a:p>
            <a:r>
              <a:t>Title Text</a:t>
            </a:r>
          </a:p>
        </p:txBody>
      </p:sp>
      <p:sp>
        <p:nvSpPr>
          <p:cNvPr id="12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657597" y="9144005"/>
            <a:ext cx="17068807" cy="182880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FFFF"/>
            </a:gs>
            <a:gs pos="76000">
              <a:srgbClr val="F3F3F3"/>
            </a:gs>
            <a:gs pos="92000">
              <a:srgbClr val="D9D9D9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"/>
          <p:cNvSpPr txBox="1"/>
          <p:nvPr/>
        </p:nvSpPr>
        <p:spPr>
          <a:xfrm>
            <a:off x="1757775" y="12700022"/>
            <a:ext cx="7594601" cy="43687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4" tIns="91434" rIns="91434" bIns="91434" anchor="ctr">
            <a:spAutoFit/>
          </a:bodyPr>
          <a:lstStyle>
            <a:lvl1pPr>
              <a:defRPr sz="16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AMS Annual Mtg. 2017, Platnick et al.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19199" y="2204357"/>
            <a:ext cx="21945604" cy="101470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73394" tIns="173394" rIns="173394" bIns="173394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219199" y="4114802"/>
            <a:ext cx="21945604" cy="678894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73394" tIns="173394" rIns="173394" bIns="173394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782079" y="11266436"/>
            <a:ext cx="502309" cy="512875"/>
          </a:xfrm>
          <a:prstGeom prst="rect">
            <a:avLst/>
          </a:prstGeom>
          <a:ln w="25400">
            <a:miter lim="400000"/>
          </a:ln>
        </p:spPr>
        <p:txBody>
          <a:bodyPr wrap="none" lIns="104037" tIns="104037" rIns="104037" bIns="104037" anchor="ctr">
            <a:spAutoFit/>
          </a:bodyPr>
          <a:lstStyle>
            <a:lvl1pPr>
              <a:defRPr sz="2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60" r:id="rId9"/>
  </p:sldLayoutIdLst>
  <p:transition spd="med"/>
  <p:txStyles>
    <p:titleStyle>
      <a:lvl1pPr marL="0" marR="0" indent="0" algn="ctr" defTabSz="1828738" rtl="0" latinLnBrk="0">
        <a:lnSpc>
          <a:spcPts val="112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2F5897"/>
          </a:solidFill>
          <a:effectLst>
            <a:outerShdw blurRad="63500" dist="38100" dir="5400000" rotWithShape="0">
              <a:srgbClr val="000000">
                <a:alpha val="25000"/>
              </a:srgbClr>
            </a:outerShdw>
          </a:effectLst>
          <a:uFillTx/>
          <a:latin typeface="Palatino Linotype"/>
          <a:ea typeface="Palatino Linotype"/>
          <a:cs typeface="Palatino Linotype"/>
          <a:sym typeface="Palatino Linotype"/>
        </a:defRPr>
      </a:lvl1pPr>
      <a:lvl2pPr marL="0" marR="0" indent="0" algn="ctr" defTabSz="1828738" rtl="0" latinLnBrk="0">
        <a:lnSpc>
          <a:spcPts val="112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2F5897"/>
          </a:solidFill>
          <a:effectLst>
            <a:outerShdw blurRad="63500" dist="38100" dir="5400000" rotWithShape="0">
              <a:srgbClr val="000000">
                <a:alpha val="25000"/>
              </a:srgbClr>
            </a:outerShdw>
          </a:effectLst>
          <a:uFillTx/>
          <a:latin typeface="Palatino Linotype"/>
          <a:ea typeface="Palatino Linotype"/>
          <a:cs typeface="Palatino Linotype"/>
          <a:sym typeface="Palatino Linotype"/>
        </a:defRPr>
      </a:lvl2pPr>
      <a:lvl3pPr marL="0" marR="0" indent="0" algn="ctr" defTabSz="1828738" rtl="0" latinLnBrk="0">
        <a:lnSpc>
          <a:spcPts val="112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2F5897"/>
          </a:solidFill>
          <a:effectLst>
            <a:outerShdw blurRad="63500" dist="38100" dir="5400000" rotWithShape="0">
              <a:srgbClr val="000000">
                <a:alpha val="25000"/>
              </a:srgbClr>
            </a:outerShdw>
          </a:effectLst>
          <a:uFillTx/>
          <a:latin typeface="Palatino Linotype"/>
          <a:ea typeface="Palatino Linotype"/>
          <a:cs typeface="Palatino Linotype"/>
          <a:sym typeface="Palatino Linotype"/>
        </a:defRPr>
      </a:lvl3pPr>
      <a:lvl4pPr marL="0" marR="0" indent="0" algn="ctr" defTabSz="1828738" rtl="0" latinLnBrk="0">
        <a:lnSpc>
          <a:spcPts val="112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2F5897"/>
          </a:solidFill>
          <a:effectLst>
            <a:outerShdw blurRad="63500" dist="38100" dir="5400000" rotWithShape="0">
              <a:srgbClr val="000000">
                <a:alpha val="25000"/>
              </a:srgbClr>
            </a:outerShdw>
          </a:effectLst>
          <a:uFillTx/>
          <a:latin typeface="Palatino Linotype"/>
          <a:ea typeface="Palatino Linotype"/>
          <a:cs typeface="Palatino Linotype"/>
          <a:sym typeface="Palatino Linotype"/>
        </a:defRPr>
      </a:lvl4pPr>
      <a:lvl5pPr marL="0" marR="0" indent="0" algn="ctr" defTabSz="1828738" rtl="0" latinLnBrk="0">
        <a:lnSpc>
          <a:spcPts val="112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2F5897"/>
          </a:solidFill>
          <a:effectLst>
            <a:outerShdw blurRad="63500" dist="38100" dir="5400000" rotWithShape="0">
              <a:srgbClr val="000000">
                <a:alpha val="25000"/>
              </a:srgbClr>
            </a:outerShdw>
          </a:effectLst>
          <a:uFillTx/>
          <a:latin typeface="Palatino Linotype"/>
          <a:ea typeface="Palatino Linotype"/>
          <a:cs typeface="Palatino Linotype"/>
          <a:sym typeface="Palatino Linotype"/>
        </a:defRPr>
      </a:lvl5pPr>
      <a:lvl6pPr marL="0" marR="0" indent="0" algn="ctr" defTabSz="1828738" rtl="0" latinLnBrk="0">
        <a:lnSpc>
          <a:spcPts val="112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2F5897"/>
          </a:solidFill>
          <a:effectLst>
            <a:outerShdw blurRad="63500" dist="38100" dir="5400000" rotWithShape="0">
              <a:srgbClr val="000000">
                <a:alpha val="25000"/>
              </a:srgbClr>
            </a:outerShdw>
          </a:effectLst>
          <a:uFillTx/>
          <a:latin typeface="Palatino Linotype"/>
          <a:ea typeface="Palatino Linotype"/>
          <a:cs typeface="Palatino Linotype"/>
          <a:sym typeface="Palatino Linotype"/>
        </a:defRPr>
      </a:lvl6pPr>
      <a:lvl7pPr marL="0" marR="0" indent="0" algn="ctr" defTabSz="1828738" rtl="0" latinLnBrk="0">
        <a:lnSpc>
          <a:spcPts val="112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2F5897"/>
          </a:solidFill>
          <a:effectLst>
            <a:outerShdw blurRad="63500" dist="38100" dir="5400000" rotWithShape="0">
              <a:srgbClr val="000000">
                <a:alpha val="25000"/>
              </a:srgbClr>
            </a:outerShdw>
          </a:effectLst>
          <a:uFillTx/>
          <a:latin typeface="Palatino Linotype"/>
          <a:ea typeface="Palatino Linotype"/>
          <a:cs typeface="Palatino Linotype"/>
          <a:sym typeface="Palatino Linotype"/>
        </a:defRPr>
      </a:lvl7pPr>
      <a:lvl8pPr marL="0" marR="0" indent="0" algn="ctr" defTabSz="1828738" rtl="0" latinLnBrk="0">
        <a:lnSpc>
          <a:spcPts val="112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2F5897"/>
          </a:solidFill>
          <a:effectLst>
            <a:outerShdw blurRad="63500" dist="38100" dir="5400000" rotWithShape="0">
              <a:srgbClr val="000000">
                <a:alpha val="25000"/>
              </a:srgbClr>
            </a:outerShdw>
          </a:effectLst>
          <a:uFillTx/>
          <a:latin typeface="Palatino Linotype"/>
          <a:ea typeface="Palatino Linotype"/>
          <a:cs typeface="Palatino Linotype"/>
          <a:sym typeface="Palatino Linotype"/>
        </a:defRPr>
      </a:lvl8pPr>
      <a:lvl9pPr marL="0" marR="0" indent="0" algn="ctr" defTabSz="1828738" rtl="0" latinLnBrk="0">
        <a:lnSpc>
          <a:spcPts val="112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2F5897"/>
          </a:solidFill>
          <a:effectLst>
            <a:outerShdw blurRad="63500" dist="38100" dir="5400000" rotWithShape="0">
              <a:srgbClr val="000000">
                <a:alpha val="25000"/>
              </a:srgbClr>
            </a:outerShdw>
          </a:effectLst>
          <a:uFillTx/>
          <a:latin typeface="Palatino Linotype"/>
          <a:ea typeface="Palatino Linotype"/>
          <a:cs typeface="Palatino Linotype"/>
          <a:sym typeface="Palatino Linotype"/>
        </a:defRPr>
      </a:lvl9pPr>
    </p:titleStyle>
    <p:bodyStyle>
      <a:lvl1pPr marL="663007" marR="0" indent="-663007" algn="l" defTabSz="1828738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ln>
            <a:noFill/>
          </a:ln>
          <a:solidFill>
            <a:srgbClr val="808080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1009581" marR="0" indent="-828760" algn="l" defTabSz="1828738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o"/>
        <a:tabLst/>
        <a:defRPr sz="4400" b="0" i="0" u="none" strike="noStrike" cap="none" spc="0" baseline="0">
          <a:ln>
            <a:noFill/>
          </a:ln>
          <a:solidFill>
            <a:srgbClr val="808080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1024648" marR="0" indent="-663007" algn="l" defTabSz="1828738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ln>
            <a:noFill/>
          </a:ln>
          <a:solidFill>
            <a:srgbClr val="808080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1205468" marR="0" indent="-663007" algn="l" defTabSz="1828738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o"/>
        <a:tabLst/>
        <a:defRPr sz="4400" b="0" i="0" u="none" strike="noStrike" cap="none" spc="0" baseline="0">
          <a:ln>
            <a:noFill/>
          </a:ln>
          <a:solidFill>
            <a:srgbClr val="808080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1386288" marR="0" indent="-663007" algn="l" defTabSz="1828738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ln>
            <a:noFill/>
          </a:ln>
          <a:solidFill>
            <a:srgbClr val="808080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1567108" marR="0" indent="-663007" algn="l" defTabSz="1828738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o"/>
        <a:tabLst/>
        <a:defRPr sz="4400" b="0" i="0" u="none" strike="noStrike" cap="none" spc="0" baseline="0">
          <a:ln>
            <a:noFill/>
          </a:ln>
          <a:solidFill>
            <a:srgbClr val="808080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1747929" marR="0" indent="-663007" algn="l" defTabSz="1828738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ln>
            <a:noFill/>
          </a:ln>
          <a:solidFill>
            <a:srgbClr val="808080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1928748" marR="0" indent="-663007" algn="l" defTabSz="1828738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o"/>
        <a:tabLst/>
        <a:defRPr sz="4400" b="0" i="0" u="none" strike="noStrike" cap="none" spc="0" baseline="0">
          <a:ln>
            <a:noFill/>
          </a:ln>
          <a:solidFill>
            <a:srgbClr val="808080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2109568" marR="0" indent="-663007" algn="l" defTabSz="1828738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ln>
            <a:noFill/>
          </a:ln>
          <a:solidFill>
            <a:srgbClr val="808080"/>
          </a:solidFill>
          <a:uFillTx/>
          <a:latin typeface="Century Gothic"/>
          <a:ea typeface="Century Gothic"/>
          <a:cs typeface="Century Gothic"/>
          <a:sym typeface="Century Gothic"/>
        </a:defRPr>
      </a:lvl9pPr>
    </p:bodyStyle>
    <p:otherStyle>
      <a:lvl1pPr marL="0" marR="0" indent="0" algn="l" defTabSz="121909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0" algn="l" defTabSz="121909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0" algn="l" defTabSz="121909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0" algn="l" defTabSz="121909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0" algn="l" defTabSz="121909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0" algn="l" defTabSz="121909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0" algn="l" defTabSz="121909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0" algn="l" defTabSz="121909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0" algn="l" defTabSz="121909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46">
            <a:extLst>
              <a:ext uri="{FF2B5EF4-FFF2-40B4-BE49-F238E27FC236}">
                <a16:creationId xmlns:a16="http://schemas.microsoft.com/office/drawing/2014/main" id="{305BD2D5-9274-E84E-BA93-ADDA465750E4}"/>
              </a:ext>
            </a:extLst>
          </p:cNvPr>
          <p:cNvSpPr txBox="1"/>
          <p:nvPr/>
        </p:nvSpPr>
        <p:spPr>
          <a:xfrm>
            <a:off x="499472" y="12773714"/>
            <a:ext cx="8876833" cy="61554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91434" tIns="91434" rIns="91434" bIns="91434" anchor="ctr">
            <a:spAutoFit/>
          </a:bodyPr>
          <a:lstStyle/>
          <a:p>
            <a:pPr>
              <a:defRPr sz="2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800" dirty="0"/>
              <a:t>MODIS/VIIRS Atmos. Disc. Team, May. 2023</a:t>
            </a:r>
            <a:endParaRPr sz="28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2C18B6B-ECA5-3857-B683-73FDC3B605E7}"/>
              </a:ext>
            </a:extLst>
          </p:cNvPr>
          <p:cNvGrpSpPr/>
          <p:nvPr/>
        </p:nvGrpSpPr>
        <p:grpSpPr>
          <a:xfrm>
            <a:off x="8855618" y="11818256"/>
            <a:ext cx="14839925" cy="1211950"/>
            <a:chOff x="8477930" y="12533875"/>
            <a:chExt cx="14839925" cy="121195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47CD061-FD0B-9AE7-9991-FFF5ABE6095C}"/>
                </a:ext>
              </a:extLst>
            </p:cNvPr>
            <p:cNvSpPr/>
            <p:nvPr/>
          </p:nvSpPr>
          <p:spPr>
            <a:xfrm>
              <a:off x="8477930" y="12773714"/>
              <a:ext cx="1769165" cy="306182"/>
            </a:xfrm>
            <a:prstGeom prst="rect">
              <a:avLst/>
            </a:prstGeom>
            <a:solidFill>
              <a:srgbClr val="EBF2DF"/>
            </a:solidFill>
            <a:ln w="12700" cap="flat">
              <a:solidFill>
                <a:schemeClr val="accent1"/>
              </a:solidFill>
              <a:prstDash val="solid"/>
              <a:round/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173394" tIns="173394" rIns="173394" bIns="173394" numCol="1" spcCol="38100" rtlCol="0" anchor="ctr">
              <a:spAutoFit/>
            </a:bodyPr>
            <a:lstStyle/>
            <a:p>
              <a:pPr marL="0" marR="0" indent="0" algn="l" defTabSz="121909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DD553D7-260E-C7F9-2F35-5D4A9749DD6C}"/>
                </a:ext>
              </a:extLst>
            </p:cNvPr>
            <p:cNvSpPr/>
            <p:nvPr/>
          </p:nvSpPr>
          <p:spPr>
            <a:xfrm>
              <a:off x="15756836" y="12773714"/>
              <a:ext cx="1769165" cy="306182"/>
            </a:xfrm>
            <a:prstGeom prst="rect">
              <a:avLst/>
            </a:prstGeom>
            <a:solidFill>
              <a:srgbClr val="FEEAD9"/>
            </a:solidFill>
            <a:ln w="12700" cap="flat">
              <a:solidFill>
                <a:schemeClr val="accent1"/>
              </a:solidFill>
              <a:prstDash val="solid"/>
              <a:round/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173394" tIns="173394" rIns="173394" bIns="173394" numCol="1" spcCol="38100" rtlCol="0" anchor="ctr">
              <a:spAutoFit/>
            </a:bodyPr>
            <a:lstStyle/>
            <a:p>
              <a:pPr marL="0" marR="0" indent="0" algn="l" defTabSz="121909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7EB7F53-9234-30C0-F2BE-96FF4FB29BFF}"/>
                </a:ext>
              </a:extLst>
            </p:cNvPr>
            <p:cNvSpPr txBox="1"/>
            <p:nvPr/>
          </p:nvSpPr>
          <p:spPr>
            <a:xfrm>
              <a:off x="10284612" y="12533876"/>
              <a:ext cx="5742690" cy="1211949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173394" tIns="173394" rIns="173394" bIns="173394" numCol="1" spcCol="38100" rtlCol="0" anchor="t">
              <a:spAutoFit/>
            </a:bodyPr>
            <a:lstStyle/>
            <a:p>
              <a:pPr marL="0" marR="0" indent="0" algn="l" defTabSz="121909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/>
                <a:t>Product</a:t>
              </a:r>
              <a:r>
                <a:rPr kumimoji="0" lang="en-US" sz="2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rPr>
                <a:t> PIs/</a:t>
              </a:r>
              <a:r>
                <a:rPr lang="en-US" sz="2800" dirty="0"/>
                <a:t>L</a:t>
              </a:r>
              <a:r>
                <a:rPr kumimoji="0" lang="en-US" sz="2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rPr>
                <a:t>eadership</a:t>
              </a:r>
            </a:p>
            <a:p>
              <a:pPr marL="0" marR="0" indent="0" algn="l" defTabSz="121909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rPr>
                <a:t>(Sen. Review, ROSES20 A.52, A.33)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9693A90-5E71-9761-2617-FC54A3D8E5B8}"/>
                </a:ext>
              </a:extLst>
            </p:cNvPr>
            <p:cNvSpPr txBox="1"/>
            <p:nvPr/>
          </p:nvSpPr>
          <p:spPr>
            <a:xfrm>
              <a:off x="17575165" y="12533875"/>
              <a:ext cx="5742690" cy="78106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173394" tIns="173394" rIns="173394" bIns="173394" numCol="1" spcCol="38100" rtlCol="0" anchor="t">
              <a:spAutoFit/>
            </a:bodyPr>
            <a:lstStyle/>
            <a:p>
              <a:pPr marL="0" marR="0" indent="0" algn="l" defTabSz="121909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rPr>
                <a:t>Sci. Analysis PIs (ROSES20 A.33)</a:t>
              </a:r>
            </a:p>
          </p:txBody>
        </p:sp>
      </p:grpSp>
      <p:sp>
        <p:nvSpPr>
          <p:cNvPr id="13" name="Shape 175">
            <a:extLst>
              <a:ext uri="{FF2B5EF4-FFF2-40B4-BE49-F238E27FC236}">
                <a16:creationId xmlns:a16="http://schemas.microsoft.com/office/drawing/2014/main" id="{5F72822D-3820-8930-A8EB-E08E16F425EA}"/>
              </a:ext>
            </a:extLst>
          </p:cNvPr>
          <p:cNvSpPr txBox="1">
            <a:spLocks/>
          </p:cNvSpPr>
          <p:nvPr/>
        </p:nvSpPr>
        <p:spPr>
          <a:xfrm>
            <a:off x="3073339" y="80328"/>
            <a:ext cx="18948461" cy="249265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73394" tIns="173394" rIns="173394" bIns="173394" anchor="b">
            <a:normAutofit/>
          </a:bodyPr>
          <a:lstStyle>
            <a:lvl1pPr marL="0" marR="0" indent="0" algn="ctr" defTabSz="1381629" rtl="0" latinLnBrk="0">
              <a:lnSpc>
                <a:spcPts val="8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68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24384" dist="15179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hangingPunct="1">
              <a:lnSpc>
                <a:spcPct val="110000"/>
              </a:lnSpc>
            </a:pPr>
            <a:r>
              <a:rPr lang="en-US" sz="5800" dirty="0">
                <a:latin typeface="Avenir Book" panose="02000503020000020003" pitchFamily="2" charset="0"/>
                <a:cs typeface="Arial" panose="020B0604020202020204" pitchFamily="34" charset="0"/>
              </a:rPr>
              <a:t>MODIS/VIIRS Atmosphere Discipline Team Session</a:t>
            </a:r>
          </a:p>
          <a:p>
            <a:pPr hangingPunct="1">
              <a:lnSpc>
                <a:spcPct val="110000"/>
              </a:lnSpc>
            </a:pPr>
            <a:r>
              <a:rPr lang="en-US" sz="4000" dirty="0">
                <a:solidFill>
                  <a:schemeClr val="tx1"/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3 May 2023, College Park, MD</a:t>
            </a:r>
          </a:p>
        </p:txBody>
      </p:sp>
      <p:pic>
        <p:nvPicPr>
          <p:cNvPr id="15" name="Picture 14" descr="Table, calendar&#10;&#10;Description automatically generated">
            <a:extLst>
              <a:ext uri="{FF2B5EF4-FFF2-40B4-BE49-F238E27FC236}">
                <a16:creationId xmlns:a16="http://schemas.microsoft.com/office/drawing/2014/main" id="{E598BBE7-8866-824B-390D-F0DF4AFB2A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978" y="2757823"/>
            <a:ext cx="21056043" cy="8835836"/>
          </a:xfrm>
          <a:prstGeom prst="rect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972852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46">
            <a:extLst>
              <a:ext uri="{FF2B5EF4-FFF2-40B4-BE49-F238E27FC236}">
                <a16:creationId xmlns:a16="http://schemas.microsoft.com/office/drawing/2014/main" id="{305BD2D5-9274-E84E-BA93-ADDA465750E4}"/>
              </a:ext>
            </a:extLst>
          </p:cNvPr>
          <p:cNvSpPr txBox="1"/>
          <p:nvPr/>
        </p:nvSpPr>
        <p:spPr>
          <a:xfrm>
            <a:off x="499472" y="12773714"/>
            <a:ext cx="8876833" cy="61554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91434" tIns="91434" rIns="91434" bIns="91434" anchor="ctr">
            <a:spAutoFit/>
          </a:bodyPr>
          <a:lstStyle/>
          <a:p>
            <a:pPr>
              <a:defRPr sz="2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800" dirty="0"/>
              <a:t>MODIS/VIIRS Atmos. Disc. Team, May. 2023</a:t>
            </a:r>
            <a:endParaRPr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56CDDE-D106-957B-E8D6-B9A616718C50}"/>
              </a:ext>
            </a:extLst>
          </p:cNvPr>
          <p:cNvSpPr txBox="1"/>
          <p:nvPr/>
        </p:nvSpPr>
        <p:spPr>
          <a:xfrm>
            <a:off x="2216727" y="3243073"/>
            <a:ext cx="20127458" cy="8721697"/>
          </a:xfrm>
          <a:prstGeom prst="rect">
            <a:avLst/>
          </a:prstGeom>
          <a:noFill/>
          <a:ln w="25400" cap="flat">
            <a:solidFill>
              <a:schemeClr val="tx1">
                <a:lumMod val="50000"/>
                <a:lumOff val="5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73394" tIns="173394" rIns="173394" bIns="173394" numCol="1" spcCol="38100" rtlCol="0" anchor="t">
            <a:spAutoFit/>
          </a:bodyPr>
          <a:lstStyle/>
          <a:p>
            <a:pPr marL="0" marR="571500">
              <a:spcBef>
                <a:spcPts val="0"/>
              </a:spcBef>
              <a:spcAft>
                <a:spcPts val="0"/>
              </a:spcAft>
              <a:tabLst>
                <a:tab pos="5657850" algn="r"/>
              </a:tabLst>
            </a:pPr>
            <a:r>
              <a:rPr lang="en-US" sz="3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Atmosphere Discipline Overview</a:t>
            </a:r>
            <a:r>
              <a:rPr lang="en-US" sz="3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Holz, Platnick</a:t>
            </a:r>
            <a:r>
              <a:rPr lang="en-US" sz="3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					</a:t>
            </a:r>
            <a:r>
              <a:rPr lang="en-US" sz="3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8:30</a:t>
            </a:r>
            <a:endParaRPr lang="en-US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571500">
              <a:spcBef>
                <a:spcPts val="0"/>
              </a:spcBef>
              <a:spcAft>
                <a:spcPts val="0"/>
              </a:spcAft>
              <a:tabLst>
                <a:tab pos="5657850" algn="r"/>
              </a:tabLst>
            </a:pPr>
            <a:r>
              <a:rPr lang="en-US" sz="3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571500">
              <a:spcBef>
                <a:spcPts val="0"/>
              </a:spcBef>
              <a:spcAft>
                <a:spcPts val="0"/>
              </a:spcAft>
              <a:tabLst>
                <a:tab pos="5657850" algn="r"/>
              </a:tabLst>
            </a:pPr>
            <a:r>
              <a:rPr lang="en-US" sz="3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Science Analysis (15 min each w/questions)									8:40</a:t>
            </a:r>
            <a:endParaRPr lang="en-US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571500">
              <a:spcBef>
                <a:spcPts val="0"/>
              </a:spcBef>
              <a:spcAft>
                <a:spcPts val="0"/>
              </a:spcAft>
              <a:tabLst>
                <a:tab pos="5657850" algn="r"/>
              </a:tabLst>
            </a:pPr>
            <a:r>
              <a:rPr lang="en-US" sz="3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342900">
              <a:spcBef>
                <a:spcPts val="0"/>
              </a:spcBef>
              <a:spcAft>
                <a:spcPts val="0"/>
              </a:spcAft>
            </a:pPr>
            <a:r>
              <a:rPr lang="en-US" sz="3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Aerosols</a:t>
            </a:r>
            <a:endParaRPr lang="en-US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22338" marR="342900" lvl="0" indent="-444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Jing Wei/ </a:t>
            </a:r>
            <a:r>
              <a:rPr lang="en-US" sz="3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Zhanqing</a:t>
            </a:r>
            <a:r>
              <a:rPr lang="en-US" sz="3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Li: </a:t>
            </a:r>
            <a:r>
              <a:rPr lang="en-US" sz="34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person</a:t>
            </a:r>
            <a:r>
              <a:rPr lang="en-US" sz="3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 </a:t>
            </a:r>
            <a:r>
              <a:rPr lang="en-US" sz="3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Tracking Ambient Particulate Matter and Chemical Composition from Space using Artificial Intelligence</a:t>
            </a:r>
            <a:endParaRPr lang="en-US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22338" marR="342900" lvl="0" indent="-444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4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Eric Wilcox</a:t>
            </a:r>
            <a:r>
              <a:rPr lang="en-US" sz="3400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4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person</a:t>
            </a:r>
            <a:r>
              <a:rPr lang="en-US" sz="3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sz="3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400" i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Quantifying impacts of light-absorbing aerosols on atmospheric temperature and circulation</a:t>
            </a:r>
            <a:endParaRPr lang="en-US" sz="3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342900">
              <a:spcBef>
                <a:spcPts val="0"/>
              </a:spcBef>
              <a:spcAft>
                <a:spcPts val="0"/>
              </a:spcAft>
            </a:pPr>
            <a:r>
              <a:rPr lang="en-US" sz="34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Clouds</a:t>
            </a:r>
            <a:r>
              <a:rPr lang="en-US" sz="3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22338" marR="342900" lvl="0" indent="-444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Catherine </a:t>
            </a:r>
            <a:r>
              <a:rPr lang="en-US" sz="3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Naud</a:t>
            </a:r>
            <a:r>
              <a:rPr lang="en-US" sz="3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4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Virtual</a:t>
            </a:r>
            <a:r>
              <a:rPr lang="en-US" sz="3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sz="3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Cloud controlling factors in the </a:t>
            </a:r>
            <a:r>
              <a:rPr lang="en-US" sz="34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extratropics</a:t>
            </a:r>
            <a:endParaRPr lang="en-US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342900">
              <a:spcBef>
                <a:spcPts val="0"/>
              </a:spcBef>
              <a:spcAft>
                <a:spcPts val="0"/>
              </a:spcAft>
            </a:pPr>
            <a:r>
              <a:rPr lang="en-US" sz="3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Aerosols &amp; Clouds</a:t>
            </a:r>
            <a:endParaRPr lang="en-US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22338" marR="342900" lvl="0" indent="-444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Jay Mace/Sally Benson:</a:t>
            </a:r>
            <a:r>
              <a:rPr lang="en-US" sz="3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4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Virtual</a:t>
            </a:r>
            <a:r>
              <a:rPr lang="en-US" sz="3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sz="3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Systematic Changes in Cloud Droplet Number Concentrations Along Air Mass Trajectories in the High Latitude Southern Ocean</a:t>
            </a:r>
          </a:p>
          <a:p>
            <a:pPr marL="922338" marR="342900" lvl="0" indent="-444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Tianle</a:t>
            </a:r>
            <a:r>
              <a:rPr lang="en-US" sz="3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Yuan</a:t>
            </a:r>
            <a:r>
              <a:rPr lang="en-US" sz="3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 </a:t>
            </a:r>
            <a:r>
              <a:rPr lang="en-US" sz="34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person</a:t>
            </a:r>
            <a:r>
              <a:rPr lang="en-US" sz="3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 </a:t>
            </a:r>
            <a:r>
              <a:rPr lang="en-US" sz="3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Strong aerosol indirect forcing from increasing low cloud coverage suggested by ship-tracks in Aqua MODIS</a:t>
            </a:r>
            <a:endParaRPr lang="en-US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hape 175">
            <a:extLst>
              <a:ext uri="{FF2B5EF4-FFF2-40B4-BE49-F238E27FC236}">
                <a16:creationId xmlns:a16="http://schemas.microsoft.com/office/drawing/2014/main" id="{83C2CEC5-A42C-44FE-3125-B0A5553FF9C1}"/>
              </a:ext>
            </a:extLst>
          </p:cNvPr>
          <p:cNvSpPr txBox="1">
            <a:spLocks/>
          </p:cNvSpPr>
          <p:nvPr/>
        </p:nvSpPr>
        <p:spPr>
          <a:xfrm>
            <a:off x="3073339" y="80328"/>
            <a:ext cx="18948461" cy="249265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73394" tIns="173394" rIns="173394" bIns="173394" anchor="b">
            <a:normAutofit/>
          </a:bodyPr>
          <a:lstStyle>
            <a:lvl1pPr marL="0" marR="0" indent="0" algn="ctr" defTabSz="1381629" rtl="0" latinLnBrk="0">
              <a:lnSpc>
                <a:spcPts val="8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68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24384" dist="15179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hangingPunct="1">
              <a:lnSpc>
                <a:spcPct val="110000"/>
              </a:lnSpc>
            </a:pPr>
            <a:r>
              <a:rPr lang="en-US" sz="5800" dirty="0">
                <a:latin typeface="Avenir Book" panose="02000503020000020003" pitchFamily="2" charset="0"/>
                <a:cs typeface="Arial" panose="020B0604020202020204" pitchFamily="34" charset="0"/>
              </a:rPr>
              <a:t>MODIS/VIIRS Atmosphere Discipline Team Session</a:t>
            </a:r>
          </a:p>
          <a:p>
            <a:pPr hangingPunct="1">
              <a:lnSpc>
                <a:spcPct val="110000"/>
              </a:lnSpc>
            </a:pPr>
            <a:r>
              <a:rPr lang="en-US" sz="4000" dirty="0">
                <a:solidFill>
                  <a:schemeClr val="tx1"/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3 May 2023, College Park, MD</a:t>
            </a:r>
          </a:p>
        </p:txBody>
      </p:sp>
    </p:spTree>
    <p:extLst>
      <p:ext uri="{BB962C8B-B14F-4D97-AF65-F5344CB8AC3E}">
        <p14:creationId xmlns:p14="http://schemas.microsoft.com/office/powerpoint/2010/main" val="301901003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46">
            <a:extLst>
              <a:ext uri="{FF2B5EF4-FFF2-40B4-BE49-F238E27FC236}">
                <a16:creationId xmlns:a16="http://schemas.microsoft.com/office/drawing/2014/main" id="{305BD2D5-9274-E84E-BA93-ADDA465750E4}"/>
              </a:ext>
            </a:extLst>
          </p:cNvPr>
          <p:cNvSpPr txBox="1"/>
          <p:nvPr/>
        </p:nvSpPr>
        <p:spPr>
          <a:xfrm>
            <a:off x="499472" y="12773714"/>
            <a:ext cx="8876833" cy="61554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91434" tIns="91434" rIns="91434" bIns="91434" anchor="ctr">
            <a:spAutoFit/>
          </a:bodyPr>
          <a:lstStyle/>
          <a:p>
            <a:pPr>
              <a:defRPr sz="2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800" dirty="0"/>
              <a:t>MODIS/VIIRS Atmos. Disc. Team, May. 2023</a:t>
            </a:r>
            <a:endParaRPr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56CDDE-D106-957B-E8D6-B9A616718C50}"/>
              </a:ext>
            </a:extLst>
          </p:cNvPr>
          <p:cNvSpPr txBox="1"/>
          <p:nvPr/>
        </p:nvSpPr>
        <p:spPr>
          <a:xfrm>
            <a:off x="2717769" y="3820092"/>
            <a:ext cx="18948462" cy="7152037"/>
          </a:xfrm>
          <a:prstGeom prst="rect">
            <a:avLst/>
          </a:prstGeom>
          <a:noFill/>
          <a:ln w="25400" cap="flat">
            <a:solidFill>
              <a:schemeClr val="tx1">
                <a:lumMod val="50000"/>
                <a:lumOff val="5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73394" tIns="173394" rIns="173394" bIns="173394" numCol="1" spcCol="38100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715000" algn="r"/>
              </a:tabLst>
            </a:pPr>
            <a:r>
              <a:rPr lang="en-US" sz="3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Atmosphere SIPS/LAADS Data Access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Liam </a:t>
            </a:r>
            <a:r>
              <a:rPr lang="en-US" sz="3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Gumley</a:t>
            </a:r>
            <a:r>
              <a:rPr lang="en-US" sz="3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Elaine </a:t>
            </a:r>
            <a:r>
              <a:rPr lang="en-US" sz="3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Prins</a:t>
            </a: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	</a:t>
            </a:r>
            <a:r>
              <a:rPr lang="en-US" sz="3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10:00</a:t>
            </a:r>
            <a:endParaRPr lang="en-US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342900">
              <a:spcBef>
                <a:spcPts val="0"/>
              </a:spcBef>
              <a:spcAft>
                <a:spcPts val="0"/>
              </a:spcAft>
              <a:tabLst>
                <a:tab pos="5715000" algn="r"/>
              </a:tabLst>
            </a:pPr>
            <a:r>
              <a:rPr lang="en-US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342900">
              <a:spcBef>
                <a:spcPts val="0"/>
              </a:spcBef>
              <a:spcAft>
                <a:spcPts val="0"/>
              </a:spcAft>
              <a:tabLst>
                <a:tab pos="5715000" algn="r"/>
              </a:tabLst>
            </a:pPr>
            <a:r>
              <a:rPr lang="en-US" sz="3400" i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Break</a:t>
            </a:r>
            <a:r>
              <a:rPr lang="en-US" sz="34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						</a:t>
            </a:r>
            <a:r>
              <a:rPr lang="en-US" sz="3400" b="1" dirty="0">
                <a:solidFill>
                  <a:srgbClr val="21212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34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10:30</a:t>
            </a:r>
            <a:endParaRPr lang="en-US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715000" algn="r"/>
              </a:tabLst>
            </a:pPr>
            <a:r>
              <a:rPr lang="en-US" sz="3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Continuity Products: Status, Challenges, Future Directions (15 min each + discussion)		10:45</a:t>
            </a:r>
            <a:endParaRPr lang="en-US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715000" algn="r"/>
              </a:tabLst>
            </a:pPr>
            <a:r>
              <a:rPr lang="en-US" sz="3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22338" marR="0" lvl="1" indent="-46513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15000" algn="r"/>
              </a:tabLst>
            </a:pPr>
            <a:r>
              <a:rPr lang="en-US" sz="3400" b="1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Christina Hsu</a:t>
            </a:r>
            <a:r>
              <a:rPr lang="en-US" sz="3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40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person</a:t>
            </a:r>
            <a:r>
              <a:rPr lang="en-US" sz="340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 </a:t>
            </a:r>
            <a:r>
              <a:rPr lang="en-US" sz="3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VIIRS Deep Blue aerosol product (AERDB)	</a:t>
            </a:r>
          </a:p>
          <a:p>
            <a:pPr marL="922338" marR="0" lvl="1" indent="-46513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15000" algn="r"/>
              </a:tabLst>
            </a:pPr>
            <a:r>
              <a:rPr lang="en-US" sz="3400" b="1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Rob Levy</a:t>
            </a:r>
            <a:r>
              <a:rPr lang="en-US" sz="3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40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person</a:t>
            </a:r>
            <a:r>
              <a:rPr lang="en-US" sz="340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 </a:t>
            </a:r>
            <a:r>
              <a:rPr lang="en-US" sz="3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VIIRS Dark Target aerosol product (AERDT)	</a:t>
            </a:r>
          </a:p>
          <a:p>
            <a:pPr marL="922338" marR="0" lvl="1" indent="-46513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15000" algn="r"/>
              </a:tabLst>
            </a:pPr>
            <a:r>
              <a:rPr lang="en-US" sz="3400" b="1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Kerry Meyer</a:t>
            </a:r>
            <a:r>
              <a:rPr lang="en-US" sz="3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40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person</a:t>
            </a:r>
            <a:r>
              <a:rPr lang="en-US" sz="340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 </a:t>
            </a:r>
            <a:r>
              <a:rPr lang="en-US" sz="3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VIIRS/MODIS cloud products (CLDMSK, CLDPROP)	</a:t>
            </a:r>
          </a:p>
          <a:p>
            <a:pPr marL="922338" marR="0" lvl="1" indent="-46513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15000" algn="r"/>
              </a:tabLst>
            </a:pPr>
            <a:r>
              <a:rPr lang="en-US" sz="3400" b="1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 </a:t>
            </a:r>
            <a:r>
              <a:rPr lang="en-US" sz="3400" b="1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Borbas</a:t>
            </a:r>
            <a:r>
              <a:rPr lang="en-US" sz="3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40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person</a:t>
            </a:r>
            <a:r>
              <a:rPr lang="en-US" sz="340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 </a:t>
            </a:r>
            <a:r>
              <a:rPr lang="en-US" sz="340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VIIRS+CrIS</a:t>
            </a:r>
            <a:r>
              <a:rPr lang="en-US" sz="340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Fusion product (FSNRAD)	</a:t>
            </a:r>
            <a:endParaRPr lang="en-US" sz="3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22338" marR="0" lvl="1" indent="-46513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15000" algn="r"/>
              </a:tabLst>
            </a:pPr>
            <a:r>
              <a:rPr lang="en-US" sz="340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discussion</a:t>
            </a:r>
            <a:endParaRPr lang="en-US" sz="3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715000" algn="r"/>
              </a:tabLst>
            </a:pPr>
            <a:r>
              <a:rPr lang="en-US" sz="3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342900">
              <a:spcBef>
                <a:spcPts val="0"/>
              </a:spcBef>
              <a:spcAft>
                <a:spcPts val="0"/>
              </a:spcAft>
              <a:tabLst>
                <a:tab pos="5715000" algn="r"/>
              </a:tabLst>
            </a:pPr>
            <a:r>
              <a:rPr lang="en-US" sz="3400" i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Lunch</a:t>
            </a:r>
            <a:r>
              <a:rPr lang="en-US" sz="3400" b="1" dirty="0">
                <a:solidFill>
                  <a:srgbClr val="2121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							noon</a:t>
            </a:r>
            <a:endParaRPr lang="en-US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hape 175">
            <a:extLst>
              <a:ext uri="{FF2B5EF4-FFF2-40B4-BE49-F238E27FC236}">
                <a16:creationId xmlns:a16="http://schemas.microsoft.com/office/drawing/2014/main" id="{EEF818CE-E00D-6D75-5EF9-79EAFF75C9DF}"/>
              </a:ext>
            </a:extLst>
          </p:cNvPr>
          <p:cNvSpPr txBox="1">
            <a:spLocks/>
          </p:cNvSpPr>
          <p:nvPr/>
        </p:nvSpPr>
        <p:spPr>
          <a:xfrm>
            <a:off x="3073339" y="80328"/>
            <a:ext cx="18948461" cy="249265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73394" tIns="173394" rIns="173394" bIns="173394" anchor="b">
            <a:normAutofit/>
          </a:bodyPr>
          <a:lstStyle>
            <a:lvl1pPr marL="0" marR="0" indent="0" algn="ctr" defTabSz="1381629" rtl="0" latinLnBrk="0">
              <a:lnSpc>
                <a:spcPts val="8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68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24384" dist="15179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hangingPunct="1">
              <a:lnSpc>
                <a:spcPct val="110000"/>
              </a:lnSpc>
            </a:pPr>
            <a:r>
              <a:rPr lang="en-US" sz="5800" dirty="0">
                <a:latin typeface="Avenir Book" panose="02000503020000020003" pitchFamily="2" charset="0"/>
                <a:cs typeface="Arial" panose="020B0604020202020204" pitchFamily="34" charset="0"/>
              </a:rPr>
              <a:t>MODIS/VIIRS Atmosphere Discipline Team Session</a:t>
            </a:r>
          </a:p>
          <a:p>
            <a:pPr hangingPunct="1">
              <a:lnSpc>
                <a:spcPct val="110000"/>
              </a:lnSpc>
            </a:pPr>
            <a:r>
              <a:rPr lang="en-US" sz="4000" dirty="0">
                <a:solidFill>
                  <a:schemeClr val="tx1"/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3 May 2023, College Park, MD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9565DD-C519-13B9-89F9-F0A7D9F7E0F0}"/>
              </a:ext>
            </a:extLst>
          </p:cNvPr>
          <p:cNvSpPr txBox="1"/>
          <p:nvPr/>
        </p:nvSpPr>
        <p:spPr>
          <a:xfrm>
            <a:off x="3073339" y="11257368"/>
            <a:ext cx="18594786" cy="1138773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300038" indent="-300038"/>
            <a:r>
              <a:rPr lang="en-US" sz="3400" b="1" u="none" strike="noStrike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Vince Realmuto</a:t>
            </a:r>
            <a:r>
              <a:rPr lang="el-GR" sz="3400" b="1" u="none" strike="noStrike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400" u="none" strike="noStrike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A.33</a:t>
            </a:r>
            <a:r>
              <a:rPr lang="el-GR" sz="3400" u="none" strike="noStrike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400" u="none" strike="noStrike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product: </a:t>
            </a:r>
            <a:r>
              <a:rPr lang="en-US" sz="3400" u="sng" strike="noStrike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poster</a:t>
            </a:r>
            <a:r>
              <a:rPr lang="en-US" sz="3400" u="none" strike="noStrike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 </a:t>
            </a:r>
            <a:r>
              <a:rPr lang="en-US" sz="3400" u="none" strike="noStrike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TIR-Based Volcanic SO2 Science Products for MODIS and VIIRS – 2023 Update</a:t>
            </a:r>
            <a:endParaRPr lang="en-US" sz="3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65150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46">
            <a:extLst>
              <a:ext uri="{FF2B5EF4-FFF2-40B4-BE49-F238E27FC236}">
                <a16:creationId xmlns:a16="http://schemas.microsoft.com/office/drawing/2014/main" id="{305BD2D5-9274-E84E-BA93-ADDA465750E4}"/>
              </a:ext>
            </a:extLst>
          </p:cNvPr>
          <p:cNvSpPr txBox="1"/>
          <p:nvPr/>
        </p:nvSpPr>
        <p:spPr>
          <a:xfrm>
            <a:off x="499472" y="12773714"/>
            <a:ext cx="8876833" cy="61554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91434" tIns="91434" rIns="91434" bIns="91434" anchor="ctr">
            <a:spAutoFit/>
          </a:bodyPr>
          <a:lstStyle/>
          <a:p>
            <a:pPr>
              <a:defRPr sz="2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800" dirty="0"/>
              <a:t>MODIS/VIIRS Atmos. Disc. Team, May. 2023</a:t>
            </a:r>
            <a:endParaRPr sz="2800" dirty="0"/>
          </a:p>
        </p:txBody>
      </p:sp>
      <p:sp>
        <p:nvSpPr>
          <p:cNvPr id="3" name="Shape 175">
            <a:extLst>
              <a:ext uri="{FF2B5EF4-FFF2-40B4-BE49-F238E27FC236}">
                <a16:creationId xmlns:a16="http://schemas.microsoft.com/office/drawing/2014/main" id="{EEF818CE-E00D-6D75-5EF9-79EAFF75C9DF}"/>
              </a:ext>
            </a:extLst>
          </p:cNvPr>
          <p:cNvSpPr txBox="1">
            <a:spLocks/>
          </p:cNvSpPr>
          <p:nvPr/>
        </p:nvSpPr>
        <p:spPr>
          <a:xfrm>
            <a:off x="3073339" y="80328"/>
            <a:ext cx="18948461" cy="249265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73394" tIns="173394" rIns="173394" bIns="173394" anchor="b">
            <a:normAutofit/>
          </a:bodyPr>
          <a:lstStyle>
            <a:lvl1pPr marL="0" marR="0" indent="0" algn="ctr" defTabSz="1381629" rtl="0" latinLnBrk="0">
              <a:lnSpc>
                <a:spcPts val="8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68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24384" dist="15179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hangingPunct="1">
              <a:lnSpc>
                <a:spcPct val="110000"/>
              </a:lnSpc>
            </a:pPr>
            <a:r>
              <a:rPr lang="en-US" sz="5800" dirty="0">
                <a:latin typeface="Avenir Book" panose="02000503020000020003" pitchFamily="2" charset="0"/>
                <a:cs typeface="Arial" panose="020B0604020202020204" pitchFamily="34" charset="0"/>
              </a:rPr>
              <a:t>MODIS/VIIRS Atmosphere Discipline Team Session</a:t>
            </a:r>
          </a:p>
          <a:p>
            <a:pPr hangingPunct="1">
              <a:lnSpc>
                <a:spcPct val="110000"/>
              </a:lnSpc>
            </a:pPr>
            <a:r>
              <a:rPr lang="en-US" sz="4000" dirty="0">
                <a:solidFill>
                  <a:schemeClr val="tx1"/>
                </a:solidFill>
                <a:latin typeface="Avenir Book" panose="02000503020000020003" pitchFamily="2" charset="0"/>
                <a:cs typeface="Arial" panose="020B0604020202020204" pitchFamily="34" charset="0"/>
              </a:rPr>
              <a:t>3 May 2023, College Park, MD</a:t>
            </a:r>
          </a:p>
        </p:txBody>
      </p:sp>
      <p:pic>
        <p:nvPicPr>
          <p:cNvPr id="7" name="Picture 6" descr="Qr code&#10;&#10;Description automatically generated">
            <a:extLst>
              <a:ext uri="{FF2B5EF4-FFF2-40B4-BE49-F238E27FC236}">
                <a16:creationId xmlns:a16="http://schemas.microsoft.com/office/drawing/2014/main" id="{702B6155-3584-984B-CA2A-744A5FCB03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9" t="2893" r="2836" b="3214"/>
          <a:stretch/>
        </p:blipFill>
        <p:spPr>
          <a:xfrm>
            <a:off x="17330738" y="4757738"/>
            <a:ext cx="4114800" cy="418623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F4D2967-E79A-D1F9-4EA8-4589A90FA3E9}"/>
              </a:ext>
            </a:extLst>
          </p:cNvPr>
          <p:cNvSpPr txBox="1"/>
          <p:nvPr/>
        </p:nvSpPr>
        <p:spPr>
          <a:xfrm>
            <a:off x="1617783" y="5503523"/>
            <a:ext cx="14982093" cy="2277547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fontAlgn="base">
              <a:spcAft>
                <a:spcPts val="600"/>
              </a:spcAft>
            </a:pPr>
            <a:r>
              <a:rPr lang="en-US" b="1" i="0" u="none" strike="noStrike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NASA’s Terra, Aqua, and Aura Data Continuity Workshop</a:t>
            </a:r>
          </a:p>
          <a:p>
            <a:pPr algn="l" fontAlgn="base">
              <a:spcAft>
                <a:spcPts val="600"/>
              </a:spcAft>
            </a:pPr>
            <a:r>
              <a:rPr lang="en-US" dirty="0">
                <a:solidFill>
                  <a:srgbClr val="222222"/>
                </a:solidFill>
                <a:latin typeface="Roboto" panose="02000000000000000000" pitchFamily="2" charset="0"/>
              </a:rPr>
              <a:t>23-25 May 2023</a:t>
            </a:r>
          </a:p>
          <a:p>
            <a:pPr algn="l" fontAlgn="base">
              <a:spcAft>
                <a:spcPts val="600"/>
              </a:spcAft>
            </a:pPr>
            <a:r>
              <a:rPr lang="en-US" dirty="0">
                <a:solidFill>
                  <a:srgbClr val="222222"/>
                </a:solidFill>
                <a:latin typeface="Roboto" panose="02000000000000000000" pitchFamily="2" charset="0"/>
              </a:rPr>
              <a:t>11-4p EDT</a:t>
            </a:r>
            <a:endParaRPr lang="en-US" i="0" u="none" strike="noStrike" dirty="0">
              <a:solidFill>
                <a:srgbClr val="222222"/>
              </a:solidFill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05065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11547A2-3EC7-C349-BEF7-9D85A3912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837578"/>
              </p:ext>
            </p:extLst>
          </p:nvPr>
        </p:nvGraphicFramePr>
        <p:xfrm>
          <a:off x="2299856" y="2499405"/>
          <a:ext cx="19749654" cy="6321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83872">
                  <a:extLst>
                    <a:ext uri="{9D8B030D-6E8A-4147-A177-3AD203B41FA5}">
                      <a16:colId xmlns:a16="http://schemas.microsoft.com/office/drawing/2014/main" val="1882224159"/>
                    </a:ext>
                  </a:extLst>
                </a:gridCol>
                <a:gridCol w="8541327">
                  <a:extLst>
                    <a:ext uri="{9D8B030D-6E8A-4147-A177-3AD203B41FA5}">
                      <a16:colId xmlns:a16="http://schemas.microsoft.com/office/drawing/2014/main" val="2486784796"/>
                    </a:ext>
                  </a:extLst>
                </a:gridCol>
                <a:gridCol w="8624455">
                  <a:extLst>
                    <a:ext uri="{9D8B030D-6E8A-4147-A177-3AD203B41FA5}">
                      <a16:colId xmlns:a16="http://schemas.microsoft.com/office/drawing/2014/main" val="2703681032"/>
                    </a:ext>
                  </a:extLst>
                </a:gridCol>
              </a:tblGrid>
              <a:tr h="763749">
                <a:tc>
                  <a:txBody>
                    <a:bodyPr/>
                    <a:lstStyle/>
                    <a:p>
                      <a:r>
                        <a:rPr lang="en-US" sz="3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Collection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of MODIS Terra Reprocessing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0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of MODIS Aqua Reprocessing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71118"/>
                  </a:ext>
                </a:extLst>
              </a:tr>
              <a:tr h="793923">
                <a:tc>
                  <a:txBody>
                    <a:bodyPr/>
                    <a:lstStyle/>
                    <a:p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Sept. 2017 (completed Dec. 2017)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Dec. 2017 (completed March 2018)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450308"/>
                  </a:ext>
                </a:extLst>
              </a:tr>
              <a:tr h="793923">
                <a:tc>
                  <a:txBody>
                    <a:bodyPr/>
                    <a:lstStyle/>
                    <a:p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297854"/>
                  </a:ext>
                </a:extLst>
              </a:tr>
              <a:tr h="793923">
                <a:tc>
                  <a:txBody>
                    <a:bodyPr/>
                    <a:lstStyle/>
                    <a:p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578966"/>
                  </a:ext>
                </a:extLst>
              </a:tr>
              <a:tr h="793923">
                <a:tc>
                  <a:txBody>
                    <a:bodyPr/>
                    <a:lstStyle/>
                    <a:p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143857"/>
                  </a:ext>
                </a:extLst>
              </a:tr>
              <a:tr h="793923">
                <a:tc>
                  <a:txBody>
                    <a:bodyPr/>
                    <a:lstStyle/>
                    <a:p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313768"/>
                  </a:ext>
                </a:extLst>
              </a:tr>
              <a:tr h="793923">
                <a:tc>
                  <a:txBody>
                    <a:bodyPr/>
                    <a:lstStyle/>
                    <a:p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212082"/>
                  </a:ext>
                </a:extLst>
              </a:tr>
              <a:tr h="793923">
                <a:tc>
                  <a:txBody>
                    <a:bodyPr/>
                    <a:lstStyle/>
                    <a:p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388959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46CC4C01-9EF7-C746-B3C6-38C5F6741641}"/>
              </a:ext>
            </a:extLst>
          </p:cNvPr>
          <p:cNvSpPr/>
          <p:nvPr/>
        </p:nvSpPr>
        <p:spPr>
          <a:xfrm>
            <a:off x="1634837" y="1682006"/>
            <a:ext cx="193485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MODIS Terra &amp; Aqua Standard Products (MOD/MYD 04, 05, 06, 07, 35, 08, ATML2)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12370EA-89A1-6B4E-BEC3-4482263A79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472687"/>
              </p:ext>
            </p:extLst>
          </p:nvPr>
        </p:nvGraphicFramePr>
        <p:xfrm>
          <a:off x="2299856" y="9945616"/>
          <a:ext cx="19790123" cy="23515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6610">
                  <a:extLst>
                    <a:ext uri="{9D8B030D-6E8A-4147-A177-3AD203B41FA5}">
                      <a16:colId xmlns:a16="http://schemas.microsoft.com/office/drawing/2014/main" val="1882224159"/>
                    </a:ext>
                  </a:extLst>
                </a:gridCol>
                <a:gridCol w="16043513">
                  <a:extLst>
                    <a:ext uri="{9D8B030D-6E8A-4147-A177-3AD203B41FA5}">
                      <a16:colId xmlns:a16="http://schemas.microsoft.com/office/drawing/2014/main" val="2486784796"/>
                    </a:ext>
                  </a:extLst>
                </a:gridCol>
              </a:tblGrid>
              <a:tr h="763749">
                <a:tc>
                  <a:txBody>
                    <a:bodyPr/>
                    <a:lstStyle/>
                    <a:p>
                      <a:r>
                        <a:rPr lang="en-US" sz="3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Version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SNPP A-SIPS delivery to LAADS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71118"/>
                  </a:ext>
                </a:extLst>
              </a:tr>
              <a:tr h="793923">
                <a:tc>
                  <a:txBody>
                    <a:bodyPr/>
                    <a:lstStyle/>
                    <a:p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 (CLDPROP)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/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Jan. 2020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450308"/>
                  </a:ext>
                </a:extLst>
              </a:tr>
              <a:tr h="793923">
                <a:tc>
                  <a:txBody>
                    <a:bodyPr/>
                    <a:lstStyle/>
                    <a:p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lvl="0" indent="0" algn="l" defTabSz="12190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Dec. 2018–Feb. 2020 (depending on product)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29785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9349A1E7-73CB-3342-9799-0D36F6CAFB76}"/>
              </a:ext>
            </a:extLst>
          </p:cNvPr>
          <p:cNvSpPr/>
          <p:nvPr/>
        </p:nvSpPr>
        <p:spPr>
          <a:xfrm>
            <a:off x="1634837" y="9117905"/>
            <a:ext cx="174361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Continuity Products (AERDB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AERDT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CLDMSK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CLDPROP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FSNRAD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B1B086-DC1E-974A-AA65-5DA9DB42AC39}"/>
              </a:ext>
            </a:extLst>
          </p:cNvPr>
          <p:cNvSpPr/>
          <p:nvPr/>
        </p:nvSpPr>
        <p:spPr>
          <a:xfrm>
            <a:off x="5847348" y="12455017"/>
            <a:ext cx="1626451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r" defTabSz="2438319">
              <a:spcBef>
                <a:spcPts val="1100"/>
              </a:spcBef>
              <a:buSzPct val="100000"/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3400" i="1" dirty="0">
                <a:sym typeface="Helvetica"/>
              </a:rPr>
              <a:t>NOAA-20 availability started: </a:t>
            </a:r>
            <a:r>
              <a:rPr lang="en-US" sz="3400" baseline="30000" dirty="0">
                <a:sym typeface="Helvetica"/>
              </a:rPr>
              <a:t>1</a:t>
            </a:r>
            <a:r>
              <a:rPr lang="en-US" sz="3400" i="1" dirty="0">
                <a:sym typeface="Helvetica"/>
              </a:rPr>
              <a:t>Nov. 2019, </a:t>
            </a:r>
            <a:r>
              <a:rPr lang="en-US" sz="3400" baseline="30000" dirty="0">
                <a:sym typeface="Helvetica"/>
              </a:rPr>
              <a:t>2</a:t>
            </a:r>
            <a:r>
              <a:rPr lang="en-US" sz="3400" i="1" dirty="0">
                <a:sym typeface="Helvetica"/>
              </a:rPr>
              <a:t>Nov. 2020, </a:t>
            </a:r>
            <a:r>
              <a:rPr lang="en-US" sz="3400" baseline="30000" dirty="0">
                <a:sym typeface="Helvetica"/>
              </a:rPr>
              <a:t>3</a:t>
            </a:r>
            <a:r>
              <a:rPr lang="en-US" sz="3400" i="1" dirty="0">
                <a:sym typeface="Helvetica"/>
              </a:rPr>
              <a:t>Dec. 2020 </a:t>
            </a:r>
          </a:p>
        </p:txBody>
      </p:sp>
      <p:sp>
        <p:nvSpPr>
          <p:cNvPr id="4" name="Shape 175">
            <a:extLst>
              <a:ext uri="{FF2B5EF4-FFF2-40B4-BE49-F238E27FC236}">
                <a16:creationId xmlns:a16="http://schemas.microsoft.com/office/drawing/2014/main" id="{75C32563-ED69-1E58-2D87-357A7BEAE61C}"/>
              </a:ext>
            </a:extLst>
          </p:cNvPr>
          <p:cNvSpPr txBox="1">
            <a:spLocks/>
          </p:cNvSpPr>
          <p:nvPr/>
        </p:nvSpPr>
        <p:spPr>
          <a:xfrm>
            <a:off x="992991" y="250278"/>
            <a:ext cx="18948461" cy="134369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73394" tIns="173394" rIns="173394" bIns="173394" anchor="b">
            <a:normAutofit/>
          </a:bodyPr>
          <a:lstStyle>
            <a:lvl1pPr marL="0" marR="0" indent="0" algn="ctr" defTabSz="1381629" rtl="0" latinLnBrk="0">
              <a:lnSpc>
                <a:spcPts val="8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68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24384" dist="15179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algn="l" hangingPunct="1">
              <a:lnSpc>
                <a:spcPct val="110000"/>
              </a:lnSpc>
            </a:pPr>
            <a:r>
              <a:rPr lang="en-US" sz="5600" dirty="0">
                <a:latin typeface="Avenir Book" panose="02000503020000020003" pitchFamily="2" charset="0"/>
                <a:cs typeface="Arial" panose="020B0604020202020204" pitchFamily="34" charset="0"/>
              </a:rPr>
              <a:t>Existing Atmosphere Product Collection/Version History</a:t>
            </a:r>
          </a:p>
        </p:txBody>
      </p:sp>
      <p:sp>
        <p:nvSpPr>
          <p:cNvPr id="3" name="Shape 146">
            <a:extLst>
              <a:ext uri="{FF2B5EF4-FFF2-40B4-BE49-F238E27FC236}">
                <a16:creationId xmlns:a16="http://schemas.microsoft.com/office/drawing/2014/main" id="{D1A0E3A8-8AA4-07CF-CD1A-EC1DDD859220}"/>
              </a:ext>
            </a:extLst>
          </p:cNvPr>
          <p:cNvSpPr txBox="1"/>
          <p:nvPr/>
        </p:nvSpPr>
        <p:spPr>
          <a:xfrm>
            <a:off x="499472" y="12773714"/>
            <a:ext cx="8876833" cy="61554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91434" tIns="91434" rIns="91434" bIns="91434" anchor="ctr">
            <a:spAutoFit/>
          </a:bodyPr>
          <a:lstStyle/>
          <a:p>
            <a:pPr>
              <a:defRPr sz="2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800" dirty="0"/>
              <a:t>MODIS/VIIRS Atmos. Disc. Team, May. 2023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326609567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175">
            <a:extLst>
              <a:ext uri="{FF2B5EF4-FFF2-40B4-BE49-F238E27FC236}">
                <a16:creationId xmlns:a16="http://schemas.microsoft.com/office/drawing/2014/main" id="{774E3C41-A6F9-64FA-7634-D9409C168DA4}"/>
              </a:ext>
            </a:extLst>
          </p:cNvPr>
          <p:cNvSpPr txBox="1">
            <a:spLocks/>
          </p:cNvSpPr>
          <p:nvPr/>
        </p:nvSpPr>
        <p:spPr>
          <a:xfrm>
            <a:off x="992991" y="250278"/>
            <a:ext cx="18948461" cy="134369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73394" tIns="173394" rIns="173394" bIns="173394" anchor="b">
            <a:normAutofit/>
          </a:bodyPr>
          <a:lstStyle>
            <a:lvl1pPr marL="0" marR="0" indent="0" algn="ctr" defTabSz="1381629" rtl="0" latinLnBrk="0">
              <a:lnSpc>
                <a:spcPts val="8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68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24384" dist="15179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0" marR="0" indent="0" algn="ctr" defTabSz="1828738" rtl="0" latinLnBrk="0">
              <a:lnSpc>
                <a:spcPts val="1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2F5897"/>
                </a:solidFill>
                <a:effectLst>
                  <a:outerShdw blurRad="63500" dist="38100" dir="5400000" rotWithShape="0">
                    <a:srgbClr val="000000">
                      <a:alpha val="25000"/>
                    </a:srgbClr>
                  </a:outerShdw>
                </a:effectLst>
                <a:uFillTx/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algn="l" hangingPunct="1">
              <a:lnSpc>
                <a:spcPct val="110000"/>
              </a:lnSpc>
            </a:pPr>
            <a:r>
              <a:rPr lang="en-US" sz="5600" dirty="0">
                <a:latin typeface="Avenir Book" panose="02000503020000020003" pitchFamily="2" charset="0"/>
                <a:cs typeface="Arial" panose="020B0604020202020204" pitchFamily="34" charset="0"/>
              </a:rPr>
              <a:t>Existing Cloud Product Collection/Version History</a:t>
            </a:r>
          </a:p>
        </p:txBody>
      </p:sp>
      <p:sp>
        <p:nvSpPr>
          <p:cNvPr id="2" name="Shape 146">
            <a:extLst>
              <a:ext uri="{FF2B5EF4-FFF2-40B4-BE49-F238E27FC236}">
                <a16:creationId xmlns:a16="http://schemas.microsoft.com/office/drawing/2014/main" id="{8B9EABB4-7B58-E473-FB14-5DE29B733D5B}"/>
              </a:ext>
            </a:extLst>
          </p:cNvPr>
          <p:cNvSpPr txBox="1"/>
          <p:nvPr/>
        </p:nvSpPr>
        <p:spPr>
          <a:xfrm>
            <a:off x="499472" y="12773714"/>
            <a:ext cx="8876833" cy="61554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91434" tIns="91434" rIns="91434" bIns="91434" anchor="ctr">
            <a:spAutoFit/>
          </a:bodyPr>
          <a:lstStyle/>
          <a:p>
            <a:pPr>
              <a:defRPr sz="2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800" dirty="0"/>
              <a:t>MODIS/VIIRS Atmos. Disc. Team, May. 2023</a:t>
            </a:r>
            <a:endParaRPr sz="2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FAD4E0E-5063-EC1F-D83D-B2B1FCCAF2B9}"/>
              </a:ext>
            </a:extLst>
          </p:cNvPr>
          <p:cNvGrpSpPr/>
          <p:nvPr/>
        </p:nvGrpSpPr>
        <p:grpSpPr>
          <a:xfrm>
            <a:off x="1213646" y="2131875"/>
            <a:ext cx="22727000" cy="10220316"/>
            <a:chOff x="1213646" y="2131875"/>
            <a:chExt cx="22727000" cy="1022031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01183955-F478-0C03-CDF5-0B9BEC574C1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1146" t="33148" r="38333" b="57685"/>
            <a:stretch/>
          </p:blipFill>
          <p:spPr>
            <a:xfrm>
              <a:off x="4364780" y="10000294"/>
              <a:ext cx="16617038" cy="2351897"/>
            </a:xfrm>
            <a:prstGeom prst="rect">
              <a:avLst/>
            </a:prstGeom>
          </p:spPr>
        </p:pic>
        <p:sp>
          <p:nvSpPr>
            <p:cNvPr id="5" name="Right Arrow 4">
              <a:extLst>
                <a:ext uri="{FF2B5EF4-FFF2-40B4-BE49-F238E27FC236}">
                  <a16:creationId xmlns:a16="http://schemas.microsoft.com/office/drawing/2014/main" id="{67A67BDA-BAD9-0DA1-4748-51CC24D736FC}"/>
                </a:ext>
              </a:extLst>
            </p:cNvPr>
            <p:cNvSpPr/>
            <p:nvPr/>
          </p:nvSpPr>
          <p:spPr>
            <a:xfrm>
              <a:off x="6246845" y="2600327"/>
              <a:ext cx="14364542" cy="1111335"/>
            </a:xfrm>
            <a:prstGeom prst="rightArrow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ight Arrow 5">
              <a:extLst>
                <a:ext uri="{FF2B5EF4-FFF2-40B4-BE49-F238E27FC236}">
                  <a16:creationId xmlns:a16="http://schemas.microsoft.com/office/drawing/2014/main" id="{FC4FD86A-9F5B-1547-4121-424FEAA89BAD}"/>
                </a:ext>
              </a:extLst>
            </p:cNvPr>
            <p:cNvSpPr/>
            <p:nvPr/>
          </p:nvSpPr>
          <p:spPr>
            <a:xfrm>
              <a:off x="7780505" y="4228404"/>
              <a:ext cx="12830881" cy="1111335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>
              <a:extLst>
                <a:ext uri="{FF2B5EF4-FFF2-40B4-BE49-F238E27FC236}">
                  <a16:creationId xmlns:a16="http://schemas.microsoft.com/office/drawing/2014/main" id="{A8DF8FFA-8D7C-19E7-FF45-3D15BA5C015F}"/>
                </a:ext>
              </a:extLst>
            </p:cNvPr>
            <p:cNvSpPr/>
            <p:nvPr/>
          </p:nvSpPr>
          <p:spPr>
            <a:xfrm>
              <a:off x="13721525" y="7588011"/>
              <a:ext cx="6889862" cy="1111335"/>
            </a:xfrm>
            <a:prstGeom prst="rightArrow">
              <a:avLst/>
            </a:prstGeom>
            <a:solidFill>
              <a:srgbClr val="F5F1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>
              <a:extLst>
                <a:ext uri="{FF2B5EF4-FFF2-40B4-BE49-F238E27FC236}">
                  <a16:creationId xmlns:a16="http://schemas.microsoft.com/office/drawing/2014/main" id="{BAE070F0-6869-7C9D-99C4-F3EB812A0BA4}"/>
                </a:ext>
              </a:extLst>
            </p:cNvPr>
            <p:cNvSpPr/>
            <p:nvPr/>
          </p:nvSpPr>
          <p:spPr>
            <a:xfrm>
              <a:off x="18032044" y="9344010"/>
              <a:ext cx="2579343" cy="1111335"/>
            </a:xfrm>
            <a:prstGeom prst="rightArrow">
              <a:avLst/>
            </a:prstGeom>
            <a:solidFill>
              <a:srgbClr val="EDD60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5D1C241-7EFD-9E0E-A721-6CB693356D29}"/>
                </a:ext>
              </a:extLst>
            </p:cNvPr>
            <p:cNvSpPr txBox="1"/>
            <p:nvPr/>
          </p:nvSpPr>
          <p:spPr>
            <a:xfrm>
              <a:off x="5255125" y="2200614"/>
              <a:ext cx="837556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dirty="0"/>
                <a:t>MOD35, MOD06: 1030 MLT</a:t>
              </a:r>
            </a:p>
          </p:txBody>
        </p:sp>
        <p:sp>
          <p:nvSpPr>
            <p:cNvPr id="12" name="Right Arrow 11">
              <a:extLst>
                <a:ext uri="{FF2B5EF4-FFF2-40B4-BE49-F238E27FC236}">
                  <a16:creationId xmlns:a16="http://schemas.microsoft.com/office/drawing/2014/main" id="{48540312-FD86-540B-E729-440F3607C766}"/>
                </a:ext>
              </a:extLst>
            </p:cNvPr>
            <p:cNvSpPr/>
            <p:nvPr/>
          </p:nvSpPr>
          <p:spPr>
            <a:xfrm>
              <a:off x="7780505" y="5906868"/>
              <a:ext cx="12830881" cy="1111335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BD0F9D9-7820-C980-1281-E899B6F472E1}"/>
                </a:ext>
              </a:extLst>
            </p:cNvPr>
            <p:cNvSpPr txBox="1"/>
            <p:nvPr/>
          </p:nvSpPr>
          <p:spPr>
            <a:xfrm>
              <a:off x="20700018" y="2815585"/>
              <a:ext cx="3078941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b="1" dirty="0"/>
                <a:t>MODIS Terra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C6521FE-E514-C8B9-353F-53666B65DC3E}"/>
                </a:ext>
              </a:extLst>
            </p:cNvPr>
            <p:cNvSpPr txBox="1"/>
            <p:nvPr/>
          </p:nvSpPr>
          <p:spPr>
            <a:xfrm>
              <a:off x="20700018" y="4462875"/>
              <a:ext cx="3240628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b="1" dirty="0"/>
                <a:t>MODIS Aqua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464C107-F6D7-69C7-1678-9E87ADED3008}"/>
                </a:ext>
              </a:extLst>
            </p:cNvPr>
            <p:cNvSpPr txBox="1"/>
            <p:nvPr/>
          </p:nvSpPr>
          <p:spPr>
            <a:xfrm>
              <a:off x="20700018" y="6128886"/>
              <a:ext cx="3240628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b="1" dirty="0"/>
                <a:t>MODIS Aqua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F3F5DE0-0204-E13A-EF20-74D4378CC1CB}"/>
                </a:ext>
              </a:extLst>
            </p:cNvPr>
            <p:cNvSpPr txBox="1"/>
            <p:nvPr/>
          </p:nvSpPr>
          <p:spPr>
            <a:xfrm>
              <a:off x="20700018" y="7809361"/>
              <a:ext cx="2749718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b="1" dirty="0"/>
                <a:t>VIIRS SNPP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7EB5862-1E81-B412-0AD5-186B83CD1538}"/>
                </a:ext>
              </a:extLst>
            </p:cNvPr>
            <p:cNvSpPr txBox="1"/>
            <p:nvPr/>
          </p:nvSpPr>
          <p:spPr>
            <a:xfrm>
              <a:off x="20700018" y="9569254"/>
              <a:ext cx="251548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b="1" dirty="0"/>
                <a:t>VIIRS N20</a:t>
              </a:r>
            </a:p>
          </p:txBody>
        </p:sp>
        <p:sp>
          <p:nvSpPr>
            <p:cNvPr id="18" name="Left Brace 17">
              <a:extLst>
                <a:ext uri="{FF2B5EF4-FFF2-40B4-BE49-F238E27FC236}">
                  <a16:creationId xmlns:a16="http://schemas.microsoft.com/office/drawing/2014/main" id="{EC91AE0A-F3EE-A7D2-0F4D-C350AB97F3F1}"/>
                </a:ext>
              </a:extLst>
            </p:cNvPr>
            <p:cNvSpPr/>
            <p:nvPr/>
          </p:nvSpPr>
          <p:spPr>
            <a:xfrm>
              <a:off x="4496953" y="2131875"/>
              <a:ext cx="464743" cy="3089463"/>
            </a:xfrm>
            <a:prstGeom prst="leftBrac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 Brace 18">
              <a:extLst>
                <a:ext uri="{FF2B5EF4-FFF2-40B4-BE49-F238E27FC236}">
                  <a16:creationId xmlns:a16="http://schemas.microsoft.com/office/drawing/2014/main" id="{701A945A-11D4-5940-A8C3-835DE03270A5}"/>
                </a:ext>
              </a:extLst>
            </p:cNvPr>
            <p:cNvSpPr/>
            <p:nvPr/>
          </p:nvSpPr>
          <p:spPr>
            <a:xfrm>
              <a:off x="4496955" y="5917811"/>
              <a:ext cx="437607" cy="4528628"/>
            </a:xfrm>
            <a:prstGeom prst="leftBrac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BCBEA85-18B0-8C91-36F7-4F92733278F1}"/>
                </a:ext>
              </a:extLst>
            </p:cNvPr>
            <p:cNvSpPr txBox="1"/>
            <p:nvPr/>
          </p:nvSpPr>
          <p:spPr>
            <a:xfrm>
              <a:off x="1213646" y="2648546"/>
              <a:ext cx="3548648" cy="23083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dirty="0"/>
                <a:t>Standard</a:t>
              </a:r>
            </a:p>
            <a:p>
              <a:r>
                <a:rPr lang="en-US" sz="3600" dirty="0"/>
                <a:t>Products</a:t>
              </a:r>
            </a:p>
            <a:p>
              <a:r>
                <a:rPr lang="en-US" sz="3600" dirty="0"/>
                <a:t>(Senior Review,</a:t>
              </a:r>
            </a:p>
            <a:p>
              <a:r>
                <a:rPr lang="en-US" sz="3600" dirty="0"/>
                <a:t>MODAPS/GSFC)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F5E7F99-C04D-060D-2BBC-DA8608A4F725}"/>
                </a:ext>
              </a:extLst>
            </p:cNvPr>
            <p:cNvSpPr txBox="1"/>
            <p:nvPr/>
          </p:nvSpPr>
          <p:spPr>
            <a:xfrm>
              <a:off x="1213646" y="7141410"/>
              <a:ext cx="2881423" cy="28623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dirty="0"/>
                <a:t>Continuity</a:t>
              </a:r>
            </a:p>
            <a:p>
              <a:r>
                <a:rPr lang="en-US" sz="3600" dirty="0"/>
                <a:t>Products</a:t>
              </a:r>
            </a:p>
            <a:p>
              <a:r>
                <a:rPr lang="en-US" sz="3600" dirty="0"/>
                <a:t>(ROSES,</a:t>
              </a:r>
            </a:p>
            <a:p>
              <a:r>
                <a:rPr lang="en-US" sz="3600" dirty="0"/>
                <a:t>Atmosphere SIPS/U. Wisc.)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A44BD4E-49BE-2244-30EB-A191C4F10A33}"/>
                </a:ext>
              </a:extLst>
            </p:cNvPr>
            <p:cNvSpPr txBox="1"/>
            <p:nvPr/>
          </p:nvSpPr>
          <p:spPr>
            <a:xfrm>
              <a:off x="5255125" y="7567727"/>
              <a:ext cx="4124037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dirty="0"/>
                <a:t>CLDMSK, CLDPROP:</a:t>
              </a:r>
            </a:p>
            <a:p>
              <a:r>
                <a:rPr lang="en-US" sz="3600" dirty="0"/>
                <a:t>1330 LT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4B1D983-2C8F-4E82-8061-9258500AB2CC}"/>
                </a:ext>
              </a:extLst>
            </p:cNvPr>
            <p:cNvSpPr txBox="1"/>
            <p:nvPr/>
          </p:nvSpPr>
          <p:spPr>
            <a:xfrm>
              <a:off x="5243403" y="3806676"/>
              <a:ext cx="837556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dirty="0"/>
                <a:t>MYD35, MYD06: 1330 MLT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303983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Executive">
  <a:themeElements>
    <a:clrScheme name="Executiv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0000FF"/>
      </a:hlink>
      <a:folHlink>
        <a:srgbClr val="FF00FF"/>
      </a:folHlink>
    </a:clrScheme>
    <a:fontScheme name="Executiv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270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27000" dist="254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63500" cap="flat">
          <a:solidFill>
            <a:schemeClr val="accent1"/>
          </a:solidFill>
          <a:prstDash val="solid"/>
          <a:round/>
        </a:ln>
        <a:effectLst>
          <a:outerShdw blurRad="1270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173394" tIns="173394" rIns="173394" bIns="173394" numCol="1" spcCol="38100" rtlCol="0" anchor="ctr">
        <a:spAutoFit/>
      </a:bodyPr>
      <a:lstStyle>
        <a:defPPr marL="0" marR="0" indent="0" algn="l" defTabSz="121909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63500" cap="flat">
          <a:solidFill>
            <a:schemeClr val="accent1"/>
          </a:solidFill>
          <a:prstDash val="solid"/>
          <a:round/>
        </a:ln>
        <a:effectLst>
          <a:outerShdw blurRad="1270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73394" tIns="173394" rIns="173394" bIns="173394" numCol="1" spcCol="38100" rtlCol="0" anchor="t">
        <a:spAutoFit/>
      </a:bodyPr>
      <a:lstStyle>
        <a:defPPr marL="0" marR="0" indent="0" algn="l" defTabSz="121909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Executive">
  <a:themeElements>
    <a:clrScheme name="Executiv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0000FF"/>
      </a:hlink>
      <a:folHlink>
        <a:srgbClr val="FF00FF"/>
      </a:folHlink>
    </a:clrScheme>
    <a:fontScheme name="Executiv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270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27000" dist="254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63500" cap="flat">
          <a:solidFill>
            <a:schemeClr val="accent1"/>
          </a:solidFill>
          <a:prstDash val="solid"/>
          <a:round/>
        </a:ln>
        <a:effectLst>
          <a:outerShdw blurRad="1270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173394" tIns="173394" rIns="173394" bIns="173394" numCol="1" spcCol="38100" rtlCol="0" anchor="ctr">
        <a:spAutoFit/>
      </a:bodyPr>
      <a:lstStyle>
        <a:defPPr marL="0" marR="0" indent="0" algn="l" defTabSz="121909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63500" cap="flat">
          <a:solidFill>
            <a:schemeClr val="accent1"/>
          </a:solidFill>
          <a:prstDash val="solid"/>
          <a:round/>
        </a:ln>
        <a:effectLst>
          <a:outerShdw blurRad="1270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73394" tIns="173394" rIns="173394" bIns="173394" numCol="1" spcCol="38100" rtlCol="0" anchor="t">
        <a:spAutoFit/>
      </a:bodyPr>
      <a:lstStyle>
        <a:defPPr marL="0" marR="0" indent="0" algn="l" defTabSz="121909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7480</TotalTime>
  <Words>722</Words>
  <Application>Microsoft Macintosh PowerPoint</Application>
  <PresentationFormat>Custom</PresentationFormat>
  <Paragraphs>105</Paragraphs>
  <Slides>6</Slides>
  <Notes>6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Avenir Book</vt:lpstr>
      <vt:lpstr>Calibri</vt:lpstr>
      <vt:lpstr>Century Gothic</vt:lpstr>
      <vt:lpstr>Helvetica</vt:lpstr>
      <vt:lpstr>Palatino Linotype</vt:lpstr>
      <vt:lpstr>Roboto</vt:lpstr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Detection, Height, and Optical Properties: Challenges in Extending MODIS to VIIRS</dc:title>
  <cp:lastModifiedBy>Platnick, Steven E. (GSFC-6100)</cp:lastModifiedBy>
  <cp:revision>976</cp:revision>
  <cp:lastPrinted>2019-11-20T01:11:41Z</cp:lastPrinted>
  <dcterms:modified xsi:type="dcterms:W3CDTF">2023-05-02T12:44:38Z</dcterms:modified>
</cp:coreProperties>
</file>