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9"/>
  </p:notesMasterIdLst>
  <p:sldIdLst>
    <p:sldId id="256" r:id="rId2"/>
    <p:sldId id="273" r:id="rId3"/>
    <p:sldId id="277" r:id="rId4"/>
    <p:sldId id="307" r:id="rId5"/>
    <p:sldId id="280" r:id="rId6"/>
    <p:sldId id="311" r:id="rId7"/>
    <p:sldId id="26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yle, Brad - FS" initials="QB-F" lastIdx="1" clrIdx="0">
    <p:extLst>
      <p:ext uri="{19B8F6BF-5375-455C-9EA6-DF929625EA0E}">
        <p15:presenceInfo xmlns:p15="http://schemas.microsoft.com/office/powerpoint/2012/main" userId="S::brad.quayle@usda.gov::7fcb5af5-88ec-4d7e-b857-801465e389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0B4"/>
    <a:srgbClr val="BDD7EE"/>
    <a:srgbClr val="FFE699"/>
    <a:srgbClr val="01672D"/>
    <a:srgbClr val="008000"/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81769" autoAdjust="0"/>
  </p:normalViewPr>
  <p:slideViewPr>
    <p:cSldViewPr>
      <p:cViewPr varScale="1">
        <p:scale>
          <a:sx n="103" d="100"/>
          <a:sy n="103" d="100"/>
        </p:scale>
        <p:origin x="12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FDA73B-531B-4DFF-90CB-9F5B0EDF3E89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6BD6D7-7CD8-4864-BEBA-A6135692A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3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D6D7-7CD8-4864-BEBA-A6135692A6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93 million acres of NFS lands in 43 states and Puerto Rico.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~75% are forested.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7320B-2740-41E4-AC8B-41CA306EBD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766 million acres of forested lands in the US.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31% federal, 11% state and 58% private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7320B-2740-41E4-AC8B-41CA306EBD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93f2a588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193f2a5884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g1193f2a5884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15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BD6D7-7CD8-4864-BEBA-A6135692A6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7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D6D7-7CD8-4864-BEBA-A6135692A6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1208827"/>
          </a:xfrm>
          <a:prstGeom prst="rect">
            <a:avLst/>
          </a:prstGeom>
          <a:solidFill>
            <a:srgbClr val="01672D"/>
          </a:solidFill>
          <a:ln>
            <a:solidFill>
              <a:srgbClr val="016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2"/>
            <a:ext cx="10464800" cy="1927225"/>
          </a:xfrm>
        </p:spPr>
        <p:txBody>
          <a:bodyPr anchor="b">
            <a:noAutofit/>
          </a:bodyPr>
          <a:lstStyle>
            <a:lvl1pPr algn="r">
              <a:defRPr sz="5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10464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808412"/>
            <a:ext cx="10464800" cy="1588"/>
          </a:xfrm>
          <a:prstGeom prst="line">
            <a:avLst/>
          </a:prstGeom>
          <a:ln w="19050">
            <a:solidFill>
              <a:srgbClr val="016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533400"/>
            <a:ext cx="5118100" cy="5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2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90600"/>
          </a:xfrm>
        </p:spPr>
        <p:txBody>
          <a:bodyPr/>
          <a:lstStyle>
            <a:lvl1pPr algn="ctr">
              <a:defRPr u="sng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0292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3200"/>
            </a:lvl1pPr>
            <a:lvl2pPr>
              <a:buClr>
                <a:schemeClr val="bg1"/>
              </a:buClr>
              <a:defRPr sz="2800"/>
            </a:lvl2pPr>
            <a:lvl3pPr>
              <a:buClr>
                <a:schemeClr val="bg1"/>
              </a:buClr>
              <a:defRPr sz="2400"/>
            </a:lvl3pPr>
            <a:lvl4pPr>
              <a:buClr>
                <a:schemeClr val="bg1"/>
              </a:buClr>
              <a:defRPr sz="2000"/>
            </a:lvl4pPr>
            <a:lvl5pPr>
              <a:buClr>
                <a:schemeClr val="bg1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839904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90600"/>
          </a:xfrm>
        </p:spPr>
        <p:txBody>
          <a:bodyPr/>
          <a:lstStyle>
            <a:lvl1pPr algn="ctr">
              <a:defRPr u="sng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47800"/>
            <a:ext cx="10972800" cy="50292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3200" baseline="0"/>
            </a:lvl1pPr>
            <a:lvl2pPr>
              <a:buClr>
                <a:schemeClr val="bg1"/>
              </a:buClr>
              <a:defRPr sz="2800"/>
            </a:lvl2pPr>
            <a:lvl3pPr>
              <a:buClr>
                <a:schemeClr val="bg1"/>
              </a:buClr>
              <a:defRPr sz="2400"/>
            </a:lvl3pPr>
            <a:lvl4pPr>
              <a:buClr>
                <a:schemeClr val="bg1"/>
              </a:buClr>
              <a:defRPr sz="2000"/>
            </a:lvl4pPr>
            <a:lvl5pPr>
              <a:buClr>
                <a:schemeClr val="bg1"/>
              </a:buClr>
              <a:defRPr sz="1800"/>
            </a:lvl5pPr>
          </a:lstStyle>
          <a:p>
            <a:pPr lvl="0"/>
            <a:r>
              <a:rPr lang="en-US" dirty="0"/>
              <a:t>Objective(s):</a:t>
            </a:r>
          </a:p>
          <a:p>
            <a:pPr lvl="0"/>
            <a:r>
              <a:rPr lang="en-US" dirty="0"/>
              <a:t>Key Milestones/Measures:</a:t>
            </a:r>
          </a:p>
          <a:p>
            <a:pPr lvl="0"/>
            <a:r>
              <a:rPr lang="en-US" dirty="0"/>
              <a:t>UASAG Comments/Recommendations:</a:t>
            </a:r>
          </a:p>
          <a:p>
            <a:pPr lvl="0"/>
            <a:r>
              <a:rPr lang="en-US" dirty="0"/>
              <a:t>Estimated Completion Date:</a:t>
            </a:r>
          </a:p>
        </p:txBody>
      </p:sp>
    </p:spTree>
    <p:extLst>
      <p:ext uri="{BB962C8B-B14F-4D97-AF65-F5344CB8AC3E}">
        <p14:creationId xmlns:p14="http://schemas.microsoft.com/office/powerpoint/2010/main" val="1160883733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943856"/>
          </a:xfrm>
        </p:spPr>
        <p:txBody>
          <a:bodyPr/>
          <a:lstStyle>
            <a:lvl1pPr>
              <a:buClr>
                <a:schemeClr val="bg1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chemeClr val="bg1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chemeClr val="bg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943856"/>
          </a:xfrm>
        </p:spPr>
        <p:txBody>
          <a:bodyPr/>
          <a:lstStyle>
            <a:lvl1pPr>
              <a:buClr>
                <a:schemeClr val="bg1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chemeClr val="bg1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chemeClr val="bg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449703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90600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0640278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509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12192000" cy="327882"/>
          </a:xfrm>
          <a:prstGeom prst="rect">
            <a:avLst/>
          </a:prstGeom>
          <a:solidFill>
            <a:srgbClr val="01672D"/>
          </a:solidFill>
          <a:ln>
            <a:solidFill>
              <a:srgbClr val="016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668" y="6609439"/>
            <a:ext cx="1370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dirty="0">
                <a:solidFill>
                  <a:schemeClr val="bg1"/>
                </a:solidFill>
              </a:rPr>
              <a:t>Forest Service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3" y="6584952"/>
            <a:ext cx="353665" cy="29442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03600" y="6609419"/>
            <a:ext cx="538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schemeClr val="bg1"/>
                </a:solidFill>
              </a:rPr>
              <a:t>United States Department</a:t>
            </a:r>
            <a:r>
              <a:rPr lang="en-US" sz="800" b="1" i="1" baseline="0" dirty="0">
                <a:solidFill>
                  <a:schemeClr val="bg1"/>
                </a:solidFill>
              </a:rPr>
              <a:t> </a:t>
            </a:r>
            <a:r>
              <a:rPr lang="en-US" sz="800" b="1" i="1" dirty="0">
                <a:solidFill>
                  <a:schemeClr val="bg1"/>
                </a:solidFill>
              </a:rPr>
              <a:t>of Agriculture, Forest Service</a:t>
            </a:r>
          </a:p>
        </p:txBody>
      </p:sp>
    </p:spTree>
    <p:extLst>
      <p:ext uri="{BB962C8B-B14F-4D97-AF65-F5344CB8AC3E}">
        <p14:creationId xmlns:p14="http://schemas.microsoft.com/office/powerpoint/2010/main" val="163279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2" r:id="rId3"/>
    <p:sldLayoutId id="2147483970" r:id="rId4"/>
    <p:sldLayoutId id="2147483971" r:id="rId5"/>
    <p:sldLayoutId id="2147483973" r:id="rId6"/>
  </p:sldLayoutIdLst>
  <p:transition spd="slow">
    <p:wipe dir="d"/>
  </p:transition>
  <p:hf sldNum="0" hdr="0" ftr="0" dt="0"/>
  <p:txStyles>
    <p:titleStyle>
      <a:lvl1pPr algn="ctr" defTabSz="914363" rtl="0" eaLnBrk="1" latinLnBrk="0" hangingPunct="1">
        <a:spcBef>
          <a:spcPct val="0"/>
        </a:spcBef>
        <a:buNone/>
        <a:defRPr sz="4000" u="sng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3" indent="-182873" algn="l" defTabSz="914363" rtl="0" eaLnBrk="1" latinLnBrk="0" hangingPunct="1">
        <a:spcBef>
          <a:spcPct val="20000"/>
        </a:spcBef>
        <a:buClr>
          <a:schemeClr val="bg1"/>
        </a:buClr>
        <a:buSzPct val="85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182" indent="-182873" algn="l" defTabSz="914363" rtl="0" eaLnBrk="1" latinLnBrk="0" hangingPunct="1">
        <a:spcBef>
          <a:spcPct val="20000"/>
        </a:spcBef>
        <a:buClr>
          <a:schemeClr val="bg1"/>
        </a:buClr>
        <a:buSzPct val="85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31491" indent="-182873" algn="l" defTabSz="914363" rtl="0" eaLnBrk="1" latinLnBrk="0" hangingPunct="1">
        <a:spcBef>
          <a:spcPct val="20000"/>
        </a:spcBef>
        <a:buClr>
          <a:schemeClr val="bg1"/>
        </a:buClr>
        <a:buSzPct val="90000"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05800" indent="-182873" algn="l" defTabSz="914363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188672" indent="-137155" algn="l" defTabSz="914363" rtl="0" eaLnBrk="1" latinLnBrk="0" hangingPunct="1">
        <a:spcBef>
          <a:spcPct val="20000"/>
        </a:spcBef>
        <a:buClr>
          <a:schemeClr val="bg1"/>
        </a:buClr>
        <a:buSzPct val="100000"/>
        <a:buFont typeface="Arial" pitchFamily="34" charset="0"/>
        <a:buChar char="•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371545" indent="-182873" algn="l" defTabSz="9143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18" indent="-182873" algn="l" defTabSz="9143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291" indent="-182873" algn="l" defTabSz="9143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63" indent="-182873" algn="l" defTabSz="9143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.usda.gov/managing-land/national-forests-grasslan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.usda.gov/about-agency/state-private-forestry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828802"/>
            <a:ext cx="11277600" cy="1927225"/>
          </a:xfrm>
        </p:spPr>
        <p:txBody>
          <a:bodyPr/>
          <a:lstStyle/>
          <a:p>
            <a:r>
              <a:rPr lang="en-US" u="none" dirty="0"/>
              <a:t>Examples of Forest Service Operational Use of MODIS and VIIRS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62400"/>
            <a:ext cx="10287000" cy="25908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Everett Hinkley</a:t>
            </a:r>
          </a:p>
          <a:p>
            <a:r>
              <a:rPr lang="en-US" dirty="0">
                <a:solidFill>
                  <a:schemeClr val="bg1"/>
                </a:solidFill>
              </a:rPr>
              <a:t>USDA Forest Service Geospatial Management Office (GMO)</a:t>
            </a:r>
          </a:p>
          <a:p>
            <a:r>
              <a:rPr lang="en-US" dirty="0">
                <a:solidFill>
                  <a:schemeClr val="bg1"/>
                </a:solidFill>
              </a:rPr>
              <a:t>National Remote Sensing Program Manager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Brad Quayle</a:t>
            </a:r>
          </a:p>
          <a:p>
            <a:r>
              <a:rPr lang="en-US" dirty="0">
                <a:solidFill>
                  <a:schemeClr val="bg1"/>
                </a:solidFill>
              </a:rPr>
              <a:t>USDA Forest Service Geospatial Technology and Applications Center (GTAC)</a:t>
            </a:r>
          </a:p>
          <a:p>
            <a:r>
              <a:rPr lang="en-US" dirty="0">
                <a:solidFill>
                  <a:schemeClr val="bg1"/>
                </a:solidFill>
              </a:rPr>
              <a:t>Disturbance Assessment and Services Program Lead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MODIS-VIIRS Science Team Meeting</a:t>
            </a:r>
          </a:p>
          <a:p>
            <a:r>
              <a:rPr lang="en-US" dirty="0">
                <a:solidFill>
                  <a:schemeClr val="bg1"/>
                </a:solidFill>
              </a:rPr>
              <a:t>May 4, 2023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83514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6795-CEDF-44D3-BDE8-1573D506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 u="none" dirty="0">
                <a:latin typeface="+mn-lt"/>
              </a:rPr>
              <a:t>National Forest System Lands</a:t>
            </a:r>
            <a:br>
              <a:rPr lang="en-US" dirty="0">
                <a:latin typeface="+mn-lt"/>
              </a:rPr>
            </a:br>
            <a:r>
              <a:rPr lang="en-US" sz="1200" b="0" dirty="0">
                <a:latin typeface="+mn-lt"/>
                <a:hlinkClick r:id="rId3"/>
              </a:rPr>
              <a:t>https://www.fs.usda.gov/managing-land/national-forests-grasslands</a:t>
            </a:r>
            <a:endParaRPr lang="en-US" sz="1200" b="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80B4-A94C-478D-A253-B4AD1A8C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097280"/>
            <a:ext cx="3840480" cy="52790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National Forest System lands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dirty="0"/>
              <a:t>193 million acres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dirty="0"/>
              <a:t>155 National Forests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dirty="0"/>
              <a:t>20 National Grasslands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NFS Lands cover 8.5% of the US land area </a:t>
            </a:r>
            <a:r>
              <a:rPr lang="en-US" sz="1600" b="0" dirty="0"/>
              <a:t>(roughly the size of Texas)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b="0" dirty="0"/>
              <a:t>aintain and improve the health, diversity, and productivity of the nation’s forests and grasslands</a:t>
            </a:r>
          </a:p>
          <a:p>
            <a:endParaRPr lang="en-US" sz="2400" b="0" dirty="0"/>
          </a:p>
        </p:txBody>
      </p:sp>
      <p:pic>
        <p:nvPicPr>
          <p:cNvPr id="4" name="Picture 3" descr="guide_to_national_forests_9x5_150dpi">
            <a:extLst>
              <a:ext uri="{FF2B5EF4-FFF2-40B4-BE49-F238E27FC236}">
                <a16:creationId xmlns:a16="http://schemas.microsoft.com/office/drawing/2014/main" id="{B7EA0EFB-87A7-49B0-88E4-6B1CCD11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9120" y="1097280"/>
            <a:ext cx="7498080" cy="485431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998871-93DE-4078-A3BF-E9C2F58C9413}"/>
              </a:ext>
            </a:extLst>
          </p:cNvPr>
          <p:cNvSpPr/>
          <p:nvPr/>
        </p:nvSpPr>
        <p:spPr>
          <a:xfrm>
            <a:off x="4483129" y="6047601"/>
            <a:ext cx="7327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Guide to Your National Forests Map -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https://www.fs.usda.gov/sites/default/files/GuideMap-2020.pdf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522154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3AC6-6466-4A5F-B144-A3AD0804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 u="none" dirty="0">
                <a:latin typeface="+mn-lt"/>
              </a:rPr>
              <a:t>State, Private &amp; Tribal Forest Lands</a:t>
            </a:r>
            <a:br>
              <a:rPr lang="en-US" dirty="0">
                <a:latin typeface="+mn-lt"/>
              </a:rPr>
            </a:br>
            <a:r>
              <a:rPr lang="en-US" sz="1200" b="0" dirty="0">
                <a:latin typeface="+mn-lt"/>
                <a:hlinkClick r:id="rId3"/>
              </a:rPr>
              <a:t>https://www.fs.usda.gov/about-agency/state-private-forestry</a:t>
            </a:r>
            <a:endParaRPr lang="en-US" sz="1200" b="0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22F1E8-C85C-4666-B982-D9A23C9A4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97280"/>
            <a:ext cx="7498080" cy="459299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06E8C0-BA13-45D2-9328-72E63346074B}"/>
              </a:ext>
            </a:extLst>
          </p:cNvPr>
          <p:cNvSpPr txBox="1">
            <a:spLocks/>
          </p:cNvSpPr>
          <p:nvPr/>
        </p:nvSpPr>
        <p:spPr>
          <a:xfrm>
            <a:off x="274320" y="1097280"/>
            <a:ext cx="3840480" cy="527909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F2731"/>
              </a:buClr>
              <a:buFont typeface="Wingdings" panose="05000000000000000000" pitchFamily="2" charset="2"/>
              <a:buChar char="§"/>
              <a:defRPr sz="3200" b="1" kern="1200">
                <a:solidFill>
                  <a:srgbClr val="1F27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2731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1F27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273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1F27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273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1F27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8872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273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F27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Provide technical and financial assistance to sustain the nation’s forests &amp; grasslands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Protect and restore forest lands and protect communities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Major program activities include: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Wildfire management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+mn-lt"/>
              </a:rPr>
              <a:t>Forest health protection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Cooperative forestry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+mn-lt"/>
              </a:rPr>
              <a:t>Conservation education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ABD3FC-C3C6-4586-962B-088853A27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544417"/>
            <a:ext cx="2103120" cy="13991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95D33B-59AE-4D58-A3AD-F496ACED6E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207326"/>
            <a:ext cx="2103120" cy="12942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3E9E0D-C116-4FF3-84AA-BC58393F7B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00" y="5263597"/>
            <a:ext cx="2011680" cy="12379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5293584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8"/>
          <p:cNvSpPr txBox="1"/>
          <p:nvPr/>
        </p:nvSpPr>
        <p:spPr>
          <a:xfrm>
            <a:off x="0" y="0"/>
            <a:ext cx="12192000" cy="6465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Wildland Fire Management</a:t>
            </a:r>
            <a:endParaRPr sz="36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911C6-108E-C235-AE61-33ECF471D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369" y="692149"/>
            <a:ext cx="8229600" cy="4187666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E117DA-374A-09D5-64C7-74A6B0513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369" y="685800"/>
            <a:ext cx="8229600" cy="4191953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sp>
        <p:nvSpPr>
          <p:cNvPr id="8" name="Google Shape;412;p58">
            <a:extLst>
              <a:ext uri="{FF2B5EF4-FFF2-40B4-BE49-F238E27FC236}">
                <a16:creationId xmlns:a16="http://schemas.microsoft.com/office/drawing/2014/main" id="{57820F7F-932A-0B16-A14E-1852AE29D455}"/>
              </a:ext>
            </a:extLst>
          </p:cNvPr>
          <p:cNvSpPr txBox="1"/>
          <p:nvPr/>
        </p:nvSpPr>
        <p:spPr>
          <a:xfrm>
            <a:off x="0" y="710852"/>
            <a:ext cx="3367314" cy="5852160"/>
          </a:xfrm>
          <a:prstGeom prst="rect">
            <a:avLst/>
          </a:prstGeom>
          <a:solidFill>
            <a:srgbClr val="000000">
              <a:alpha val="413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70000"/>
            </a:pPr>
            <a:r>
              <a:rPr lang="en-US" sz="1800" b="1" dirty="0">
                <a:solidFill>
                  <a:schemeClr val="bg1"/>
                </a:solidFill>
              </a:rPr>
              <a:t>Objectives: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</a:rPr>
              <a:t>Comprehensive fire detection and monitoring for US and Canada</a:t>
            </a:r>
          </a:p>
          <a:p>
            <a:pPr marL="514350" lvl="1" indent="-176213">
              <a:lnSpc>
                <a:spcPct val="90000"/>
              </a:lnSpc>
              <a:spcAft>
                <a:spcPts val="12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</a:rPr>
              <a:t>Leverage low latency MODIS/VIIRS land and atmosphere products from NASA LANCE and direct readout</a:t>
            </a:r>
          </a:p>
          <a:p>
            <a:pPr marL="514350" lvl="1" indent="-176213">
              <a:lnSpc>
                <a:spcPct val="90000"/>
              </a:lnSpc>
              <a:spcAft>
                <a:spcPts val="12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</a:rPr>
              <a:t>24/7/365 coverage</a:t>
            </a:r>
          </a:p>
          <a:p>
            <a:pPr marL="114300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70000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Outcomes: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Increase situational awareness 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Inform strategic planning and response 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Focus tactical scale mapping assets</a:t>
            </a:r>
          </a:p>
          <a:p>
            <a:pPr marL="514350" lvl="1" indent="-176213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Key input data for fire DSS applications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12398-2484-A92A-6009-F18CDC42B59D}"/>
              </a:ext>
            </a:extLst>
          </p:cNvPr>
          <p:cNvGrpSpPr/>
          <p:nvPr/>
        </p:nvGrpSpPr>
        <p:grpSpPr>
          <a:xfrm>
            <a:off x="3460619" y="5029200"/>
            <a:ext cx="8479100" cy="1424964"/>
            <a:chOff x="3460619" y="5106690"/>
            <a:chExt cx="8479100" cy="1424964"/>
          </a:xfrm>
        </p:grpSpPr>
        <p:pic>
          <p:nvPicPr>
            <p:cNvPr id="1026" name="Picture 2" descr="U.S. Forest Service Fleet Adds King Air 260s">
              <a:extLst>
                <a:ext uri="{FF2B5EF4-FFF2-40B4-BE49-F238E27FC236}">
                  <a16:creationId xmlns:a16="http://schemas.microsoft.com/office/drawing/2014/main" id="{B522E96C-D396-BC71-F802-A22C339D6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9485" y="5106690"/>
              <a:ext cx="2057400" cy="13716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30" descr="GetImageServlet?ObjectID=NI001827&amp;TierName=Quick+View">
              <a:extLst>
                <a:ext uri="{FF2B5EF4-FFF2-40B4-BE49-F238E27FC236}">
                  <a16:creationId xmlns:a16="http://schemas.microsoft.com/office/drawing/2014/main" id="{F71D72C7-F572-49F1-9645-0258699A9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29"/>
            <a:stretch>
              <a:fillRect/>
            </a:stretch>
          </p:blipFill>
          <p:spPr bwMode="auto">
            <a:xfrm>
              <a:off x="3460619" y="5106690"/>
              <a:ext cx="2093913" cy="137318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24" name="Text Box 1031">
              <a:extLst>
                <a:ext uri="{FF2B5EF4-FFF2-40B4-BE49-F238E27FC236}">
                  <a16:creationId xmlns:a16="http://schemas.microsoft.com/office/drawing/2014/main" id="{5C971972-46DD-49D1-AA87-BB85267B324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97344" y="6315754"/>
              <a:ext cx="420688" cy="214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800" b="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NIFC</a:t>
              </a:r>
            </a:p>
          </p:txBody>
        </p:sp>
        <p:pic>
          <p:nvPicPr>
            <p:cNvPr id="27" name="Picture 1034" descr="GetImageServlet?ObjectID=NI001397&amp;TierName=Full+Size+%28Proxy%29">
              <a:extLst>
                <a:ext uri="{FF2B5EF4-FFF2-40B4-BE49-F238E27FC236}">
                  <a16:creationId xmlns:a16="http://schemas.microsoft.com/office/drawing/2014/main" id="{BF7D3704-D4A8-4C53-8994-04DC9E26F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052" y="5106690"/>
              <a:ext cx="2093913" cy="136842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28" name="Text Box 1035">
              <a:extLst>
                <a:ext uri="{FF2B5EF4-FFF2-40B4-BE49-F238E27FC236}">
                  <a16:creationId xmlns:a16="http://schemas.microsoft.com/office/drawing/2014/main" id="{32AC1F1C-0C9D-41E4-AFF3-7E44D758035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86507" y="6315754"/>
              <a:ext cx="420688" cy="214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800" b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NIFC</a:t>
              </a:r>
            </a:p>
          </p:txBody>
        </p:sp>
        <p:sp>
          <p:nvSpPr>
            <p:cNvPr id="30" name="Text Box 1037">
              <a:extLst>
                <a:ext uri="{FF2B5EF4-FFF2-40B4-BE49-F238E27FC236}">
                  <a16:creationId xmlns:a16="http://schemas.microsoft.com/office/drawing/2014/main" id="{EB00CD3A-BDDB-4597-ABC5-0E2159614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0" y="6315754"/>
              <a:ext cx="406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800" b="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NIFC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6EB59A-583C-1470-13B0-E471E8D73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7405" y="5106690"/>
              <a:ext cx="1992314" cy="13716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792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AE83-EE09-8C87-BCFA-2A29FA09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 u="none" dirty="0"/>
              <a:t>Forest Health Protection</a:t>
            </a:r>
          </a:p>
        </p:txBody>
      </p:sp>
      <p:sp>
        <p:nvSpPr>
          <p:cNvPr id="4" name="Google Shape;412;p58">
            <a:extLst>
              <a:ext uri="{FF2B5EF4-FFF2-40B4-BE49-F238E27FC236}">
                <a16:creationId xmlns:a16="http://schemas.microsoft.com/office/drawing/2014/main" id="{2D9B61DA-18AC-F480-1AC6-B79EB487EEA3}"/>
              </a:ext>
            </a:extLst>
          </p:cNvPr>
          <p:cNvSpPr txBox="1"/>
          <p:nvPr/>
        </p:nvSpPr>
        <p:spPr>
          <a:xfrm>
            <a:off x="0" y="710852"/>
            <a:ext cx="3367314" cy="5919539"/>
          </a:xfrm>
          <a:prstGeom prst="rect">
            <a:avLst/>
          </a:prstGeom>
          <a:solidFill>
            <a:srgbClr val="000000">
              <a:alpha val="413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70000"/>
            </a:pPr>
            <a:r>
              <a:rPr lang="en-US" sz="1800" b="1" dirty="0">
                <a:solidFill>
                  <a:schemeClr val="bg1"/>
                </a:solidFill>
              </a:rPr>
              <a:t>Objectives: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</a:rPr>
              <a:t>Detect forest disturbance and mortality events throughout the US </a:t>
            </a:r>
          </a:p>
          <a:p>
            <a:pPr marL="862013" lvl="2" indent="-173038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sz="1600" dirty="0">
                <a:solidFill>
                  <a:schemeClr val="bg1"/>
                </a:solidFill>
              </a:rPr>
              <a:t>Biotic and abiotic events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</a:rPr>
              <a:t>Leverage MODIS surface reflectance data and cloud computing/analytics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</a:rPr>
              <a:t>Monitor throughout the growing season</a:t>
            </a:r>
          </a:p>
          <a:p>
            <a:pPr marL="114300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70000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Outcomes: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Focus higher resolution analyses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Inform timing and location of aerial surveys 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Increase safety of FS staff</a:t>
            </a:r>
          </a:p>
          <a:p>
            <a:pPr marL="514350" lvl="1" indent="-176213">
              <a:lnSpc>
                <a:spcPct val="90000"/>
              </a:lnSpc>
              <a:spcAft>
                <a:spcPts val="800"/>
              </a:spcAft>
              <a:buClr>
                <a:srgbClr val="FFFFFF"/>
              </a:buClr>
              <a:buSzPct val="80000"/>
              <a:buFont typeface="Calibri"/>
              <a:buChar char="●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Inform strategic planning and response to catastrophic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1AA9F-186E-C40E-0197-7F35AF3D0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838200"/>
            <a:ext cx="8229600" cy="42558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ABBA76C-78C0-9BF1-3650-7248BB9B503B}"/>
              </a:ext>
            </a:extLst>
          </p:cNvPr>
          <p:cNvGrpSpPr/>
          <p:nvPr/>
        </p:nvGrpSpPr>
        <p:grpSpPr>
          <a:xfrm>
            <a:off x="4038600" y="1375518"/>
            <a:ext cx="5440680" cy="2967882"/>
            <a:chOff x="4038600" y="1375518"/>
            <a:chExt cx="5440680" cy="29678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B1C3F3-B291-3D41-CE11-45CA58BF6E19}"/>
                </a:ext>
              </a:extLst>
            </p:cNvPr>
            <p:cNvGrpSpPr/>
            <p:nvPr/>
          </p:nvGrpSpPr>
          <p:grpSpPr>
            <a:xfrm>
              <a:off x="4038600" y="1375518"/>
              <a:ext cx="2770437" cy="2967882"/>
              <a:chOff x="4038600" y="1375518"/>
              <a:chExt cx="2770437" cy="296788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A1F4F84-EA48-411A-D46B-64AA6B9C2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61665" y="1694219"/>
                <a:ext cx="2743200" cy="1275191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CEC6E98-CD55-0904-2C9C-CAD37B988C91}"/>
                  </a:ext>
                </a:extLst>
              </p:cNvPr>
              <p:cNvGrpSpPr/>
              <p:nvPr/>
            </p:nvGrpSpPr>
            <p:grpSpPr>
              <a:xfrm>
                <a:off x="4057493" y="2991257"/>
                <a:ext cx="2751544" cy="1352143"/>
                <a:chOff x="3985706" y="2688847"/>
                <a:chExt cx="2751544" cy="1352143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4678B13-E650-FD24-3263-EC7548E4FB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5706" y="2688847"/>
                  <a:ext cx="2743200" cy="1349753"/>
                </a:xfrm>
                <a:prstGeom prst="rect">
                  <a:avLst/>
                </a:prstGeom>
                <a:ln w="6350">
                  <a:solidFill>
                    <a:schemeClr val="bg1"/>
                  </a:solidFill>
                </a:ln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64CA934-9216-275A-4337-A26A779214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7090" y="3634155"/>
                  <a:ext cx="1280160" cy="406835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91C25-0330-5683-93DB-3CF5BC243682}"/>
                  </a:ext>
                </a:extLst>
              </p:cNvPr>
              <p:cNvSpPr txBox="1"/>
              <p:nvPr/>
            </p:nvSpPr>
            <p:spPr>
              <a:xfrm>
                <a:off x="4038600" y="1375518"/>
                <a:ext cx="2743200" cy="30777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2021 Spongy Moth Defoliation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56D0BD-C4F8-2F1D-1EFE-22D9F8F9495B}"/>
                </a:ext>
              </a:extLst>
            </p:cNvPr>
            <p:cNvSpPr/>
            <p:nvPr/>
          </p:nvSpPr>
          <p:spPr>
            <a:xfrm>
              <a:off x="9296400" y="2133600"/>
              <a:ext cx="182880" cy="1828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C8B1E0C-1304-38AD-FE61-06A9AC617E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9037" y="1375518"/>
              <a:ext cx="2495743" cy="75569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B39721-68D6-6F0A-976F-D14F5772AF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9037" y="2316480"/>
              <a:ext cx="2487363" cy="202453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138836-AE16-15BB-E2C0-3A4A22045F12}"/>
                </a:ext>
              </a:extLst>
            </p:cNvPr>
            <p:cNvSpPr txBox="1"/>
            <p:nvPr/>
          </p:nvSpPr>
          <p:spPr>
            <a:xfrm>
              <a:off x="4062573" y="2787134"/>
              <a:ext cx="686406" cy="184666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June 26, 2021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258A6A-9EF3-1A2F-FE51-6ABF4FEF759F}"/>
                </a:ext>
              </a:extLst>
            </p:cNvPr>
            <p:cNvSpPr txBox="1"/>
            <p:nvPr/>
          </p:nvSpPr>
          <p:spPr>
            <a:xfrm>
              <a:off x="4057493" y="4158734"/>
              <a:ext cx="1080745" cy="184666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ADS early-mid July 2021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0078EB5-E860-4859-E93F-E6170989D596}"/>
              </a:ext>
            </a:extLst>
          </p:cNvPr>
          <p:cNvGrpSpPr/>
          <p:nvPr/>
        </p:nvGrpSpPr>
        <p:grpSpPr>
          <a:xfrm>
            <a:off x="4038361" y="1175755"/>
            <a:ext cx="5196113" cy="3548645"/>
            <a:chOff x="4038361" y="975360"/>
            <a:chExt cx="5196113" cy="354864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A6C013A-23F4-5B44-47FB-BE4E2C6074C0}"/>
                </a:ext>
              </a:extLst>
            </p:cNvPr>
            <p:cNvGrpSpPr/>
            <p:nvPr/>
          </p:nvGrpSpPr>
          <p:grpSpPr>
            <a:xfrm>
              <a:off x="4038600" y="975360"/>
              <a:ext cx="5195874" cy="3548645"/>
              <a:chOff x="4055772" y="975360"/>
              <a:chExt cx="5195874" cy="354864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B579FDC-CA40-2D5F-881A-D3EF8F3AF616}"/>
                  </a:ext>
                </a:extLst>
              </p:cNvPr>
              <p:cNvGrpSpPr/>
              <p:nvPr/>
            </p:nvGrpSpPr>
            <p:grpSpPr>
              <a:xfrm>
                <a:off x="4055772" y="975360"/>
                <a:ext cx="2743200" cy="3548645"/>
                <a:chOff x="9145463" y="1393374"/>
                <a:chExt cx="2743200" cy="3548645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D931A3E6-D91C-6717-878E-99723F10E4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5463" y="1693742"/>
                  <a:ext cx="2743200" cy="1418556"/>
                </a:xfrm>
                <a:prstGeom prst="rect">
                  <a:avLst/>
                </a:prstGeom>
                <a:ln w="6350">
                  <a:solidFill>
                    <a:schemeClr val="bg1"/>
                  </a:solidFill>
                </a:ln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8FAAF54-4FD6-780D-64E7-ED4D35A66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5463" y="3124200"/>
                  <a:ext cx="2743200" cy="1817819"/>
                </a:xfrm>
                <a:prstGeom prst="rect">
                  <a:avLst/>
                </a:prstGeom>
                <a:ln w="6350">
                  <a:solidFill>
                    <a:schemeClr val="bg1"/>
                  </a:solidFill>
                </a:ln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2185D43-F34A-437C-8F30-0D180293E206}"/>
                    </a:ext>
                  </a:extLst>
                </p:cNvPr>
                <p:cNvSpPr txBox="1"/>
                <p:nvPr/>
              </p:nvSpPr>
              <p:spPr>
                <a:xfrm>
                  <a:off x="9145463" y="1393374"/>
                  <a:ext cx="2743200" cy="307777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December 2021 Tornados</a:t>
                  </a: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D763D8D-FCBF-FFFB-B90B-F1EE013646AA}"/>
                  </a:ext>
                </a:extLst>
              </p:cNvPr>
              <p:cNvSpPr/>
              <p:nvPr/>
            </p:nvSpPr>
            <p:spPr>
              <a:xfrm>
                <a:off x="9068766" y="2796805"/>
                <a:ext cx="182880" cy="18288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8A35D48F-2FFF-5E5A-599F-C86FC9881B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98972" y="1005247"/>
                <a:ext cx="2269794" cy="1808463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872BE9D5-B004-0C5C-8395-B3133226BF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8972" y="2986247"/>
                <a:ext cx="2269794" cy="1537643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2601E7-671B-192C-DC50-42F878CD9C10}"/>
                </a:ext>
              </a:extLst>
            </p:cNvPr>
            <p:cNvSpPr txBox="1"/>
            <p:nvPr/>
          </p:nvSpPr>
          <p:spPr>
            <a:xfrm>
              <a:off x="4038361" y="2408014"/>
              <a:ext cx="925932" cy="27699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bg1"/>
                  </a:solidFill>
                </a:rPr>
                <a:t>Tornado tracks – early May 2022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BC918D0-5FBC-E63A-3AE5-58C6F8BEA979}"/>
              </a:ext>
            </a:extLst>
          </p:cNvPr>
          <p:cNvGrpSpPr/>
          <p:nvPr/>
        </p:nvGrpSpPr>
        <p:grpSpPr>
          <a:xfrm>
            <a:off x="4019716" y="1205642"/>
            <a:ext cx="4926164" cy="3051662"/>
            <a:chOff x="4019716" y="1161771"/>
            <a:chExt cx="4926164" cy="305166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A71AE3F-C533-C797-0A17-D34360465885}"/>
                </a:ext>
              </a:extLst>
            </p:cNvPr>
            <p:cNvGrpSpPr/>
            <p:nvPr/>
          </p:nvGrpSpPr>
          <p:grpSpPr>
            <a:xfrm>
              <a:off x="4019716" y="1175329"/>
              <a:ext cx="2748465" cy="3019367"/>
              <a:chOff x="8374221" y="3273623"/>
              <a:chExt cx="2748465" cy="301936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D4AADE-A384-B1E6-472E-D6846C4F823B}"/>
                  </a:ext>
                </a:extLst>
              </p:cNvPr>
              <p:cNvSpPr txBox="1"/>
              <p:nvPr/>
            </p:nvSpPr>
            <p:spPr>
              <a:xfrm>
                <a:off x="8379486" y="3273623"/>
                <a:ext cx="2743200" cy="30777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2021 Hurricane Ida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5934A07-592B-9FBC-54A5-0DD3043CB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79486" y="3563840"/>
                <a:ext cx="2743200" cy="1354053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4CDA361-C0F2-0343-C581-BDB08223E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79486" y="4936752"/>
                <a:ext cx="2743200" cy="1356238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7D6D718-BB53-0559-4D93-A7829790F1FB}"/>
                  </a:ext>
                </a:extLst>
              </p:cNvPr>
              <p:cNvSpPr txBox="1"/>
              <p:nvPr/>
            </p:nvSpPr>
            <p:spPr>
              <a:xfrm>
                <a:off x="8388513" y="4731481"/>
                <a:ext cx="925932" cy="184666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August 29, 2021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D434B4-CFBA-2347-814F-9259CD91C1B4}"/>
                  </a:ext>
                </a:extLst>
              </p:cNvPr>
              <p:cNvSpPr txBox="1"/>
              <p:nvPr/>
            </p:nvSpPr>
            <p:spPr>
              <a:xfrm>
                <a:off x="8374221" y="6102861"/>
                <a:ext cx="925932" cy="184666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solidFill>
                      <a:schemeClr val="bg1"/>
                    </a:solidFill>
                  </a:rPr>
                  <a:t>August 13, 2021</a:t>
                </a: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E36DEB-9077-EA8C-E58E-764A57E976D5}"/>
                </a:ext>
              </a:extLst>
            </p:cNvPr>
            <p:cNvSpPr/>
            <p:nvPr/>
          </p:nvSpPr>
          <p:spPr>
            <a:xfrm>
              <a:off x="8763000" y="4030553"/>
              <a:ext cx="182880" cy="1828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E80C81D-217B-1174-9F71-9564E4F1D904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6768181" y="4189233"/>
              <a:ext cx="2086259" cy="242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8D01D67-C848-F2D9-E46A-8DBB665E90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1800" y="1161771"/>
              <a:ext cx="1980994" cy="285492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38A9EB-767A-3DE9-A068-EFA7A789254E}"/>
              </a:ext>
            </a:extLst>
          </p:cNvPr>
          <p:cNvGrpSpPr/>
          <p:nvPr/>
        </p:nvGrpSpPr>
        <p:grpSpPr>
          <a:xfrm>
            <a:off x="5008903" y="838200"/>
            <a:ext cx="5506697" cy="4038600"/>
            <a:chOff x="5008903" y="838200"/>
            <a:chExt cx="5506697" cy="40386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E8C1CAB-9D2F-4A39-B003-06FD546E0346}"/>
                </a:ext>
              </a:extLst>
            </p:cNvPr>
            <p:cNvGrpSpPr/>
            <p:nvPr/>
          </p:nvGrpSpPr>
          <p:grpSpPr>
            <a:xfrm>
              <a:off x="5008903" y="838200"/>
              <a:ext cx="5506697" cy="4038600"/>
              <a:chOff x="5008903" y="838200"/>
              <a:chExt cx="5506697" cy="403860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FB7274F-9AA3-E7BE-B3A1-B9D3E15B9048}"/>
                  </a:ext>
                </a:extLst>
              </p:cNvPr>
              <p:cNvGrpSpPr/>
              <p:nvPr/>
            </p:nvGrpSpPr>
            <p:grpSpPr>
              <a:xfrm>
                <a:off x="5008903" y="838200"/>
                <a:ext cx="5506697" cy="4038600"/>
                <a:chOff x="5008903" y="838200"/>
                <a:chExt cx="5506697" cy="4038600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9F3F6FD-7DBF-70CF-4218-F8576FA992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2400" y="1168395"/>
                  <a:ext cx="2743200" cy="3708405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B3AB184-96DE-D1A2-690A-62B6537D9955}"/>
                    </a:ext>
                  </a:extLst>
                </p:cNvPr>
                <p:cNvSpPr/>
                <p:nvPr/>
              </p:nvSpPr>
              <p:spPr>
                <a:xfrm>
                  <a:off x="5008903" y="1640909"/>
                  <a:ext cx="848901" cy="1662355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BAF464A6-11B4-14BE-2FE5-4016740F8A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1976" y="3303264"/>
                  <a:ext cx="1909020" cy="153764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551549C5-421F-3378-1CC9-B08FE3A4483D}"/>
                    </a:ext>
                  </a:extLst>
                </p:cNvPr>
                <p:cNvCxnSpPr>
                  <a:cxnSpLocks/>
                  <a:endCxn id="6" idx="0"/>
                </p:cNvCxnSpPr>
                <p:nvPr/>
              </p:nvCxnSpPr>
              <p:spPr>
                <a:xfrm flipV="1">
                  <a:off x="5868408" y="838200"/>
                  <a:ext cx="1903992" cy="811324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A158D7-06AF-032C-A308-03EC5A9F69AB}"/>
                  </a:ext>
                </a:extLst>
              </p:cNvPr>
              <p:cNvSpPr txBox="1"/>
              <p:nvPr/>
            </p:nvSpPr>
            <p:spPr>
              <a:xfrm>
                <a:off x="7971252" y="4421214"/>
                <a:ext cx="1282271" cy="184666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August 21, 2021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EDE829-7EBD-6982-35C3-0D7EFF3D5CA5}"/>
                </a:ext>
              </a:extLst>
            </p:cNvPr>
            <p:cNvSpPr txBox="1"/>
            <p:nvPr/>
          </p:nvSpPr>
          <p:spPr>
            <a:xfrm>
              <a:off x="7775734" y="855792"/>
              <a:ext cx="2731680" cy="30777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2021 &amp; 2022 Western Wildfires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A98D2F36-882B-7278-65AE-4865743F9C1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58" y="5145086"/>
            <a:ext cx="2441542" cy="13716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60" name="Picture 6" descr="Aviation Aerial Survey">
            <a:extLst>
              <a:ext uri="{FF2B5EF4-FFF2-40B4-BE49-F238E27FC236}">
                <a16:creationId xmlns:a16="http://schemas.microsoft.com/office/drawing/2014/main" id="{F8EA1A2A-0A60-034C-5298-642CA0BA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965" y="5145086"/>
            <a:ext cx="2324862" cy="137160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0AA4B8-3AC9-00FA-9E2F-AD7BA7FDF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0" y="5137482"/>
            <a:ext cx="2165535" cy="137160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391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0E71A-CF08-5809-73A0-12AD9EC6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 u="none" dirty="0"/>
              <a:t>Forest Service Takeaways/Needs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A5C34-E928-8D4C-74CB-63FB827B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Continue NASA/Forest Service collaborations</a:t>
            </a:r>
          </a:p>
          <a:p>
            <a:r>
              <a:rPr lang="en-US" dirty="0"/>
              <a:t>Maintain continuity of MODIS-like observations</a:t>
            </a:r>
          </a:p>
          <a:p>
            <a:r>
              <a:rPr lang="en-US" dirty="0"/>
              <a:t>Continue availability of low latency imagery and data products from LANCE and direct readout</a:t>
            </a:r>
          </a:p>
          <a:p>
            <a:r>
              <a:rPr lang="en-US" dirty="0"/>
              <a:t>NASA cloud-based computing and analytics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26721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none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909483514"/>
      </p:ext>
    </p:extLst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GSTCRSAC_Training_USDA_Green</Template>
  <TotalTime>19066</TotalTime>
  <Words>440</Words>
  <Application>Microsoft Macintosh PowerPoint</Application>
  <PresentationFormat>Widescreen</PresentationFormat>
  <Paragraphs>77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Clarity</vt:lpstr>
      <vt:lpstr>Examples of Forest Service Operational Use of MODIS and VIIRS</vt:lpstr>
      <vt:lpstr>National Forest System Lands https://www.fs.usda.gov/managing-land/national-forests-grasslands</vt:lpstr>
      <vt:lpstr>State, Private &amp; Tribal Forest Lands https://www.fs.usda.gov/about-agency/state-private-forestry</vt:lpstr>
      <vt:lpstr>PowerPoint Presentation</vt:lpstr>
      <vt:lpstr>Forest Health Protection</vt:lpstr>
      <vt:lpstr>Forest Service Takeaways/Needs</vt:lpstr>
      <vt:lpstr>Thanks!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Maccherone, Brandon F. (GSFC-619.0)[SCIENCE SYSTEMS AND APPLICATIONS INC]</cp:lastModifiedBy>
  <cp:revision>1096</cp:revision>
  <dcterms:created xsi:type="dcterms:W3CDTF">2015-04-03T20:09:37Z</dcterms:created>
  <dcterms:modified xsi:type="dcterms:W3CDTF">2023-05-09T19:49:32Z</dcterms:modified>
</cp:coreProperties>
</file>