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89" r:id="rId4"/>
    <p:sldId id="288" r:id="rId5"/>
    <p:sldId id="276" r:id="rId6"/>
    <p:sldId id="278" r:id="rId7"/>
    <p:sldId id="264" r:id="rId8"/>
    <p:sldId id="279" r:id="rId9"/>
    <p:sldId id="272" r:id="rId10"/>
    <p:sldId id="270" r:id="rId11"/>
    <p:sldId id="271" r:id="rId12"/>
    <p:sldId id="290" r:id="rId13"/>
    <p:sldId id="291" r:id="rId14"/>
    <p:sldId id="292" r:id="rId15"/>
    <p:sldId id="293" r:id="rId16"/>
    <p:sldId id="294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DF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B6B2C-8DDE-8358-F860-A50D21FFF797}" v="590" dt="2022-02-09T14:58:19.293"/>
    <p1510:client id="{1097B52F-B960-B17E-E4D7-743DBC9A52B3}" v="40" dt="2022-02-08T04:37:18.584"/>
    <p1510:client id="{1B60872B-0F12-46CA-8171-6F36E4360EF2}" v="1271" dt="2022-02-08T04:35:31.723"/>
    <p1510:client id="{206DB9AD-118A-52F4-B261-94AF748511DE}" v="2" dt="2022-02-09T05:37:39.664"/>
    <p1510:client id="{27323CDF-4132-4550-9329-D1348F141758}" v="2" dt="2022-02-08T17:50:36.808"/>
    <p1510:client id="{46C3AE66-6E57-A647-B69A-026DF36F8AE2}" v="809" dt="2022-02-08T18:52:39.835"/>
    <p1510:client id="{8B83A44B-95ED-4F6F-2354-82B75C3D44C5}" v="28" dt="2022-02-08T16:25:59.554"/>
    <p1510:client id="{8FACCEC8-82C6-09B4-0592-C780EADA1DD2}" v="453" dt="2022-02-09T15:07:06.188"/>
    <p1510:client id="{CC438CCB-6B1A-486E-8B27-C17561815BD6}" v="3" dt="2022-02-09T14:51:03.424"/>
    <p1510:client id="{E3D6C3AF-29AF-B591-A53E-47211394635C}" v="1053" dt="2022-02-08T19:01:15.1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/>
    <p:restoredTop sz="94694"/>
  </p:normalViewPr>
  <p:slideViewPr>
    <p:cSldViewPr snapToGrid="0">
      <p:cViewPr varScale="1">
        <p:scale>
          <a:sx n="121" d="100"/>
          <a:sy n="121" d="100"/>
        </p:scale>
        <p:origin x="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1F263-D636-174B-83B8-08F38385D538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B64DE-56B3-A14E-AB6C-9AC3A81F2F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43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B64DE-56B3-A14E-AB6C-9AC3A81F2FE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28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8049C-6855-DB4C-B95D-B1DC823DB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C9A95-7A96-9140-B4AD-C89E9A5F2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7890B-A2AD-7442-AA56-15A028FC3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1FB7-4F6E-E147-B1FF-30D5CF3344AB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8A538-09BB-5245-8914-F7FCED06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81A65-25E0-B84F-92F9-80F61E1E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447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6521-E4E3-9048-A94A-E24AB07DA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F8040-9325-E647-9A26-0E2E58EB7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9ADA4-E0D4-9140-BBE7-86F246900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1FB7-4F6E-E147-B1FF-30D5CF3344AB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5222B-3008-804F-B500-E54E5D64F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ADCBE-268E-474D-8A6C-E7717B94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09848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78979D-D245-DB42-8B83-9899F073B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0B773-FC7F-EF44-B0E7-D4768AA94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3932F-7E6C-4345-9891-93CB89E73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1FB7-4F6E-E147-B1FF-30D5CF3344AB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845B2-68B8-2E4E-98E3-FB2C1C224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801DE-EDDC-6646-B148-60F3C042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28717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0262412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B052-7D06-6C49-8A04-D786755D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724F-8E0C-0443-AEF9-684CE32A8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E8B2C-DFD6-E146-B870-9A171690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1FB7-4F6E-E147-B1FF-30D5CF3344AB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1AF4E-99E7-0440-87A6-6BF3326E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F30AC-0339-C349-B591-9ABA2754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279031C5-7889-6C4F-B8F6-0D6F3A6BEC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02915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C165C-926C-BD42-B747-2694A101D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154C2-5DC6-5A46-BF07-CE0778983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CC30B-3197-2F4E-9F2F-9D75F0E6F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1FB7-4F6E-E147-B1FF-30D5CF3344AB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C8977-CE60-4A42-99DC-A823603F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EA569-BA4C-7541-B6D1-919E6A81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7695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DB427-A125-034B-BB91-453522927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5FC4E-A1FF-694C-823C-C879043BD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20A4AA-A3C6-3545-90EA-F90F4DFA8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C65CE-72DC-F845-ADF7-5BD6C3DD3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1FB7-4F6E-E147-B1FF-30D5CF3344AB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F87E1-7B21-2E46-8F6D-00F988BFD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48B63-2963-674D-B768-B16BFF24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07536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95F-11E2-6F4E-8FDB-05D3936B9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7510C-E2EB-EE4A-81F9-005FBBED8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1C693-10E9-DC4D-B127-58C9F2222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243EF5-8A17-804E-A15E-561992330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38766A-1304-9748-8682-B70265B9CF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641A0B-8309-7F47-A20D-DB0F96B6C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1FB7-4F6E-E147-B1FF-30D5CF3344AB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8A0B90-F32B-CF4E-BB34-48EC292FE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FCE187-BA52-0841-8E17-76CA64F1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124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E74C-38AD-3F4B-A0E7-2074F1ED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7253B-6FCE-5747-9A34-2B775C00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1FB7-4F6E-E147-B1FF-30D5CF3344AB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91349-54B9-B94C-96BA-4820E5BC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21E8E-182E-0F47-AC8C-76B91ACA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588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012BF2-9765-5A45-BF52-3D5547AA5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1FB7-4F6E-E147-B1FF-30D5CF3344AB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0279BA-60B1-0C4C-BAA6-F89237E2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972B7-23DA-F845-BC18-76999E49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89790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A8F4-69FF-FD44-BF9B-1AC8A0CF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5DC94-0A23-0D46-9B07-6C6C37644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574D8-7153-6948-9333-30F0F026B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EDADE-3CB2-4644-B835-347956610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1FB7-4F6E-E147-B1FF-30D5CF3344AB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01E21-6716-6042-81EE-6A792D87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AF430-0F88-9E45-A058-D4F03C34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02430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5441B-01DD-4D45-8A83-0B231D41C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2A4B7-2010-2E4B-93D3-521C7410A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167AD-47C8-1043-944F-F7FF926D2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80CDD-4337-E649-8A7C-E893A667D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1FB7-4F6E-E147-B1FF-30D5CF3344AB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84B8D-D3F5-794F-A841-2A098E052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7A1B8-A735-4C4B-8C73-5AB58C63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7035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796947-5AAD-7E4F-9999-CA73645A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B74C8-76C3-2046-83FD-3325AB296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94CE7-FD14-054E-935B-29097942E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61FB7-4F6E-E147-B1FF-30D5CF3344AB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A6321-149B-8B4A-B0E5-A14E6BF91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25D7A-15DB-0E49-A211-3BCDA4F0C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031C5-7889-6C4F-B8F6-0D6F3A6BE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6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6C7F1-C441-2347-ACFD-2E2F5FA36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177" y="1122363"/>
            <a:ext cx="10717618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NASA VIIRS Atmosphere SIPS Update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EECE17-B19A-6546-89E5-ECDE90D80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MODIS/VIIRS Science Team Meeting</a:t>
            </a:r>
          </a:p>
          <a:p>
            <a:r>
              <a:rPr lang="en-US" sz="2800" dirty="0"/>
              <a:t>May 3, 2023</a:t>
            </a:r>
          </a:p>
        </p:txBody>
      </p:sp>
      <p:pic>
        <p:nvPicPr>
          <p:cNvPr id="4" name="pasted-image.tiff">
            <a:extLst>
              <a:ext uri="{FF2B5EF4-FFF2-40B4-BE49-F238E27FC236}">
                <a16:creationId xmlns:a16="http://schemas.microsoft.com/office/drawing/2014/main" id="{ECEC484C-FD6E-7446-A856-963EA1118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9" y="119927"/>
            <a:ext cx="1748144" cy="1380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SSEC_logo.png">
            <a:extLst>
              <a:ext uri="{FF2B5EF4-FFF2-40B4-BE49-F238E27FC236}">
                <a16:creationId xmlns:a16="http://schemas.microsoft.com/office/drawing/2014/main" id="{E1E15FEC-741E-C946-ADD6-AF770BB49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111" y="237966"/>
            <a:ext cx="1619032" cy="114315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2DFF0E-5B54-064D-88E8-7774FCE8BF7C}"/>
              </a:ext>
            </a:extLst>
          </p:cNvPr>
          <p:cNvSpPr txBox="1"/>
          <p:nvPr/>
        </p:nvSpPr>
        <p:spPr>
          <a:xfrm>
            <a:off x="2445657" y="5273406"/>
            <a:ext cx="74095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Liam </a:t>
            </a:r>
            <a:r>
              <a:rPr lang="en-US" sz="2800" dirty="0" err="1"/>
              <a:t>Gumley</a:t>
            </a:r>
            <a:endParaRPr lang="en-US" sz="2800" dirty="0"/>
          </a:p>
          <a:p>
            <a:pPr algn="ctr"/>
            <a:r>
              <a:rPr lang="en-US" sz="2800" dirty="0"/>
              <a:t>Space Science and Engineering Center</a:t>
            </a:r>
          </a:p>
          <a:p>
            <a:pPr algn="ctr"/>
            <a:r>
              <a:rPr lang="en-US" sz="2800" dirty="0"/>
              <a:t>University of Wisconsin-Madison 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463861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93BBD-FDD0-0348-A836-899BAB20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41" y="365313"/>
            <a:ext cx="10515600" cy="1325563"/>
          </a:xfrm>
        </p:spPr>
        <p:txBody>
          <a:bodyPr/>
          <a:lstStyle/>
          <a:p>
            <a:r>
              <a:rPr lang="en-US" dirty="0"/>
              <a:t>ASIPS Local Worldview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2D0CE-7482-904C-A2B5-D7BB4B168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87" y="1825624"/>
            <a:ext cx="3890553" cy="4667063"/>
          </a:xfrm>
        </p:spPr>
        <p:txBody>
          <a:bodyPr>
            <a:normAutofit/>
          </a:bodyPr>
          <a:lstStyle/>
          <a:p>
            <a:r>
              <a:rPr lang="en-US" sz="2000" dirty="0"/>
              <a:t>L2 product imagery is generated by ASIPS and displayed in a local instance of Worldview.</a:t>
            </a:r>
          </a:p>
          <a:p>
            <a:r>
              <a:rPr lang="en-US" sz="2000" dirty="0"/>
              <a:t>Able to display multiple days for test versions of L2 products.</a:t>
            </a:r>
          </a:p>
          <a:p>
            <a:r>
              <a:rPr lang="en-US" sz="2000" dirty="0"/>
              <a:t>Can create unique colormaps with a specified min/max.</a:t>
            </a:r>
          </a:p>
          <a:p>
            <a:r>
              <a:rPr lang="en-US" sz="2000" dirty="0"/>
              <a:t>Can create multiple layers for different bands.</a:t>
            </a:r>
          </a:p>
          <a:p>
            <a:r>
              <a:rPr lang="en-US" sz="2000" dirty="0"/>
              <a:t>Fewer restrictions on the number of layers (compared to NASA Worldview).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5B2DFC-ADBC-8E4E-9A08-87AA756E2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103" y="1825624"/>
            <a:ext cx="7519865" cy="37420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D8DB4-72D1-4150-ADE1-F5E62C73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22E142-C824-D58B-6D3B-F61F7A413AF2}"/>
              </a:ext>
            </a:extLst>
          </p:cNvPr>
          <p:cNvSpPr txBox="1"/>
          <p:nvPr/>
        </p:nvSpPr>
        <p:spPr>
          <a:xfrm>
            <a:off x="5573474" y="5952160"/>
            <a:ext cx="48840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https://sips.ssec.wisc.edu/worldview/</a:t>
            </a:r>
          </a:p>
        </p:txBody>
      </p:sp>
    </p:spTree>
    <p:extLst>
      <p:ext uri="{BB962C8B-B14F-4D97-AF65-F5344CB8AC3E}">
        <p14:creationId xmlns:p14="http://schemas.microsoft.com/office/powerpoint/2010/main" val="3931124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56421-F990-124A-AB91-D8F627CC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Worldview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56D1B-26F6-0644-89C1-16F1D3854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48770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L2 product imagery is created by ASIPS and delivered to NASA GIBS (the back end of Worldview).</a:t>
            </a:r>
          </a:p>
          <a:p>
            <a:r>
              <a:rPr lang="en-US" sz="2000" dirty="0"/>
              <a:t>Recommended maximum of 4 layers per product (Day and night is two layers)</a:t>
            </a:r>
          </a:p>
          <a:p>
            <a:r>
              <a:rPr lang="en-US" sz="2000" dirty="0"/>
              <a:t>ASIPS can reprocess and deliver a mission record to GIBS.</a:t>
            </a:r>
          </a:p>
          <a:p>
            <a:r>
              <a:rPr lang="en-US" sz="2000" dirty="0"/>
              <a:t>However, this process can take several months due to resource limits at GIBS.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E7E25-4C4F-405B-809F-93E8A6B1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CB802C18-2DA7-5245-B042-A757F608A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331" y="1334754"/>
            <a:ext cx="7855401" cy="4788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C2E357-EE5C-2E44-967B-0008EB00FBBC}"/>
              </a:ext>
            </a:extLst>
          </p:cNvPr>
          <p:cNvSpPr txBox="1"/>
          <p:nvPr/>
        </p:nvSpPr>
        <p:spPr>
          <a:xfrm>
            <a:off x="6400800" y="6237843"/>
            <a:ext cx="4884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https://worldview.earthdata.nasa.gov/</a:t>
            </a:r>
          </a:p>
        </p:txBody>
      </p:sp>
    </p:spTree>
    <p:extLst>
      <p:ext uri="{BB962C8B-B14F-4D97-AF65-F5344CB8AC3E}">
        <p14:creationId xmlns:p14="http://schemas.microsoft.com/office/powerpoint/2010/main" val="3930254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F5F8FAF-74C8-834B-8443-837F283D1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387" y="0"/>
            <a:ext cx="82240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56421-F990-124A-AB91-D8F627CC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 vs. LEO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56D1B-26F6-0644-89C1-16F1D3854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27474" cy="4351338"/>
          </a:xfrm>
        </p:spPr>
        <p:txBody>
          <a:bodyPr>
            <a:normAutofit/>
          </a:bodyPr>
          <a:lstStyle/>
          <a:p>
            <a:r>
              <a:rPr lang="en-US" sz="2000" dirty="0"/>
              <a:t>Atmosphere SIPS processed 4 months of G16, G17, and AHI cloud products using code delivered by VIIRS ST.</a:t>
            </a:r>
          </a:p>
          <a:p>
            <a:r>
              <a:rPr lang="en-US" sz="2000" dirty="0"/>
              <a:t>Match files were generated for ABI/AHI with SNPP/NOAA-20 VIIRS, Aqua MODIS, and CALIPSO for both L1B and L2 products to validate and assess continuity with LEO products.</a:t>
            </a:r>
          </a:p>
          <a:p>
            <a:r>
              <a:rPr lang="en-US" sz="2000" dirty="0"/>
              <a:t>Inter-calibration of AHI vs. VIIRS reflective solar bands was derived.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E7E25-4C4F-405B-809F-93E8A6B1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0C9F0F-41D3-244D-A004-37DB52051A46}"/>
              </a:ext>
            </a:extLst>
          </p:cNvPr>
          <p:cNvSpPr txBox="1"/>
          <p:nvPr/>
        </p:nvSpPr>
        <p:spPr>
          <a:xfrm>
            <a:off x="9157058" y="1625570"/>
            <a:ext cx="1366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SNPP VIIRS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5009EF-D976-7448-8DA2-D1738569F03B}"/>
              </a:ext>
            </a:extLst>
          </p:cNvPr>
          <p:cNvSpPr txBox="1"/>
          <p:nvPr/>
        </p:nvSpPr>
        <p:spPr>
          <a:xfrm>
            <a:off x="9157058" y="4632266"/>
            <a:ext cx="2464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Himawari-8 AHI</a:t>
            </a:r>
          </a:p>
        </p:txBody>
      </p:sp>
    </p:spTree>
    <p:extLst>
      <p:ext uri="{BB962C8B-B14F-4D97-AF65-F5344CB8AC3E}">
        <p14:creationId xmlns:p14="http://schemas.microsoft.com/office/powerpoint/2010/main" val="1034686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56421-F990-124A-AB91-D8F627CC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3 Interactive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56D1B-26F6-0644-89C1-16F1D3854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27474" cy="4351338"/>
          </a:xfrm>
        </p:spPr>
        <p:txBody>
          <a:bodyPr>
            <a:normAutofit/>
          </a:bodyPr>
          <a:lstStyle/>
          <a:p>
            <a:r>
              <a:rPr lang="en-US" sz="2000" dirty="0"/>
              <a:t>A-SIPS developed interactive analysis workflows for the science teams.</a:t>
            </a:r>
          </a:p>
          <a:p>
            <a:r>
              <a:rPr lang="en-US" sz="2000" dirty="0"/>
              <a:t>Software tools including </a:t>
            </a:r>
            <a:r>
              <a:rPr lang="en-US" sz="2000" dirty="0" err="1"/>
              <a:t>Zarr</a:t>
            </a:r>
            <a:r>
              <a:rPr lang="en-US" sz="2000" dirty="0"/>
              <a:t>, </a:t>
            </a:r>
            <a:r>
              <a:rPr lang="en-US" sz="2000" dirty="0" err="1"/>
              <a:t>fsspec</a:t>
            </a:r>
            <a:r>
              <a:rPr lang="en-US" sz="2000" dirty="0"/>
              <a:t>, </a:t>
            </a:r>
            <a:r>
              <a:rPr lang="en-US" sz="2000" dirty="0" err="1"/>
              <a:t>xarray</a:t>
            </a:r>
            <a:r>
              <a:rPr lang="en-US" sz="2000" dirty="0"/>
              <a:t>, and </a:t>
            </a:r>
            <a:r>
              <a:rPr lang="en-US" sz="2000" dirty="0" err="1"/>
              <a:t>dask</a:t>
            </a:r>
            <a:r>
              <a:rPr lang="en-US" sz="2000" dirty="0"/>
              <a:t> provide the means to access and analyze large remote datasets (e.g., L3 VIIRS cloud products) without needing to downloading entire files.</a:t>
            </a:r>
          </a:p>
          <a:p>
            <a:r>
              <a:rPr lang="en-US" sz="2000" dirty="0"/>
              <a:t>Figure 1 shows interactive dashboard allowing comparison of L3 products over arbitrary time ranges.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E7E25-4C4F-405B-809F-93E8A6B1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AAC6E9B-B0E2-C049-8659-45EB99792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74" y="1580192"/>
            <a:ext cx="7694727" cy="48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4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56421-F990-124A-AB91-D8F627CC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LAADS archive and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56D1B-26F6-0644-89C1-16F1D3854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27474" cy="4351338"/>
          </a:xfrm>
        </p:spPr>
        <p:txBody>
          <a:bodyPr>
            <a:normAutofit/>
          </a:bodyPr>
          <a:lstStyle/>
          <a:p>
            <a:r>
              <a:rPr lang="en-US" sz="2000" dirty="0"/>
              <a:t>VIIRS Deep Blue L2 and L3 for SNPP and NOAA-20 (v2.0 was just released)</a:t>
            </a:r>
          </a:p>
          <a:p>
            <a:r>
              <a:rPr lang="en-US" sz="2000" dirty="0"/>
              <a:t>VIIRS Dark Target L2 for SNPP and NOAA-20 (v2.0 has been delivered to LAADS; awaiting public release).</a:t>
            </a:r>
          </a:p>
          <a:p>
            <a:r>
              <a:rPr lang="en-US" sz="2000" dirty="0"/>
              <a:t>MODIS/VIIRS Continuity Cloud Mask for SNPP and NOAA-20.</a:t>
            </a:r>
          </a:p>
          <a:p>
            <a:r>
              <a:rPr lang="en-US" sz="2000" dirty="0"/>
              <a:t>MODIS/VIIRS Continuity Cloud Product for SNPP and NOAA-20.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E7E25-4C4F-405B-809F-93E8A6B1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14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11826A-63B1-3649-A8BB-D4B42724F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74" y="1124100"/>
            <a:ext cx="7521911" cy="564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2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56421-F990-124A-AB91-D8F627CC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GESDISC archive and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56D1B-26F6-0644-89C1-16F1D3854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27474" cy="4351338"/>
          </a:xfrm>
        </p:spPr>
        <p:txBody>
          <a:bodyPr>
            <a:normAutofit/>
          </a:bodyPr>
          <a:lstStyle/>
          <a:p>
            <a:r>
              <a:rPr lang="en-US" sz="2000" dirty="0" err="1"/>
              <a:t>CrIS</a:t>
            </a:r>
            <a:r>
              <a:rPr lang="en-US" sz="2000" dirty="0"/>
              <a:t>/VIIRS collocated radiance and cloud mask statistics for SNPP and NOAA-20.</a:t>
            </a:r>
          </a:p>
          <a:p>
            <a:r>
              <a:rPr lang="en-US" sz="2000" dirty="0"/>
              <a:t>NOAA-21 version (not yet available at LAADS) has already been used to check </a:t>
            </a:r>
            <a:r>
              <a:rPr lang="en-US" sz="2000" dirty="0" err="1"/>
              <a:t>CrIS</a:t>
            </a:r>
            <a:r>
              <a:rPr lang="en-US" sz="2000" dirty="0"/>
              <a:t>/VIIRS TEB inter-calibration.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E7E25-4C4F-405B-809F-93E8A6B1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9F426BB-8DC9-B749-A8EB-AD1FFBAB5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325" y="1157926"/>
            <a:ext cx="7718894" cy="55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37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FE89A6D7-0853-E24A-8F97-994A1F956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487"/>
            <a:ext cx="12192000" cy="5039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56421-F990-124A-AB91-D8F627CC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CMR command-line search &amp; download utility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E7E25-4C4F-405B-809F-93E8A6B1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4329F5-DA58-8542-830F-111134E55480}"/>
              </a:ext>
            </a:extLst>
          </p:cNvPr>
          <p:cNvSpPr txBox="1"/>
          <p:nvPr/>
        </p:nvSpPr>
        <p:spPr>
          <a:xfrm>
            <a:off x="4444409" y="1420958"/>
            <a:ext cx="7485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__________________________________________ Find collections containing “</a:t>
            </a:r>
            <a:r>
              <a:rPr lang="en-US" sz="1600" dirty="0" err="1"/>
              <a:t>cldmsk</a:t>
            </a:r>
            <a:r>
              <a:rPr lang="en-US" sz="1600" dirty="0"/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0F9E31-669C-994A-BA57-F854526CBC4F}"/>
              </a:ext>
            </a:extLst>
          </p:cNvPr>
          <p:cNvSpPr txBox="1"/>
          <p:nvPr/>
        </p:nvSpPr>
        <p:spPr>
          <a:xfrm>
            <a:off x="6964327" y="2751916"/>
            <a:ext cx="4965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______________ Find NOAA-20 cloud mask for date/time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36D9CA-E413-EC49-9378-3A934334A249}"/>
              </a:ext>
            </a:extLst>
          </p:cNvPr>
          <p:cNvSpPr txBox="1"/>
          <p:nvPr/>
        </p:nvSpPr>
        <p:spPr>
          <a:xfrm>
            <a:off x="8357190" y="3815098"/>
            <a:ext cx="3572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________Download cloud mask granules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B9586-1059-594C-9BA1-B0F279858AF3}"/>
              </a:ext>
            </a:extLst>
          </p:cNvPr>
          <p:cNvSpPr txBox="1"/>
          <p:nvPr/>
        </p:nvSpPr>
        <p:spPr>
          <a:xfrm>
            <a:off x="8498958" y="4392799"/>
            <a:ext cx="3572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_________Show granule metadata</a:t>
            </a:r>
          </a:p>
        </p:txBody>
      </p:sp>
    </p:spTree>
    <p:extLst>
      <p:ext uri="{BB962C8B-B14F-4D97-AF65-F5344CB8AC3E}">
        <p14:creationId xmlns:p14="http://schemas.microsoft.com/office/powerpoint/2010/main" val="3828292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D6016-49F0-E04C-A9FA-9D771B92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AAE7B-1FA0-9D49-812B-F8228EF99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Thanks to the Atmosphere SIPS team:</a:t>
            </a:r>
          </a:p>
          <a:p>
            <a:pPr marL="0" indent="0">
              <a:buNone/>
            </a:pPr>
            <a:r>
              <a:rPr lang="en-US" dirty="0"/>
              <a:t>Elaine </a:t>
            </a:r>
            <a:r>
              <a:rPr lang="en-US" dirty="0" err="1"/>
              <a:t>Prins</a:t>
            </a:r>
            <a:r>
              <a:rPr lang="en-US" dirty="0"/>
              <a:t>, Bob </a:t>
            </a:r>
            <a:r>
              <a:rPr lang="en-US" dirty="0" err="1"/>
              <a:t>Holz</a:t>
            </a:r>
            <a:r>
              <a:rPr lang="en-US" dirty="0"/>
              <a:t>, Steve Dutcher, Bruce Flynn, Greg Quinn, Kevin </a:t>
            </a:r>
            <a:r>
              <a:rPr lang="en-US" dirty="0" err="1"/>
              <a:t>Hrpcek</a:t>
            </a:r>
            <a:r>
              <a:rPr lang="en-US" dirty="0"/>
              <a:t>, Tim Slauson, Geoff Cureton, Nick </a:t>
            </a:r>
            <a:r>
              <a:rPr lang="en-US" dirty="0" err="1"/>
              <a:t>Bearson</a:t>
            </a:r>
            <a:r>
              <a:rPr lang="en-US" dirty="0"/>
              <a:t>, Denis </a:t>
            </a:r>
            <a:r>
              <a:rPr lang="en-US" dirty="0" err="1"/>
              <a:t>Botambekov</a:t>
            </a:r>
            <a:r>
              <a:rPr lang="en-US" dirty="0"/>
              <a:t>, Zach Griffith, Zach Hodge, Jess Braun, Paolo </a:t>
            </a:r>
            <a:r>
              <a:rPr lang="en-US" dirty="0" err="1"/>
              <a:t>Veglio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Liam.Gumley@ssec.wisc.edu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4D25B-9DBE-2C4A-B58E-E6DC14CA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222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0858-58CB-DF45-8B69-FA5FEAD2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31061" cy="1345101"/>
          </a:xfrm>
        </p:spPr>
        <p:txBody>
          <a:bodyPr>
            <a:normAutofit/>
          </a:bodyPr>
          <a:lstStyle/>
          <a:p>
            <a:r>
              <a:rPr lang="en-US" sz="3600" dirty="0"/>
              <a:t>Atmosphere SIPS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1E9E0-92A5-1C49-8BD1-0FC35693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767"/>
            <a:ext cx="10515600" cy="52457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The VIIRS Atmosphere SIPS (ASIPS) is located within the Space Science and Engineering Center at the University of Wisconsin-Madison.</a:t>
            </a:r>
          </a:p>
          <a:p>
            <a:r>
              <a:rPr lang="en-US" sz="2400" dirty="0">
                <a:cs typeface="Calibri"/>
              </a:rPr>
              <a:t>ASIPS is responsible for supporting the development, testing, evaluation, and production of VIIRS atmosphere products created by the ROSES-funded VIIRS Science Team members (aka “Continuity products”).</a:t>
            </a:r>
          </a:p>
          <a:p>
            <a:r>
              <a:rPr lang="en-US" sz="2400" dirty="0">
                <a:cs typeface="Calibri"/>
              </a:rPr>
              <a:t>ASIPS supports global standard and near real time processing in “forward stream” mode and reprocessing of entire mission records.</a:t>
            </a:r>
          </a:p>
          <a:p>
            <a:r>
              <a:rPr lang="en-US" sz="2400" dirty="0">
                <a:cs typeface="Calibri"/>
              </a:rPr>
              <a:t>ASIPS delivers VIIRS atmosphere products to NASA LAADS for archive and distribution.</a:t>
            </a:r>
          </a:p>
          <a:p>
            <a:r>
              <a:rPr lang="en-US" sz="2400" dirty="0">
                <a:cs typeface="Calibri"/>
              </a:rPr>
              <a:t>ASIPS delivers imagery to NASA GIBS for display in Worldview.</a:t>
            </a:r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pPr marL="0" indent="0">
              <a:buNone/>
            </a:pPr>
            <a:r>
              <a:rPr lang="en-US" sz="2000" i="1" dirty="0">
                <a:cs typeface="Calibri"/>
              </a:rPr>
              <a:t>LAADS (not ASIPS) is responsible for the production, archive, and distribution of MODIS atmosphere products (MxD35, MxD07, MxD06, MxD04, MxD08, …) supported by NASA Senior Review.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F0638-A3E9-4145-84DF-A35C2B8E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668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0858-58CB-DF45-8B69-FA5FEAD2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31061" cy="1345101"/>
          </a:xfrm>
        </p:spPr>
        <p:txBody>
          <a:bodyPr>
            <a:normAutofit/>
          </a:bodyPr>
          <a:lstStyle/>
          <a:p>
            <a:r>
              <a:rPr lang="en-US" sz="3600" dirty="0"/>
              <a:t>Atmosphere SIPS Responsibilities: VIIRS/MODIS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1E9E0-92A5-1C49-8BD1-0FC35693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767"/>
            <a:ext cx="10515600" cy="52457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/>
              <a:t>Data Ingest</a:t>
            </a:r>
          </a:p>
          <a:p>
            <a:pPr lvl="1"/>
            <a:r>
              <a:rPr lang="en-US" sz="2000" dirty="0"/>
              <a:t>Ingest and store SNPP, NOAA-20, and NOAA-21 Level 0 data (VIIRS, CrIS, ATMS)</a:t>
            </a:r>
          </a:p>
          <a:p>
            <a:pPr lvl="1"/>
            <a:r>
              <a:rPr lang="en-US" sz="2000" dirty="0"/>
              <a:t>Ingest and store Aqua MODIS Level 1B and MODIS Level 2 Atmosphere</a:t>
            </a:r>
          </a:p>
          <a:p>
            <a:pPr lvl="1"/>
            <a:r>
              <a:rPr lang="en-US" sz="2000" dirty="0"/>
              <a:t>Ingest and store all required ancillary data</a:t>
            </a:r>
          </a:p>
          <a:p>
            <a:pPr marL="0" indent="0">
              <a:buNone/>
            </a:pPr>
            <a:r>
              <a:rPr lang="en-US" sz="2400" dirty="0"/>
              <a:t>Operational Processing</a:t>
            </a:r>
            <a:endParaRPr lang="en-US" sz="2400" dirty="0">
              <a:cs typeface="Calibri"/>
            </a:endParaRPr>
          </a:p>
          <a:p>
            <a:pPr lvl="1"/>
            <a:r>
              <a:rPr lang="en-US" sz="2000" dirty="0">
                <a:cs typeface="Calibri"/>
              </a:rPr>
              <a:t>Standard Products are created within 48 hours of observation.</a:t>
            </a:r>
          </a:p>
          <a:p>
            <a:pPr lvl="1"/>
            <a:r>
              <a:rPr lang="en-US" sz="2000" dirty="0">
                <a:cs typeface="Calibri"/>
              </a:rPr>
              <a:t>Near Real Time Products are created within 3 hours of observation.</a:t>
            </a:r>
          </a:p>
          <a:p>
            <a:pPr lvl="1"/>
            <a:r>
              <a:rPr lang="en-US" sz="2000" dirty="0">
                <a:cs typeface="Calibri"/>
              </a:rPr>
              <a:t>Reprocessing of mission record when new product version is approved by Science Team.</a:t>
            </a:r>
            <a:endParaRPr lang="en-US" sz="2000" dirty="0"/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Product Delivery</a:t>
            </a:r>
          </a:p>
          <a:p>
            <a:pPr lvl="1"/>
            <a:r>
              <a:rPr lang="en-US" sz="2000" dirty="0">
                <a:cs typeface="Calibri"/>
              </a:rPr>
              <a:t>Level 2 and Level 3 standard products (VIIRS and MODIS) are delivered to LAADS in forward stream and when mission record is reprocessed.</a:t>
            </a:r>
          </a:p>
          <a:p>
            <a:pPr lvl="1"/>
            <a:r>
              <a:rPr lang="en-US" sz="2000" dirty="0">
                <a:cs typeface="Calibri"/>
              </a:rPr>
              <a:t>Near Real Time Products are hosted at ASIPS and accessed via LANCE.</a:t>
            </a:r>
          </a:p>
          <a:p>
            <a:pPr lvl="1"/>
            <a:r>
              <a:rPr lang="en-US" sz="2000" dirty="0">
                <a:cs typeface="Calibri"/>
              </a:rPr>
              <a:t>Level 2 Product imagery is delivered to GIBS for display in NASA Worldview.</a:t>
            </a:r>
          </a:p>
          <a:p>
            <a:pPr lvl="1"/>
            <a:r>
              <a:rPr lang="en-US" sz="2000" dirty="0">
                <a:cs typeface="Calibri"/>
              </a:rPr>
              <a:t>Copies of Level 2 and Level 3 products are stored at ASIPS.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F0638-A3E9-4145-84DF-A35C2B8E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603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0858-58CB-DF45-8B69-FA5FEAD2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31061" cy="1345101"/>
          </a:xfrm>
        </p:spPr>
        <p:txBody>
          <a:bodyPr>
            <a:normAutofit/>
          </a:bodyPr>
          <a:lstStyle/>
          <a:p>
            <a:r>
              <a:rPr lang="en-US" sz="3600" dirty="0"/>
              <a:t>Atmosphere SIPS Responsibilities: Science Team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1E9E0-92A5-1C49-8BD1-0FC35693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767"/>
            <a:ext cx="10515600" cy="52457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ASIPS provides a local test environment (sipssci2) for product generation software development and testing by ST members.</a:t>
            </a:r>
          </a:p>
          <a:p>
            <a:r>
              <a:rPr lang="en-US" sz="2400" dirty="0"/>
              <a:t>ASIPS provides a local searchable archive of L1 and L2 products.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When software is ready for more extensive testing by the ASIPS, a delivery system is used </a:t>
            </a:r>
            <a:r>
              <a:rPr lang="en-US" sz="2400" dirty="0">
                <a:ea typeface="+mn-lt"/>
                <a:cs typeface="+mn-lt"/>
              </a:rPr>
              <a:t>to ensure that every delivery is archived and tagged.</a:t>
            </a:r>
          </a:p>
          <a:p>
            <a:r>
              <a:rPr lang="en-US" sz="2400" dirty="0">
                <a:ea typeface="+mn-lt"/>
                <a:cs typeface="+mn-lt"/>
              </a:rPr>
              <a:t>Delivered/integrated product generation software can be run interactively.</a:t>
            </a:r>
            <a:endParaRPr lang="en-US" sz="2400" dirty="0">
              <a:cs typeface="Calibri"/>
            </a:endParaRPr>
          </a:p>
          <a:p>
            <a:r>
              <a:rPr lang="en-US" sz="2400" dirty="0"/>
              <a:t>Each ST member has a dedicated ASIPS point of contact to support product generation software testing, integration into the processing system, and product delivery to LAADS, GIBS, and LANCE.</a:t>
            </a:r>
          </a:p>
          <a:p>
            <a:r>
              <a:rPr lang="en-US" sz="2400" dirty="0">
                <a:cs typeface="Calibri"/>
              </a:rPr>
              <a:t>ASIPS provides extensive tools and resources for product evaluation (e.g., local Worldview, sensor/satellite collocation, Matchmaker collocated products, …).</a:t>
            </a:r>
          </a:p>
          <a:p>
            <a:r>
              <a:rPr lang="en-US" sz="2400" dirty="0">
                <a:cs typeface="Calibri"/>
              </a:rPr>
              <a:t>ASIPS provides GPU server (sipsgpu1) for testing of products using ML/AI algorithms.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F0638-A3E9-4145-84DF-A35C2B8E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2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35F4-E803-4440-9C41-F50F226A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a typeface="+mj-lt"/>
                <a:cs typeface="+mj-lt"/>
              </a:rPr>
              <a:t>Atmosphere Discipline Team</a:t>
            </a:r>
            <a:r>
              <a:rPr lang="en-US" sz="3200" dirty="0">
                <a:ea typeface="+mj-lt"/>
                <a:cs typeface="+mj-lt"/>
                <a:sym typeface="Wingdings" pitchFamily="2" charset="2"/>
              </a:rPr>
              <a:t> Members (Product Creators)</a:t>
            </a:r>
            <a:endParaRPr lang="en-US" sz="3200" dirty="0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D116FAB4-575C-4F84-B7B8-877DDE19C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427216"/>
              </p:ext>
            </p:extLst>
          </p:nvPr>
        </p:nvGraphicFramePr>
        <p:xfrm>
          <a:off x="813154" y="1517148"/>
          <a:ext cx="10565691" cy="3741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1979">
                  <a:extLst>
                    <a:ext uri="{9D8B030D-6E8A-4147-A177-3AD203B41FA5}">
                      <a16:colId xmlns:a16="http://schemas.microsoft.com/office/drawing/2014/main" val="2395638326"/>
                    </a:ext>
                  </a:extLst>
                </a:gridCol>
                <a:gridCol w="5883712">
                  <a:extLst>
                    <a:ext uri="{9D8B030D-6E8A-4147-A177-3AD203B41FA5}">
                      <a16:colId xmlns:a16="http://schemas.microsoft.com/office/drawing/2014/main" val="3930456868"/>
                    </a:ext>
                  </a:extLst>
                </a:gridCol>
              </a:tblGrid>
              <a:tr h="37501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Team Leads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ROSES-20 A.52 and A.33 Funded Proposals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219056"/>
                  </a:ext>
                </a:extLst>
              </a:tr>
              <a:tr h="6125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 dirty="0">
                          <a:latin typeface="+mn-lt"/>
                        </a:rPr>
                        <a:t>Christina Hsu</a:t>
                      </a:r>
                      <a:r>
                        <a:rPr lang="en-US" sz="1800" b="0" i="0" u="none" strike="noStrike" noProof="0" dirty="0">
                          <a:latin typeface="+mn-lt"/>
                        </a:rPr>
                        <a:t> (NASA GSFC)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latin typeface="+mn-lt"/>
                        </a:rPr>
                        <a:t>Extending Long-Term Aerosol Data Records from MODIS to VIIRS using e-Deep Blue Algorithm. (ROSES – 2020 A.52)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744549"/>
                  </a:ext>
                </a:extLst>
              </a:tr>
              <a:tr h="587523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Robert Levy</a:t>
                      </a:r>
                      <a:r>
                        <a:rPr lang="en-US" sz="1800" dirty="0">
                          <a:latin typeface="+mn-lt"/>
                        </a:rPr>
                        <a:t> (NASA GSFC)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latin typeface="+mn-lt"/>
                        </a:rPr>
                        <a:t>Upgrading the Dark Target aerosol data record for the 2020s and beyond. (ROSES – 2020 A.52)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111866"/>
                  </a:ext>
                </a:extLst>
              </a:tr>
              <a:tr h="587523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Kerry Meyer </a:t>
                      </a:r>
                      <a:r>
                        <a:rPr lang="en-US" sz="1800" b="0" i="0" u="none" strike="noStrike" noProof="0" dirty="0">
                          <a:latin typeface="+mn-lt"/>
                        </a:rPr>
                        <a:t>(NASA GSFC)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latin typeface="+mn-lt"/>
                        </a:rPr>
                        <a:t>The continuation and evolution of the CLDMSK and CLDPROP continuity cloud product suite. (ROSES – 2020 A.52)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069189"/>
                  </a:ext>
                </a:extLst>
              </a:tr>
              <a:tr h="83753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 dirty="0">
                          <a:latin typeface="+mn-lt"/>
                        </a:rPr>
                        <a:t>Kerry Meyer </a:t>
                      </a:r>
                      <a:r>
                        <a:rPr lang="en-US" sz="1800" b="0" i="0" u="none" strike="noStrike" noProof="0" dirty="0">
                          <a:latin typeface="+mn-lt"/>
                        </a:rPr>
                        <a:t>(NASA GSFC)</a:t>
                      </a:r>
                    </a:p>
                  </a:txBody>
                  <a:tcPr marL="69878" marR="69878" marT="34938" marB="34938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3E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latin typeface="+mn-lt"/>
                        </a:rPr>
                        <a:t>Transitioning an existing near real-time MODIS cloud and above-cloud absorbing aerosol retrieval algorithm into a new MODIS/VIIRS continuity product.  (ROSES – 2020 A.33)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9878" marR="69878" marT="34938" marB="34938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856086"/>
                  </a:ext>
                </a:extLst>
              </a:tr>
              <a:tr h="437517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1" dirty="0">
                          <a:latin typeface="+mn-lt"/>
                        </a:rPr>
                        <a:t>Vincent Realmuto</a:t>
                      </a:r>
                      <a:r>
                        <a:rPr lang="en-US" sz="1800" dirty="0">
                          <a:latin typeface="+mn-lt"/>
                        </a:rPr>
                        <a:t> (NASA JPL)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latin typeface="+mn-lt"/>
                        </a:rPr>
                        <a:t>TIR-Based Volcanic SO2 Science Products for MODIS and VIIRS. (ROSES – 2020 A.33)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64731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4221A-CCE4-46D1-A6AA-CFB9E0FE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30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7F6404-A6AF-4E8C-AB81-37C17CE3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5" y="365125"/>
            <a:ext cx="11956092" cy="134643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a typeface="+mj-lt"/>
                <a:cs typeface="+mj-lt"/>
              </a:rPr>
              <a:t>Former Atmosphere Discipline Team Members</a:t>
            </a:r>
            <a:endParaRPr lang="en-US" sz="3200" dirty="0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9CED58FC-F694-4500-81BF-12A4B7B9D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127694"/>
              </p:ext>
            </p:extLst>
          </p:nvPr>
        </p:nvGraphicFramePr>
        <p:xfrm>
          <a:off x="813154" y="1809632"/>
          <a:ext cx="10565692" cy="2514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9990">
                  <a:extLst>
                    <a:ext uri="{9D8B030D-6E8A-4147-A177-3AD203B41FA5}">
                      <a16:colId xmlns:a16="http://schemas.microsoft.com/office/drawing/2014/main" val="2395638326"/>
                    </a:ext>
                  </a:extLst>
                </a:gridCol>
                <a:gridCol w="6955702">
                  <a:extLst>
                    <a:ext uri="{9D8B030D-6E8A-4147-A177-3AD203B41FA5}">
                      <a16:colId xmlns:a16="http://schemas.microsoft.com/office/drawing/2014/main" val="3930456868"/>
                    </a:ext>
                  </a:extLst>
                </a:gridCol>
              </a:tblGrid>
              <a:tr h="384927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Team Leads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D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ROSES-2013 A.29 and ROSES-2017 A.37 Funded Proposals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219056"/>
                  </a:ext>
                </a:extLst>
              </a:tr>
              <a:tr h="363707">
                <a:tc>
                  <a:txBody>
                    <a:bodyPr/>
                    <a:lstStyle/>
                    <a:p>
                      <a:r>
                        <a:rPr lang="en-US" sz="1800" b="1" i="0" u="none" strike="noStrike" noProof="0" dirty="0">
                          <a:latin typeface="+mn-lt"/>
                        </a:rPr>
                        <a:t>Eva Borbas</a:t>
                      </a:r>
                      <a:r>
                        <a:rPr lang="en-US" sz="1800" b="0" i="0" u="none" strike="noStrike" noProof="0" dirty="0">
                          <a:latin typeface="+mn-lt"/>
                        </a:rPr>
                        <a:t> (UW – Madison), </a:t>
                      </a:r>
                    </a:p>
                    <a:p>
                      <a:r>
                        <a:rPr lang="en-US" sz="1800" b="1" i="0" u="none" strike="noStrike" noProof="0" dirty="0">
                          <a:latin typeface="+mn-lt"/>
                        </a:rPr>
                        <a:t>Bryan Baum</a:t>
                      </a:r>
                      <a:r>
                        <a:rPr lang="en-US" sz="1800" b="0" i="0" u="none" strike="noStrike" noProof="0" dirty="0">
                          <a:latin typeface="+mn-lt"/>
                        </a:rPr>
                        <a:t> (retired)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i="0" u="none" strike="noStrike" noProof="0" dirty="0">
                          <a:latin typeface="+mn-lt"/>
                        </a:rPr>
                        <a:t>Fusion of VIIRS and CrIS Data to Construct Supplementary Infrared Band Radiances for VIIRS. (ROSES –2017 A.37)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810620"/>
                  </a:ext>
                </a:extLst>
              </a:tr>
              <a:tr h="36370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Bo – Cai Gao</a:t>
                      </a:r>
                      <a:r>
                        <a:rPr lang="en-US" sz="1800" dirty="0">
                          <a:latin typeface="+mn-lt"/>
                        </a:rPr>
                        <a:t> (NRL)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i="0" u="none" strike="noStrike" noProof="0" dirty="0">
                          <a:latin typeface="+mn-lt"/>
                        </a:rPr>
                        <a:t>Continuation of Standard Cirrus Reflectance Product from the EOS Terra and Aqua MODIS to Suomi NPP VIIRS. (ROSES – 2013 A.29)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629529"/>
                  </a:ext>
                </a:extLst>
              </a:tr>
              <a:tr h="50919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Eva Borbas</a:t>
                      </a:r>
                      <a:r>
                        <a:rPr lang="en-US" sz="1800" dirty="0">
                          <a:latin typeface="+mn-lt"/>
                        </a:rPr>
                        <a:t> (UW – Madison)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0" i="0" u="none" strike="noStrike" noProof="0" dirty="0">
                          <a:latin typeface="+mn-lt"/>
                        </a:rPr>
                        <a:t>Continuation of EOS Clear Sky Infrared Total Precipitable Water Vapor Product Using a Combination of VIIRS and CrIMSS Measurements.  (ROSES – 2013 A.29)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427601"/>
                  </a:ext>
                </a:extLst>
              </a:tr>
            </a:tbl>
          </a:graphicData>
        </a:graphic>
      </p:graphicFrame>
      <p:sp>
        <p:nvSpPr>
          <p:cNvPr id="10" name="TextBox 1">
            <a:extLst>
              <a:ext uri="{FF2B5EF4-FFF2-40B4-BE49-F238E27FC236}">
                <a16:creationId xmlns:a16="http://schemas.microsoft.com/office/drawing/2014/main" id="{212F8153-9E45-45E9-87BD-0BD4EA666D24}"/>
              </a:ext>
            </a:extLst>
          </p:cNvPr>
          <p:cNvSpPr txBox="1"/>
          <p:nvPr/>
        </p:nvSpPr>
        <p:spPr>
          <a:xfrm>
            <a:off x="1722915" y="5140094"/>
            <a:ext cx="8600032" cy="623248"/>
          </a:xfrm>
          <a:prstGeom prst="rect">
            <a:avLst/>
          </a:prstGeom>
          <a:solidFill>
            <a:srgbClr val="FDFFE6"/>
          </a:solidFill>
          <a:ln>
            <a:solidFill>
              <a:srgbClr val="000000"/>
            </a:solidFill>
          </a:ln>
        </p:spPr>
        <p:txBody>
          <a:bodyPr rot="0" spcFirstLastPara="0" vert="horz" wrap="square" lIns="45720" tIns="22860" rIns="4572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Calibri"/>
              </a:rPr>
              <a:t>NASA</a:t>
            </a:r>
            <a:r>
              <a:rPr lang="en-US" dirty="0">
                <a:ea typeface="+mn-lt"/>
                <a:cs typeface="+mn-lt"/>
              </a:rPr>
              <a:t> headquarters and ESDIS have indicated that ASIPS can continue to support orphaned products if the former Team member has other NASA funding.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4A7C9A-0AD9-49CA-9C49-E729B1A5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74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B8008D-B688-2A45-976D-D8CB73317083}"/>
              </a:ext>
            </a:extLst>
          </p:cNvPr>
          <p:cNvSpPr txBox="1"/>
          <p:nvPr/>
        </p:nvSpPr>
        <p:spPr>
          <a:xfrm>
            <a:off x="431800" y="347174"/>
            <a:ext cx="1132839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Products Generated by the ASIPS (4/23)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DDEA6D1D-4EC9-0747-AECF-39AF790134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276625"/>
              </p:ext>
            </p:extLst>
          </p:nvPr>
        </p:nvGraphicFramePr>
        <p:xfrm>
          <a:off x="1032032" y="986401"/>
          <a:ext cx="10127934" cy="5449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0288">
                  <a:extLst>
                    <a:ext uri="{9D8B030D-6E8A-4147-A177-3AD203B41FA5}">
                      <a16:colId xmlns:a16="http://schemas.microsoft.com/office/drawing/2014/main" val="2395638326"/>
                    </a:ext>
                  </a:extLst>
                </a:gridCol>
                <a:gridCol w="3423920">
                  <a:extLst>
                    <a:ext uri="{9D8B030D-6E8A-4147-A177-3AD203B41FA5}">
                      <a16:colId xmlns:a16="http://schemas.microsoft.com/office/drawing/2014/main" val="3930456868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4011739188"/>
                    </a:ext>
                  </a:extLst>
                </a:gridCol>
                <a:gridCol w="1761966">
                  <a:extLst>
                    <a:ext uri="{9D8B030D-6E8A-4147-A177-3AD203B41FA5}">
                      <a16:colId xmlns:a16="http://schemas.microsoft.com/office/drawing/2014/main" val="1080488443"/>
                    </a:ext>
                  </a:extLst>
                </a:gridCol>
              </a:tblGrid>
              <a:tr h="35729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Product Short Name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Product Description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ST Lead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Distribution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219056"/>
                  </a:ext>
                </a:extLst>
              </a:tr>
              <a:tr h="836626">
                <a:tc>
                  <a:txBody>
                    <a:bodyPr/>
                    <a:lstStyle/>
                    <a:p>
                      <a:r>
                        <a:rPr lang="en-US" sz="1600" dirty="0"/>
                        <a:t>AERDB_L2_VIIRS_[SNPP|NOAA20]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AERDB_D3_VIIRS_[SNPP|NOAA20]</a:t>
                      </a:r>
                    </a:p>
                    <a:p>
                      <a:r>
                        <a:rPr lang="en-US" sz="1600" dirty="0"/>
                        <a:t>AERDB_M3_VIIRS_[SNPP|NOAA20]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Deep Blue Aerosol (day only)</a:t>
                      </a:r>
                    </a:p>
                    <a:p>
                      <a:pPr algn="ctr"/>
                      <a:r>
                        <a:rPr lang="en-US" sz="1600" dirty="0"/>
                        <a:t>Standard and NRT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Christina Hsu 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(NASA GSFC)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LAADS (standard)</a:t>
                      </a:r>
                    </a:p>
                    <a:p>
                      <a:pPr algn="ctr"/>
                      <a:r>
                        <a:rPr lang="en-US" sz="1600" dirty="0"/>
                        <a:t>LANCE (NRT)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744549"/>
                  </a:ext>
                </a:extLst>
              </a:tr>
              <a:tr h="582067">
                <a:tc>
                  <a:txBody>
                    <a:bodyPr/>
                    <a:lstStyle/>
                    <a:p>
                      <a:r>
                        <a:rPr lang="en-US" sz="1600" dirty="0"/>
                        <a:t>AERDT_L2_VIIRS_[SNPP|NOAA20]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Dark Target Aerosol (day only)</a:t>
                      </a:r>
                    </a:p>
                    <a:p>
                      <a:pPr algn="ctr"/>
                      <a:r>
                        <a:rPr lang="en-US" sz="1600" dirty="0"/>
                        <a:t>Standard and NRT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Robert Levy 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(NASA GSFC)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LAADS (standard)</a:t>
                      </a:r>
                    </a:p>
                    <a:p>
                      <a:pPr algn="ctr"/>
                      <a:r>
                        <a:rPr lang="en-US" sz="1600" dirty="0"/>
                        <a:t>LANCE (NRT)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111866"/>
                  </a:ext>
                </a:extLst>
              </a:tr>
              <a:tr h="582067">
                <a:tc>
                  <a:txBody>
                    <a:bodyPr/>
                    <a:lstStyle/>
                    <a:p>
                      <a:r>
                        <a:rPr lang="en-US" sz="1600" dirty="0"/>
                        <a:t>CLDMSK_L2_VIIRS_[SNPP|NOAA20]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Continuity Cloud Mask (day/night)</a:t>
                      </a:r>
                    </a:p>
                    <a:p>
                      <a:pPr algn="ctr"/>
                      <a:r>
                        <a:rPr lang="en-US" sz="1600" dirty="0"/>
                        <a:t>Standard and NRT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Bob </a:t>
                      </a:r>
                      <a:r>
                        <a:rPr lang="en-US" sz="1600" b="0" i="0" u="none" strike="noStrike" noProof="0" dirty="0" err="1">
                          <a:latin typeface="Calibri"/>
                        </a:rPr>
                        <a:t>Holz</a:t>
                      </a:r>
                      <a:r>
                        <a:rPr lang="en-US" sz="1600" b="0" i="0" u="none" strike="noStrike" noProof="0" dirty="0">
                          <a:latin typeface="Calibri"/>
                        </a:rPr>
                        <a:t> 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(SSEC UW)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LAADS (standard)</a:t>
                      </a:r>
                    </a:p>
                    <a:p>
                      <a:pPr algn="ctr"/>
                      <a:r>
                        <a:rPr lang="en-US" sz="1600" dirty="0"/>
                        <a:t>LANCE (NRT)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069189"/>
                  </a:ext>
                </a:extLst>
              </a:tr>
              <a:tr h="582067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CLDMSK_L2_MODIS_Aqua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Continuity Cloud Mask (day/night)</a:t>
                      </a:r>
                    </a:p>
                    <a:p>
                      <a:pPr algn="ctr"/>
                      <a:r>
                        <a:rPr lang="en-US" sz="1600" dirty="0"/>
                        <a:t>Standard 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Bob </a:t>
                      </a:r>
                      <a:r>
                        <a:rPr lang="en-US" sz="1600" b="0" i="0" u="none" strike="noStrike" noProof="0" dirty="0" err="1">
                          <a:latin typeface="Calibri"/>
                        </a:rPr>
                        <a:t>Holz</a:t>
                      </a:r>
                      <a:r>
                        <a:rPr lang="en-US" sz="1600" b="0" i="0" u="none" strike="noStrike" noProof="0" dirty="0">
                          <a:latin typeface="Calibri"/>
                        </a:rPr>
                        <a:t> 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(SSEC UW)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LAADS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647311"/>
                  </a:ext>
                </a:extLst>
              </a:tr>
              <a:tr h="836626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CLDPROP_L2_VIIRS_[SNPP|NOAA20]</a:t>
                      </a:r>
                    </a:p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CLDPROP_D3_VIIRS_[SNPP|NOAA20]</a:t>
                      </a:r>
                    </a:p>
                    <a:p>
                      <a:r>
                        <a:rPr lang="en-US" sz="1600" dirty="0"/>
                        <a:t>CLDPROP_M3_VIIRS_[SNPP|NOAA20]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Continuity Cloud Properties (day/night)</a:t>
                      </a:r>
                    </a:p>
                    <a:p>
                      <a:pPr algn="ctr"/>
                      <a:r>
                        <a:rPr lang="en-US" sz="1600" dirty="0"/>
                        <a:t>Standard 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Kerry Meyer 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(NASA GSFC)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LAADS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981190"/>
                  </a:ext>
                </a:extLst>
              </a:tr>
              <a:tr h="836626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CLDPROP_L2_MODIS_Aqua</a:t>
                      </a:r>
                    </a:p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CLDPROP_D3_MODIS_Aqua</a:t>
                      </a:r>
                    </a:p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CLDPROP_M3_MODIS_Aqua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Continuity Cloud Properties (day/night)</a:t>
                      </a:r>
                    </a:p>
                    <a:p>
                      <a:pPr algn="ctr"/>
                      <a:r>
                        <a:rPr lang="en-US" sz="1600" dirty="0"/>
                        <a:t>Standard 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Kerry Meyer 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(NASA GSFC)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LAADS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061562"/>
                  </a:ext>
                </a:extLst>
              </a:tr>
              <a:tr h="836626">
                <a:tc>
                  <a:txBody>
                    <a:bodyPr/>
                    <a:lstStyle/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SNDRSNCrISL1BIMG (SNPP)</a:t>
                      </a:r>
                    </a:p>
                    <a:p>
                      <a:pPr marL="0" marR="0" lvl="0" indent="0" algn="l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SNDRJ1CrISL1BIMG (NOAA-20)</a:t>
                      </a:r>
                    </a:p>
                  </a:txBody>
                  <a:tcPr marL="69878" marR="69878" marT="34939" marB="349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Collocated VIIRS Level 1 and cloud mask statistical summary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Dave Tobin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(SSEC UW)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GESDISC</a:t>
                      </a:r>
                    </a:p>
                  </a:txBody>
                  <a:tcPr marL="69878" marR="69878" marT="34939" marB="349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34110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5B5805-EEE3-4772-85B8-12E987E5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95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0A1BECC0-4D4F-4C1B-926A-831F27E41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8" y="4155305"/>
            <a:ext cx="3898118" cy="2588186"/>
          </a:xfrm>
          <a:prstGeom prst="rect">
            <a:avLst/>
          </a:prstGeom>
        </p:spPr>
      </p:pic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089072A3-9944-478F-A5A4-384943ED5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991" y="4154749"/>
            <a:ext cx="3899909" cy="2589297"/>
          </a:xfrm>
          <a:prstGeom prst="rect">
            <a:avLst/>
          </a:prstGeom>
        </p:spPr>
      </p:pic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71E5DCCA-6276-4C76-AB65-9DB797FA1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199" y="4155305"/>
            <a:ext cx="3891974" cy="25881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4F0C77-0A00-4874-99F5-E07B3B7929DE}"/>
              </a:ext>
            </a:extLst>
          </p:cNvPr>
          <p:cNvSpPr txBox="1"/>
          <p:nvPr/>
        </p:nvSpPr>
        <p:spPr>
          <a:xfrm>
            <a:off x="352107" y="1980078"/>
            <a:ext cx="365393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Step 1: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user prepares filtered input data files (e.g., from Level 2 granules) and a Yori configuration file.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The configuration file tells Yori how to grid the filtered input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F4B669-24AF-4E32-BCA4-55BF37547D4A}"/>
              </a:ext>
            </a:extLst>
          </p:cNvPr>
          <p:cNvSpPr txBox="1"/>
          <p:nvPr/>
        </p:nvSpPr>
        <p:spPr>
          <a:xfrm>
            <a:off x="4301919" y="1926024"/>
            <a:ext cx="356050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Step 2: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onsolas"/>
                <a:cs typeface="Calibri"/>
              </a:rPr>
              <a:t>yori-grid</a:t>
            </a:r>
            <a:r>
              <a:rPr lang="en-US" dirty="0">
                <a:cs typeface="Calibri"/>
              </a:rPr>
              <a:t> reads the filtered input data files and produces a gridded granule according to the instructions provided in the Yori configuration file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A542EF-A71E-4736-804D-323CBB278D3B}"/>
              </a:ext>
            </a:extLst>
          </p:cNvPr>
          <p:cNvSpPr txBox="1"/>
          <p:nvPr/>
        </p:nvSpPr>
        <p:spPr>
          <a:xfrm>
            <a:off x="8130355" y="1926025"/>
            <a:ext cx="356050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Step 3: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onsolas"/>
                <a:cs typeface="Calibri"/>
              </a:rPr>
              <a:t>yori-aggr</a:t>
            </a:r>
            <a:r>
              <a:rPr lang="en-US" dirty="0">
                <a:cs typeface="Calibri"/>
              </a:rPr>
              <a:t> aggregates multiple gridded granules (from </a:t>
            </a:r>
            <a:r>
              <a:rPr lang="en-US" i="1" dirty="0">
                <a:cs typeface="Calibri"/>
              </a:rPr>
              <a:t>Step 2</a:t>
            </a:r>
            <a:r>
              <a:rPr lang="en-US" dirty="0">
                <a:cs typeface="Calibri"/>
              </a:rPr>
              <a:t>) into Level-3 products 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C9BB46-DB8B-4CA9-83BD-6DC5921F4B4F}"/>
              </a:ext>
            </a:extLst>
          </p:cNvPr>
          <p:cNvSpPr txBox="1"/>
          <p:nvPr/>
        </p:nvSpPr>
        <p:spPr>
          <a:xfrm>
            <a:off x="342735" y="1005735"/>
            <a:ext cx="108836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Yori is a user-configurable software package that efficiently aggregates geophysical variables into a Level 3 netCDF4 product file.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6BD3C89-7146-45FA-9806-38C60AD1B5AC}"/>
              </a:ext>
            </a:extLst>
          </p:cNvPr>
          <p:cNvCxnSpPr/>
          <p:nvPr/>
        </p:nvCxnSpPr>
        <p:spPr>
          <a:xfrm flipH="1">
            <a:off x="4127089" y="2089180"/>
            <a:ext cx="12290" cy="1948016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2728AA-0334-442F-90AC-E96364337B57}"/>
              </a:ext>
            </a:extLst>
          </p:cNvPr>
          <p:cNvCxnSpPr>
            <a:cxnSpLocks/>
          </p:cNvCxnSpPr>
          <p:nvPr/>
        </p:nvCxnSpPr>
        <p:spPr>
          <a:xfrm flipH="1">
            <a:off x="8035411" y="2089179"/>
            <a:ext cx="12290" cy="1948016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4ED3D67-6D5C-C14B-8320-BE490383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35" y="-109151"/>
            <a:ext cx="10515600" cy="1325563"/>
          </a:xfrm>
        </p:spPr>
        <p:txBody>
          <a:bodyPr/>
          <a:lstStyle/>
          <a:p>
            <a:r>
              <a:rPr lang="en-US" dirty="0"/>
              <a:t>ASIPS Level 3 Software (</a:t>
            </a:r>
            <a:r>
              <a:rPr lang="en-US" dirty="0" err="1"/>
              <a:t>Yori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E9F27-407F-45B5-BF8F-16FE704F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31C5-7889-6C4F-B8F6-0D6F3A6BECD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0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ASIPS Collocation Tools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86262" indent="0">
              <a:buNone/>
            </a:pPr>
            <a:r>
              <a:rPr lang="en" sz="2000" dirty="0"/>
              <a:t>SIPS multi-sensor collocation tools support:</a:t>
            </a:r>
            <a:endParaRPr sz="2000" dirty="0"/>
          </a:p>
          <a:p>
            <a:pPr marL="731502" lvl="1" indent="-223514"/>
            <a:r>
              <a:rPr lang="en" sz="2000" dirty="0"/>
              <a:t>Calibration assessment of L1 data (e.g., MODIS-VIIRS reflectance biases)</a:t>
            </a:r>
            <a:endParaRPr sz="2000" dirty="0"/>
          </a:p>
          <a:p>
            <a:pPr marL="731502" lvl="1" indent="-223514"/>
            <a:r>
              <a:rPr lang="en" sz="2000" dirty="0"/>
              <a:t>Validation of L2 products (e.g., CALIPSO for analysis of cloud &amp; aerosol retrievals)</a:t>
            </a:r>
            <a:endParaRPr sz="2000" dirty="0"/>
          </a:p>
          <a:p>
            <a:pPr marL="731502" lvl="1" indent="-223514"/>
            <a:r>
              <a:rPr lang="en" sz="2000" dirty="0"/>
              <a:t>Algorithm development using multiple instruments (e.g., Fusion, CrIS IMG)</a:t>
            </a:r>
            <a:endParaRPr sz="2000" dirty="0"/>
          </a:p>
          <a:p>
            <a:pPr marL="186262" indent="0">
              <a:buNone/>
            </a:pPr>
            <a:endParaRPr lang="en" sz="2000" dirty="0"/>
          </a:p>
          <a:p>
            <a:pPr marL="186262" indent="0">
              <a:buNone/>
            </a:pPr>
            <a:r>
              <a:rPr lang="en" sz="2000" dirty="0"/>
              <a:t>“Collopak” software performs geometric calculations to identify collocated observations</a:t>
            </a:r>
            <a:endParaRPr sz="2000" dirty="0"/>
          </a:p>
          <a:p>
            <a:pPr marL="186262" indent="0">
              <a:buNone/>
            </a:pPr>
            <a:endParaRPr lang="en" sz="2000" dirty="0"/>
          </a:p>
          <a:p>
            <a:pPr marL="186262" indent="0">
              <a:buNone/>
            </a:pPr>
            <a:r>
              <a:rPr lang="en" sz="2000" dirty="0"/>
              <a:t>“Matchmaker” software aligns L1/L2 sensor data into a joint file for easy comparison or combined use</a:t>
            </a:r>
            <a:endParaRPr sz="2000" dirty="0"/>
          </a:p>
        </p:txBody>
      </p:sp>
      <p:sp>
        <p:nvSpPr>
          <p:cNvPr id="56" name="Google Shape;56;p13"/>
          <p:cNvSpPr/>
          <p:nvPr/>
        </p:nvSpPr>
        <p:spPr>
          <a:xfrm>
            <a:off x="7500167" y="1816033"/>
            <a:ext cx="2730000" cy="9164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/>
              <a:t>Physical collocation</a:t>
            </a:r>
            <a:endParaRPr sz="2000" dirty="0"/>
          </a:p>
          <a:p>
            <a:pPr algn="ctr"/>
            <a:r>
              <a:rPr lang="en" sz="2000" dirty="0"/>
              <a:t>(Collopak)</a:t>
            </a:r>
            <a:endParaRPr sz="2000" dirty="0"/>
          </a:p>
        </p:txBody>
      </p:sp>
      <p:sp>
        <p:nvSpPr>
          <p:cNvPr id="57" name="Google Shape;57;p13"/>
          <p:cNvSpPr/>
          <p:nvPr/>
        </p:nvSpPr>
        <p:spPr>
          <a:xfrm>
            <a:off x="7500167" y="4048067"/>
            <a:ext cx="2730000" cy="1009132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/>
              <a:t>Data extraction / aggregation</a:t>
            </a:r>
            <a:endParaRPr sz="2000" dirty="0"/>
          </a:p>
          <a:p>
            <a:pPr algn="ctr"/>
            <a:r>
              <a:rPr lang="en" sz="2000" dirty="0"/>
              <a:t>(Matchmaker)</a:t>
            </a:r>
            <a:endParaRPr sz="2000" dirty="0"/>
          </a:p>
        </p:txBody>
      </p:sp>
      <p:sp>
        <p:nvSpPr>
          <p:cNvPr id="58" name="Google Shape;58;p13"/>
          <p:cNvSpPr/>
          <p:nvPr/>
        </p:nvSpPr>
        <p:spPr>
          <a:xfrm>
            <a:off x="5875283" y="597332"/>
            <a:ext cx="2010017" cy="101908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/>
              <a:t>Primary sensor geolocation</a:t>
            </a:r>
            <a:endParaRPr sz="2000" dirty="0"/>
          </a:p>
        </p:txBody>
      </p:sp>
      <p:sp>
        <p:nvSpPr>
          <p:cNvPr id="59" name="Google Shape;59;p13"/>
          <p:cNvSpPr/>
          <p:nvPr/>
        </p:nvSpPr>
        <p:spPr>
          <a:xfrm>
            <a:off x="9781500" y="597332"/>
            <a:ext cx="2010016" cy="100913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/>
              <a:t>Secondary sensor geolocation</a:t>
            </a:r>
            <a:endParaRPr sz="2000" dirty="0"/>
          </a:p>
        </p:txBody>
      </p:sp>
      <p:sp>
        <p:nvSpPr>
          <p:cNvPr id="60" name="Google Shape;60;p13"/>
          <p:cNvSpPr/>
          <p:nvPr/>
        </p:nvSpPr>
        <p:spPr>
          <a:xfrm>
            <a:off x="6203700" y="2932050"/>
            <a:ext cx="1681600" cy="101983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/>
              <a:t>Primary sensor L1/L2 data</a:t>
            </a:r>
            <a:endParaRPr sz="2000" dirty="0"/>
          </a:p>
        </p:txBody>
      </p:sp>
      <p:sp>
        <p:nvSpPr>
          <p:cNvPr id="61" name="Google Shape;61;p13"/>
          <p:cNvSpPr/>
          <p:nvPr/>
        </p:nvSpPr>
        <p:spPr>
          <a:xfrm>
            <a:off x="9781500" y="2869183"/>
            <a:ext cx="1681600" cy="100913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/>
              <a:t>Secondary sensor L1/L2 data</a:t>
            </a:r>
            <a:endParaRPr sz="2000" dirty="0"/>
          </a:p>
        </p:txBody>
      </p:sp>
      <p:cxnSp>
        <p:nvCxnSpPr>
          <p:cNvPr id="62" name="Google Shape;62;p13"/>
          <p:cNvCxnSpPr/>
          <p:nvPr/>
        </p:nvCxnSpPr>
        <p:spPr>
          <a:xfrm>
            <a:off x="7885300" y="1073033"/>
            <a:ext cx="822000" cy="74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" name="Google Shape;63;p13"/>
          <p:cNvCxnSpPr/>
          <p:nvPr/>
        </p:nvCxnSpPr>
        <p:spPr>
          <a:xfrm flipH="1">
            <a:off x="8964700" y="1074433"/>
            <a:ext cx="816800" cy="74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" name="Google Shape;64;p13"/>
          <p:cNvCxnSpPr/>
          <p:nvPr/>
        </p:nvCxnSpPr>
        <p:spPr>
          <a:xfrm>
            <a:off x="7885300" y="3293100"/>
            <a:ext cx="822000" cy="74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" name="Google Shape;65;p13"/>
          <p:cNvCxnSpPr/>
          <p:nvPr/>
        </p:nvCxnSpPr>
        <p:spPr>
          <a:xfrm flipH="1">
            <a:off x="8964700" y="3293100"/>
            <a:ext cx="816800" cy="74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" name="Google Shape;66;p13"/>
          <p:cNvCxnSpPr>
            <a:cxnSpLocks/>
            <a:stCxn id="56" idx="2"/>
            <a:endCxn id="57" idx="0"/>
          </p:cNvCxnSpPr>
          <p:nvPr/>
        </p:nvCxnSpPr>
        <p:spPr>
          <a:xfrm>
            <a:off x="8865167" y="2732433"/>
            <a:ext cx="0" cy="131563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" name="Google Shape;67;p13"/>
          <p:cNvSpPr/>
          <p:nvPr/>
        </p:nvSpPr>
        <p:spPr>
          <a:xfrm>
            <a:off x="7825913" y="5513151"/>
            <a:ext cx="2078507" cy="1009132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/>
              <a:t>Collocated data</a:t>
            </a:r>
            <a:endParaRPr sz="2000" dirty="0"/>
          </a:p>
          <a:p>
            <a:pPr algn="ctr"/>
            <a:r>
              <a:rPr lang="en" sz="2000" dirty="0"/>
              <a:t>(“match file”)</a:t>
            </a:r>
            <a:endParaRPr sz="2000" dirty="0"/>
          </a:p>
        </p:txBody>
      </p:sp>
      <p:cxnSp>
        <p:nvCxnSpPr>
          <p:cNvPr id="68" name="Google Shape;68;p13"/>
          <p:cNvCxnSpPr>
            <a:cxnSpLocks/>
            <a:stCxn id="57" idx="2"/>
            <a:endCxn id="67" idx="0"/>
          </p:cNvCxnSpPr>
          <p:nvPr/>
        </p:nvCxnSpPr>
        <p:spPr>
          <a:xfrm>
            <a:off x="8865167" y="5057199"/>
            <a:ext cx="0" cy="45595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A6B98A-7866-436B-B91A-E6546BD2AA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1777</Words>
  <Application>Microsoft Macintosh PowerPoint</Application>
  <PresentationFormat>Widescreen</PresentationFormat>
  <Paragraphs>204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Consolas</vt:lpstr>
      <vt:lpstr>Office Theme</vt:lpstr>
      <vt:lpstr>NASA VIIRS Atmosphere SIPS Update </vt:lpstr>
      <vt:lpstr>Atmosphere SIPS Overview</vt:lpstr>
      <vt:lpstr>Atmosphere SIPS Responsibilities: VIIRS/MODIS Products</vt:lpstr>
      <vt:lpstr>Atmosphere SIPS Responsibilities: Science Team Support</vt:lpstr>
      <vt:lpstr>Atmosphere Discipline Team Members (Product Creators)</vt:lpstr>
      <vt:lpstr>Former Atmosphere Discipline Team Members</vt:lpstr>
      <vt:lpstr>PowerPoint Presentation</vt:lpstr>
      <vt:lpstr>ASIPS Level 3 Software (Yori)</vt:lpstr>
      <vt:lpstr>ASIPS Collocation Tools</vt:lpstr>
      <vt:lpstr>ASIPS Local Worldview</vt:lpstr>
      <vt:lpstr>NASA Worldview</vt:lpstr>
      <vt:lpstr>GEO vs. LEO</vt:lpstr>
      <vt:lpstr>Level 3 Interactive Analysis</vt:lpstr>
      <vt:lpstr>LAADS archive and distribution</vt:lpstr>
      <vt:lpstr>GESDISC archive and distribution</vt:lpstr>
      <vt:lpstr>CMR command-line search &amp; download utility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Atmosphere SIPS ST Meeting</dc:title>
  <dc:creator>ROBERT E HOLZ</dc:creator>
  <cp:lastModifiedBy>Maccherone, Brandon F. (GSFC-619.0)[SCIENCE SYSTEMS AND APPLICATIONS INC]</cp:lastModifiedBy>
  <cp:revision>294</cp:revision>
  <dcterms:created xsi:type="dcterms:W3CDTF">2022-02-03T21:18:03Z</dcterms:created>
  <dcterms:modified xsi:type="dcterms:W3CDTF">2023-05-17T14:41:56Z</dcterms:modified>
</cp:coreProperties>
</file>