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3"/>
    <p:sldMasterId id="2147483661" r:id="rId4"/>
  </p:sldMasterIdLst>
  <p:notesMasterIdLst>
    <p:notesMasterId r:id="rId31"/>
  </p:notesMasterIdLst>
  <p:handoutMasterIdLst>
    <p:handoutMasterId r:id="rId32"/>
  </p:handoutMasterIdLst>
  <p:sldIdLst>
    <p:sldId id="474" r:id="rId5"/>
    <p:sldId id="889" r:id="rId6"/>
    <p:sldId id="902" r:id="rId7"/>
    <p:sldId id="891" r:id="rId8"/>
    <p:sldId id="899" r:id="rId9"/>
    <p:sldId id="924" r:id="rId10"/>
    <p:sldId id="930" r:id="rId11"/>
    <p:sldId id="929" r:id="rId12"/>
    <p:sldId id="927" r:id="rId13"/>
    <p:sldId id="938" r:id="rId14"/>
    <p:sldId id="939" r:id="rId15"/>
    <p:sldId id="940" r:id="rId16"/>
    <p:sldId id="925" r:id="rId17"/>
    <p:sldId id="931" r:id="rId18"/>
    <p:sldId id="897" r:id="rId19"/>
    <p:sldId id="910" r:id="rId20"/>
    <p:sldId id="911" r:id="rId21"/>
    <p:sldId id="916" r:id="rId22"/>
    <p:sldId id="912" r:id="rId23"/>
    <p:sldId id="933" r:id="rId24"/>
    <p:sldId id="922" r:id="rId25"/>
    <p:sldId id="917" r:id="rId26"/>
    <p:sldId id="919" r:id="rId27"/>
    <p:sldId id="936" r:id="rId28"/>
    <p:sldId id="937" r:id="rId29"/>
    <p:sldId id="923" r:id="rId30"/>
  </p:sldIdLst>
  <p:sldSz cx="12192000" cy="68580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609585" algn="l" rtl="0" fontAlgn="base">
      <a:spcBef>
        <a:spcPct val="0"/>
      </a:spcBef>
      <a:spcAft>
        <a:spcPct val="0"/>
      </a:spcAft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1219170" algn="l" rtl="0" fontAlgn="base">
      <a:spcBef>
        <a:spcPct val="0"/>
      </a:spcBef>
      <a:spcAft>
        <a:spcPct val="0"/>
      </a:spcAft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828754" algn="l" rtl="0" fontAlgn="base">
      <a:spcBef>
        <a:spcPct val="0"/>
      </a:spcBef>
      <a:spcAft>
        <a:spcPct val="0"/>
      </a:spcAft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2438339" algn="l" rtl="0" fontAlgn="base">
      <a:spcBef>
        <a:spcPct val="0"/>
      </a:spcBef>
      <a:spcAft>
        <a:spcPct val="0"/>
      </a:spcAft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3047924" algn="l" defTabSz="609585" rtl="0" eaLnBrk="1" latinLnBrk="0" hangingPunct="1"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3657509" algn="l" defTabSz="609585" rtl="0" eaLnBrk="1" latinLnBrk="0" hangingPunct="1"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4267093" algn="l" defTabSz="609585" rtl="0" eaLnBrk="1" latinLnBrk="0" hangingPunct="1"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4876678" algn="l" defTabSz="609585" rtl="0" eaLnBrk="1" latinLnBrk="0" hangingPunct="1"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F4984"/>
    <a:srgbClr val="EC383F"/>
    <a:srgbClr val="052D0B"/>
    <a:srgbClr val="00FF00"/>
    <a:srgbClr val="C1C1C1"/>
    <a:srgbClr val="00C700"/>
    <a:srgbClr val="1C1EEA"/>
    <a:srgbClr val="FF6600"/>
    <a:srgbClr val="084712"/>
    <a:srgbClr val="FFF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6"/>
    <p:restoredTop sz="95461" autoAdjust="0"/>
  </p:normalViewPr>
  <p:slideViewPr>
    <p:cSldViewPr>
      <p:cViewPr varScale="1">
        <p:scale>
          <a:sx n="109" d="100"/>
          <a:sy n="109" d="100"/>
        </p:scale>
        <p:origin x="888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2E04C2-59CB-1647-97B0-E7A70F9DF0B5}" type="datetime1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9F4556-4EB5-CD42-ACD9-3EE8F7089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5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18E4578-0447-B34D-B3C6-CBD08A20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055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609585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121917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82875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243833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673A1E-242E-8548-A240-05773E1D8000}" type="slidenum">
              <a:rPr lang="en-US"/>
              <a:pPr/>
              <a:t>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3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16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65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09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46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79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23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03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C1E272-511A-0942-B6AE-8A17759EA146}" type="slidenum">
              <a:rPr lang="en-US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98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58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1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24600"/>
            <a:ext cx="2844800" cy="476251"/>
          </a:xfr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76251"/>
          </a:xfr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71000" y="6324600"/>
            <a:ext cx="2844800" cy="476251"/>
          </a:xfr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fld id="{1A8237BB-4D0D-BC45-8C1D-F818A35E9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1973D-0AED-B541-99FD-B2D710EBD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86E6F-8310-464B-BD68-E97E72A76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8 April 2019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International Ocean </a:t>
            </a:r>
            <a:r>
              <a:rPr lang="en-US" dirty="0" err="1"/>
              <a:t>Colour</a:t>
            </a:r>
            <a:r>
              <a:rPr lang="en-US" dirty="0"/>
              <a:t> Science Meeting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44A7C08-BB9B-274F-A80A-A0B33D9BCD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C3591-1DD1-844C-83F5-116A010E5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706"/>
            <a:ext cx="10515600" cy="614589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CFB34-DE4D-DD45-9EB8-8CFBB8793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87"/>
            <a:ext cx="10515600" cy="5133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02F8E-8192-A74B-8B04-482F999F8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3C2F5-1465-9549-A796-7260B91DE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8054F-AF16-754B-A906-04105EBB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98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7C06A-11EA-7F43-AAC0-B0F3A717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BEF07-F70D-D249-AC43-54D4B80A8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301EB-B684-2848-A99C-7CEF9CAB4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F32D6-505F-0F49-8D92-903F60298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EE2C8-456C-934D-BE16-D1B94B31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07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C0306-33BE-A349-A48F-37E70ADA4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53C3D-3A68-C247-9F8B-649211BBF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CD64C8-A88F-2F44-9616-3B9EAB9E3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2B0A3-FAB2-5A4E-9BA9-ED7B3E474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91C35-B8C5-8444-8425-8DCCB154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26A57-61CF-A949-9690-2DA318809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96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40AA-906C-7B4A-B7EC-DC2E9AA2A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CBF2A-372C-E542-A1FE-1E4D514A9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31796-D4BA-5D47-8E7A-998B9DB77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3951F7-6768-C046-AA9A-CDB54E9A4E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6652B7-41D5-EE43-BC4B-F1FC0B7A85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963181-3873-2E4E-AED2-3C14AFACF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C749A3-2E77-2146-B52F-5E611BF4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DD7951-ED2F-5F46-BA35-F1918E8E7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81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EB793-9242-AC45-A957-FC09BCD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941"/>
            <a:ext cx="10515600" cy="56873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0661DE-08FD-8741-8902-9F00BD3AB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8BCCC-9A82-8A4B-B297-71064D860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6FC56-293D-2F44-BA63-8DC4768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73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64BD9B-1502-8648-A0B1-0512D078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558B06-8B87-DB43-9B83-65EFA561A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C1433-550D-744E-8367-EB02DB372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90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0BAA4-2FAC-E840-9013-0DC6121E2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3F34E-CEB4-D74F-8AF2-2D72AE98E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B07609-A60D-FC47-A6A7-B7FBC2F3B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59236-94C2-BB4A-9C36-A7F454005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A1A47-EEA1-6F4F-AB1A-059CCA69E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B467F-66F1-7D48-9DB5-EE6B4FBD5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38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3037"/>
            <a:ext cx="10972800" cy="639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35037"/>
            <a:ext cx="10972800" cy="5338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24600"/>
            <a:ext cx="2844800" cy="476251"/>
          </a:xfr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76251"/>
          </a:xfr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71000" y="6324600"/>
            <a:ext cx="2844800" cy="476251"/>
          </a:xfr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fld id="{68147C31-F332-1049-902C-47AA08111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D67BF-477A-1840-9F11-4E7CDBF3E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F30B3D-E295-C24B-81F0-894D1A107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A9B6A-B230-2D40-94C9-1CA10A517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DFBBB-0982-8846-8048-369729673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F245A-D86C-3547-A49C-9FEF1EEAA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284C3-FCBC-DB4E-B0BA-03425CA4A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9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894D6-E657-984F-A212-1621C6235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384B8C-3BE9-1248-960F-4D7FF18FC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41254-3DFA-3C46-8675-627ABF83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73752-8042-AD47-8698-AF257C6BC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2F3C6-5FA0-6447-B613-5692D312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93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D3985A-3164-374E-9D0A-97C01F6B16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BAAA8-8C9C-8849-AA47-90845278D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221DA-F46D-7741-A7C8-E67E86A8F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138A4-5092-6A43-A398-D50DF1E20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23E77-87B8-3749-8014-F310CBFBC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5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6EB7E-315E-E748-B270-13231E94C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1"/>
            <a:ext cx="5384800" cy="5211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1"/>
            <a:ext cx="5384800" cy="5211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03E82-2B91-2248-941D-B5DF73C0C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9316D-4929-9640-93C4-B6C2B5221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8FDDB-5B28-314E-8672-11810456D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510D5-3D01-B947-87F4-00949A4D8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A85B7-553D-7049-A116-85D53D156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8FF70-B679-1E4B-A7A3-E68496B86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77800"/>
            <a:ext cx="109728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39800"/>
            <a:ext cx="109728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05549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8 April 2019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05549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71000" y="6324600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84A359D-EB11-814C-8AE4-B5D9DE7725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ts val="624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133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1867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678C9-2E80-6B49-B5E4-DB9A2AE5D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575"/>
            <a:ext cx="10515600" cy="629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88409-D079-CC4E-AD23-C67590E3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95082"/>
            <a:ext cx="10515600" cy="5181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A230C-DBA5-E24E-9A47-7431990CB6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8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B4C34-3C1E-7743-9BB7-8BC7DEAC1D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International Ocean Colour Science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2438A-C933-9245-B381-3D3F1F7A0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2600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108202-7A8B-8D41-A648-CE94D6A67CF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" y="80684"/>
            <a:ext cx="1074584" cy="91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8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ChangeArrowheads="1"/>
          </p:cNvSpPr>
          <p:nvPr/>
        </p:nvSpPr>
        <p:spPr bwMode="auto">
          <a:xfrm>
            <a:off x="406400" y="304800"/>
            <a:ext cx="11480800" cy="6172200"/>
          </a:xfrm>
          <a:prstGeom prst="rect">
            <a:avLst/>
          </a:prstGeom>
          <a:noFill/>
          <a:ln w="19050">
            <a:solidFill>
              <a:srgbClr val="08471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558800" y="533400"/>
            <a:ext cx="11176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457200" algn="l"/>
                <a:tab pos="1316990" algn="l"/>
                <a:tab pos="6000750" algn="r"/>
              </a:tabLst>
            </a:pPr>
            <a:r>
              <a:rPr lang="en-US" sz="4000" dirty="0">
                <a:solidFill>
                  <a:srgbClr val="0F4984"/>
                </a:solidFill>
                <a:effectLst/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Quality of the MODIS and VIIRS ocean color time series following the</a:t>
            </a:r>
            <a:r>
              <a:rPr lang="en-US" sz="4000" dirty="0">
                <a:solidFill>
                  <a:srgbClr val="0F4984"/>
                </a:solidFill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F4984"/>
                </a:solidFill>
                <a:effectLst/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R2022 reprocessing 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5105400" y="5311425"/>
            <a:ext cx="48514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MODIS/VIIRS Science Team Meeting</a:t>
            </a:r>
          </a:p>
          <a:p>
            <a:pPr algn="ctr">
              <a:spcBef>
                <a:spcPct val="50000"/>
              </a:spcBef>
            </a:pPr>
            <a:r>
              <a:rPr lang="en-US" sz="1600" dirty="0"/>
              <a:t>2-4 May 2023</a:t>
            </a:r>
          </a:p>
          <a:p>
            <a:pPr algn="ctr">
              <a:spcBef>
                <a:spcPct val="50000"/>
              </a:spcBef>
            </a:pPr>
            <a:r>
              <a:rPr lang="en-US" sz="1600" dirty="0"/>
              <a:t>College Park, MD</a:t>
            </a:r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5515640" y="3340894"/>
            <a:ext cx="4275786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/>
              <a:t>Bryan Franz</a:t>
            </a:r>
          </a:p>
          <a:p>
            <a:pPr algn="ctr">
              <a:spcAft>
                <a:spcPts val="0"/>
              </a:spcAft>
            </a:pPr>
            <a:r>
              <a:rPr lang="en-US" sz="2000" dirty="0"/>
              <a:t>Ocean Ecology Laboratory</a:t>
            </a:r>
          </a:p>
          <a:p>
            <a:pPr algn="ctr">
              <a:spcAft>
                <a:spcPts val="0"/>
              </a:spcAft>
            </a:pPr>
            <a:r>
              <a:rPr lang="en-US" sz="2000" dirty="0"/>
              <a:t>NASA Goddard Space Flight Center</a:t>
            </a:r>
          </a:p>
        </p:txBody>
      </p:sp>
      <p:pic>
        <p:nvPicPr>
          <p:cNvPr id="16390" name="Picture 5" descr="seawifs_globe_weta.ic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3352800"/>
            <a:ext cx="3530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1609DC4-7C7A-E973-29EE-46C682BD7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733800"/>
            <a:ext cx="27432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D0AFFE-158A-4BCD-E806-6663C6411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990600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60F02C-F05D-8579-E7D4-DC048D72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R2022 MODIS/Aqua </a:t>
            </a:r>
            <a:r>
              <a:rPr lang="en-US" dirty="0" err="1">
                <a:solidFill>
                  <a:srgbClr val="0F4984"/>
                </a:solidFill>
              </a:rPr>
              <a:t>Rrs</a:t>
            </a:r>
            <a:r>
              <a:rPr lang="en-US" dirty="0">
                <a:solidFill>
                  <a:srgbClr val="0F4984"/>
                </a:solidFill>
              </a:rPr>
              <a:t>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25B6B-EE94-0821-7156-B51472A7A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6457949"/>
            <a:ext cx="2844800" cy="476251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A796FEC-F210-5361-998E-6056FB5ED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9906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403996F-11DC-486B-C6F8-EA4D9D917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89964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C3B668B-B7C7-0C53-D8E2-E5ECA3041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7338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451ECACC-5F99-407E-D376-91DA79008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338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80013F-589D-9EFA-4999-440D3ECB8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1215184"/>
            <a:ext cx="2904418" cy="5185616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Comparison against AERONET-OC and </a:t>
            </a:r>
            <a:r>
              <a:rPr lang="en-US" sz="2000" dirty="0" err="1">
                <a:solidFill>
                  <a:schemeClr val="tx1"/>
                </a:solidFill>
                <a:latin typeface="Candara" panose="020E0502030303020204" pitchFamily="34" charset="0"/>
              </a:rPr>
              <a:t>SeaBASS</a:t>
            </a:r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 in situ measurements.</a:t>
            </a:r>
          </a:p>
          <a:p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Very good agreement in most bands.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Negative mean relative bias of &lt; 5% in most bands (Bland Altman).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6A5D6-477D-D44C-FD88-63890CFF38F6}"/>
              </a:ext>
            </a:extLst>
          </p:cNvPr>
          <p:cNvSpPr txBox="1"/>
          <p:nvPr/>
        </p:nvSpPr>
        <p:spPr>
          <a:xfrm>
            <a:off x="3866187" y="949025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Scatter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3574E-E7E0-C420-3FF9-D8DAB244E17C}"/>
              </a:ext>
            </a:extLst>
          </p:cNvPr>
          <p:cNvSpPr txBox="1"/>
          <p:nvPr/>
        </p:nvSpPr>
        <p:spPr>
          <a:xfrm>
            <a:off x="3925843" y="3650217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(547) Scatter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93BB2-2872-B2A9-DF27-E7CA0A493CC5}"/>
              </a:ext>
            </a:extLst>
          </p:cNvPr>
          <p:cNvSpPr txBox="1"/>
          <p:nvPr/>
        </p:nvSpPr>
        <p:spPr>
          <a:xfrm>
            <a:off x="6475194" y="3675526"/>
            <a:ext cx="22878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(547) Freq. Dist.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F50407-9D2F-A654-E28A-4C2C9CB1F584}"/>
              </a:ext>
            </a:extLst>
          </p:cNvPr>
          <p:cNvSpPr txBox="1"/>
          <p:nvPr/>
        </p:nvSpPr>
        <p:spPr>
          <a:xfrm>
            <a:off x="6475194" y="960656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Freq. Dist.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121476-DBD1-1C86-571E-1670864EA7D9}"/>
              </a:ext>
            </a:extLst>
          </p:cNvPr>
          <p:cNvSpPr txBox="1"/>
          <p:nvPr/>
        </p:nvSpPr>
        <p:spPr>
          <a:xfrm>
            <a:off x="9067800" y="971549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Bland Altman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2282C-F2E8-8861-E75A-F415B2B70153}"/>
              </a:ext>
            </a:extLst>
          </p:cNvPr>
          <p:cNvSpPr txBox="1"/>
          <p:nvPr/>
        </p:nvSpPr>
        <p:spPr>
          <a:xfrm>
            <a:off x="9067800" y="3687284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(547) Bland Altman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43CFB-B6A4-2425-DF4E-46A3BD26A407}"/>
              </a:ext>
            </a:extLst>
          </p:cNvPr>
          <p:cNvSpPr txBox="1"/>
          <p:nvPr/>
        </p:nvSpPr>
        <p:spPr>
          <a:xfrm>
            <a:off x="4559301" y="6452959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F4984"/>
                </a:solidFill>
              </a:rPr>
              <a:t>https://</a:t>
            </a:r>
            <a:r>
              <a:rPr lang="en-US" sz="1800" dirty="0" err="1">
                <a:solidFill>
                  <a:srgbClr val="0F4984"/>
                </a:solidFill>
              </a:rPr>
              <a:t>seabass.gsfc.nasa.gov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search_results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val</a:t>
            </a:r>
            <a:endParaRPr lang="en-US" sz="1800" dirty="0">
              <a:solidFill>
                <a:srgbClr val="0F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192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C247E50-1E1F-3BC2-0D55-9F64180A0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115" y="3733800"/>
            <a:ext cx="2743200" cy="2743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909F90-71D5-A725-1492-DF862020D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733800"/>
            <a:ext cx="2743200" cy="2743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0733A-B20A-9D3C-975B-965A38A64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3733800"/>
            <a:ext cx="27432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2241A0-E9A0-C3F1-1265-3C6A1B131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988741"/>
            <a:ext cx="2743200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14B250-A8BD-102B-E7CF-32582D986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988741"/>
            <a:ext cx="2743200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BC7867-D7E0-A6DD-95EC-1E6DBBE571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5400" y="988105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60F02C-F05D-8579-E7D4-DC048D72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R2022 VIIRS/SNPP </a:t>
            </a:r>
            <a:r>
              <a:rPr lang="en-US" dirty="0" err="1">
                <a:solidFill>
                  <a:srgbClr val="0F4984"/>
                </a:solidFill>
              </a:rPr>
              <a:t>Rrs</a:t>
            </a:r>
            <a:r>
              <a:rPr lang="en-US" dirty="0">
                <a:solidFill>
                  <a:srgbClr val="0F4984"/>
                </a:solidFill>
              </a:rPr>
              <a:t>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25B6B-EE94-0821-7156-B51472A7A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6457949"/>
            <a:ext cx="2844800" cy="476251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80013F-589D-9EFA-4999-440D3ECB8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1215184"/>
            <a:ext cx="2904418" cy="5185616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Comparison against AERONET-OC and </a:t>
            </a:r>
            <a:r>
              <a:rPr lang="en-US" sz="2000" dirty="0" err="1">
                <a:solidFill>
                  <a:schemeClr val="tx1"/>
                </a:solidFill>
                <a:latin typeface="Candara" panose="020E0502030303020204" pitchFamily="34" charset="0"/>
              </a:rPr>
              <a:t>SeaBASS</a:t>
            </a:r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 in situ measurements.</a:t>
            </a:r>
          </a:p>
          <a:p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Very good agreement in most bands.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Negative mean relative bias of &lt; 5% in most bands (Bland Altman).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6A5D6-477D-D44C-FD88-63890CFF38F6}"/>
              </a:ext>
            </a:extLst>
          </p:cNvPr>
          <p:cNvSpPr txBox="1"/>
          <p:nvPr/>
        </p:nvSpPr>
        <p:spPr>
          <a:xfrm>
            <a:off x="3866187" y="949025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Scatter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3574E-E7E0-C420-3FF9-D8DAB244E17C}"/>
              </a:ext>
            </a:extLst>
          </p:cNvPr>
          <p:cNvSpPr txBox="1"/>
          <p:nvPr/>
        </p:nvSpPr>
        <p:spPr>
          <a:xfrm>
            <a:off x="3925843" y="3650217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(551) Scatter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93BB2-2872-B2A9-DF27-E7CA0A493CC5}"/>
              </a:ext>
            </a:extLst>
          </p:cNvPr>
          <p:cNvSpPr txBox="1"/>
          <p:nvPr/>
        </p:nvSpPr>
        <p:spPr>
          <a:xfrm>
            <a:off x="6475194" y="3675526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(551) Freq. Dist.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F50407-9D2F-A654-E28A-4C2C9CB1F584}"/>
              </a:ext>
            </a:extLst>
          </p:cNvPr>
          <p:cNvSpPr txBox="1"/>
          <p:nvPr/>
        </p:nvSpPr>
        <p:spPr>
          <a:xfrm>
            <a:off x="6475194" y="960656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Freq. Dist.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121476-DBD1-1C86-571E-1670864EA7D9}"/>
              </a:ext>
            </a:extLst>
          </p:cNvPr>
          <p:cNvSpPr txBox="1"/>
          <p:nvPr/>
        </p:nvSpPr>
        <p:spPr>
          <a:xfrm>
            <a:off x="9067800" y="971549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Bland Altman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2282C-F2E8-8861-E75A-F415B2B70153}"/>
              </a:ext>
            </a:extLst>
          </p:cNvPr>
          <p:cNvSpPr txBox="1"/>
          <p:nvPr/>
        </p:nvSpPr>
        <p:spPr>
          <a:xfrm>
            <a:off x="9067800" y="3687284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(551) Bland Altman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43CFB-B6A4-2425-DF4E-46A3BD26A407}"/>
              </a:ext>
            </a:extLst>
          </p:cNvPr>
          <p:cNvSpPr txBox="1"/>
          <p:nvPr/>
        </p:nvSpPr>
        <p:spPr>
          <a:xfrm>
            <a:off x="4559301" y="6452959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F4984"/>
                </a:solidFill>
              </a:rPr>
              <a:t>https://</a:t>
            </a:r>
            <a:r>
              <a:rPr lang="en-US" sz="1800" dirty="0" err="1">
                <a:solidFill>
                  <a:srgbClr val="0F4984"/>
                </a:solidFill>
              </a:rPr>
              <a:t>seabass.gsfc.nasa.gov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search_results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val</a:t>
            </a:r>
            <a:endParaRPr lang="en-US" sz="1800" dirty="0">
              <a:solidFill>
                <a:srgbClr val="0F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4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20FFD5-2AD5-B995-0F9C-D28FE59A6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717" y="988105"/>
            <a:ext cx="2743200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566581-0168-A8A4-987F-8A4469261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997886"/>
            <a:ext cx="2743200" cy="2743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8DB9F7-460A-0271-2A78-24C694DF2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990600"/>
            <a:ext cx="2743200" cy="2743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47BA62-2FBB-71F7-7B87-DDC745E11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3733800"/>
            <a:ext cx="2743200" cy="27432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05DD3FC-A317-5B3B-1775-617CCDB2A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3742465"/>
            <a:ext cx="2743200" cy="2743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FF0DC1-2139-4CF7-D10A-4FE8706B01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9117" y="3733800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60F02C-F05D-8579-E7D4-DC048D72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R2022 VIIRS/JPSS1 </a:t>
            </a:r>
            <a:r>
              <a:rPr lang="en-US" dirty="0" err="1">
                <a:solidFill>
                  <a:srgbClr val="0F4984"/>
                </a:solidFill>
              </a:rPr>
              <a:t>Rrs</a:t>
            </a:r>
            <a:r>
              <a:rPr lang="en-US" dirty="0">
                <a:solidFill>
                  <a:srgbClr val="0F4984"/>
                </a:solidFill>
              </a:rPr>
              <a:t>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25B6B-EE94-0821-7156-B51472A7A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6457949"/>
            <a:ext cx="2844800" cy="476251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80013F-589D-9EFA-4999-440D3ECB8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1215184"/>
            <a:ext cx="2904418" cy="5185616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Comparison against AERONET-OC and </a:t>
            </a:r>
            <a:r>
              <a:rPr lang="en-US" sz="2000" dirty="0" err="1">
                <a:solidFill>
                  <a:schemeClr val="tx1"/>
                </a:solidFill>
                <a:latin typeface="Candara" panose="020E0502030303020204" pitchFamily="34" charset="0"/>
              </a:rPr>
              <a:t>SeaBASS</a:t>
            </a:r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 in situ measurements.</a:t>
            </a:r>
          </a:p>
          <a:p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Very good agreement in most bands.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Negative mean relative bias of &lt; 5% in most bands (Bland Altman).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6A5D6-477D-D44C-FD88-63890CFF38F6}"/>
              </a:ext>
            </a:extLst>
          </p:cNvPr>
          <p:cNvSpPr txBox="1"/>
          <p:nvPr/>
        </p:nvSpPr>
        <p:spPr>
          <a:xfrm>
            <a:off x="3866187" y="949025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(445) Scatter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3574E-E7E0-C420-3FF9-D8DAB244E17C}"/>
              </a:ext>
            </a:extLst>
          </p:cNvPr>
          <p:cNvSpPr txBox="1"/>
          <p:nvPr/>
        </p:nvSpPr>
        <p:spPr>
          <a:xfrm>
            <a:off x="3925843" y="3650217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(556) Scatter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93BB2-2872-B2A9-DF27-E7CA0A493CC5}"/>
              </a:ext>
            </a:extLst>
          </p:cNvPr>
          <p:cNvSpPr txBox="1"/>
          <p:nvPr/>
        </p:nvSpPr>
        <p:spPr>
          <a:xfrm>
            <a:off x="6475194" y="3675526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(556) Freq. Dist.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F50407-9D2F-A654-E28A-4C2C9CB1F584}"/>
              </a:ext>
            </a:extLst>
          </p:cNvPr>
          <p:cNvSpPr txBox="1"/>
          <p:nvPr/>
        </p:nvSpPr>
        <p:spPr>
          <a:xfrm>
            <a:off x="6475194" y="960656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(445) Freq. Dist.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121476-DBD1-1C86-571E-1670864EA7D9}"/>
              </a:ext>
            </a:extLst>
          </p:cNvPr>
          <p:cNvSpPr txBox="1"/>
          <p:nvPr/>
        </p:nvSpPr>
        <p:spPr>
          <a:xfrm>
            <a:off x="9067800" y="971549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(445) Bland Altman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2282C-F2E8-8861-E75A-F415B2B70153}"/>
              </a:ext>
            </a:extLst>
          </p:cNvPr>
          <p:cNvSpPr txBox="1"/>
          <p:nvPr/>
        </p:nvSpPr>
        <p:spPr>
          <a:xfrm>
            <a:off x="9067800" y="3687284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(556) Bland Altman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43CFB-B6A4-2425-DF4E-46A3BD26A407}"/>
              </a:ext>
            </a:extLst>
          </p:cNvPr>
          <p:cNvSpPr txBox="1"/>
          <p:nvPr/>
        </p:nvSpPr>
        <p:spPr>
          <a:xfrm>
            <a:off x="4559301" y="6452959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F4984"/>
                </a:solidFill>
              </a:rPr>
              <a:t>https://</a:t>
            </a:r>
            <a:r>
              <a:rPr lang="en-US" sz="1800" dirty="0" err="1">
                <a:solidFill>
                  <a:srgbClr val="0F4984"/>
                </a:solidFill>
              </a:rPr>
              <a:t>seabass.gsfc.nasa.gov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search_results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val</a:t>
            </a:r>
            <a:endParaRPr lang="en-US" sz="1800" dirty="0">
              <a:solidFill>
                <a:srgbClr val="0F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56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CB3F2-53E4-A916-B2F3-44839A22A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Anomalous results observed in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3D5EC-B79A-03DA-6B1F-366330C3C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0EE0A6-3C49-429F-56EE-7E2EA06A7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76" y="1637607"/>
            <a:ext cx="5245100" cy="449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654C76-AD1E-3E0F-180A-320D6012D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012" y="1637607"/>
            <a:ext cx="4701988" cy="45383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A2D75F-0F35-B471-4621-F75CF888306D}"/>
              </a:ext>
            </a:extLst>
          </p:cNvPr>
          <p:cNvSpPr txBox="1"/>
          <p:nvPr/>
        </p:nvSpPr>
        <p:spPr>
          <a:xfrm>
            <a:off x="1524000" y="1299189"/>
            <a:ext cx="130837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Chl</a:t>
            </a:r>
            <a:r>
              <a:rPr lang="en-US" sz="1600" dirty="0"/>
              <a:t> (mg m</a:t>
            </a:r>
            <a:r>
              <a:rPr lang="en-US" sz="1400" baseline="30000" dirty="0"/>
              <a:t>-3</a:t>
            </a:r>
            <a:r>
              <a:rPr lang="en-US" sz="16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903DD5-FAC4-99B6-735A-563D08B4E265}"/>
              </a:ext>
            </a:extLst>
          </p:cNvPr>
          <p:cNvSpPr txBox="1"/>
          <p:nvPr/>
        </p:nvSpPr>
        <p:spPr>
          <a:xfrm>
            <a:off x="3884050" y="1299189"/>
            <a:ext cx="148309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C</a:t>
            </a:r>
            <a:r>
              <a:rPr lang="en-US" sz="1600" baseline="-25000" dirty="0" err="1"/>
              <a:t>phyto</a:t>
            </a:r>
            <a:r>
              <a:rPr lang="en-US" sz="1600" dirty="0"/>
              <a:t> (mg m</a:t>
            </a:r>
            <a:r>
              <a:rPr lang="en-US" sz="1400" baseline="30000" dirty="0"/>
              <a:t>-3</a:t>
            </a:r>
            <a:r>
              <a:rPr lang="en-US" sz="1600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4F5CF6-6DC0-10A5-8132-D7D0FEE7CA47}"/>
              </a:ext>
            </a:extLst>
          </p:cNvPr>
          <p:cNvSpPr txBox="1"/>
          <p:nvPr/>
        </p:nvSpPr>
        <p:spPr>
          <a:xfrm>
            <a:off x="640976" y="914400"/>
            <a:ext cx="54774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2022 Seasonal Cycle and </a:t>
            </a:r>
            <a:r>
              <a:rPr lang="en-US" sz="1600" dirty="0" err="1"/>
              <a:t>SeaWiFS</a:t>
            </a:r>
            <a:r>
              <a:rPr lang="en-US" sz="1600" dirty="0"/>
              <a:t>-MODISA Climatology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069CAB-A97D-96A1-2BB0-C6741CF83689}"/>
              </a:ext>
            </a:extLst>
          </p:cNvPr>
          <p:cNvSpPr txBox="1"/>
          <p:nvPr/>
        </p:nvSpPr>
        <p:spPr>
          <a:xfrm>
            <a:off x="7010400" y="921953"/>
            <a:ext cx="4191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SeaWiFS</a:t>
            </a:r>
            <a:r>
              <a:rPr lang="en-US" sz="1600" dirty="0"/>
              <a:t>-MODISA Time-Series and</a:t>
            </a:r>
          </a:p>
          <a:p>
            <a:pPr algn="ctr"/>
            <a:r>
              <a:rPr lang="en-US" sz="1600" dirty="0"/>
              <a:t>De-seasonalized Anomalies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A533E9-D962-667C-CA54-A356BDFEDFBA}"/>
              </a:ext>
            </a:extLst>
          </p:cNvPr>
          <p:cNvSpPr txBox="1"/>
          <p:nvPr/>
        </p:nvSpPr>
        <p:spPr>
          <a:xfrm rot="16200000">
            <a:off x="5992092" y="2782226"/>
            <a:ext cx="130837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Chl</a:t>
            </a:r>
            <a:r>
              <a:rPr lang="en-US" sz="1600" dirty="0"/>
              <a:t> (mg m</a:t>
            </a:r>
            <a:r>
              <a:rPr lang="en-US" sz="1400" baseline="30000" dirty="0"/>
              <a:t>-3</a:t>
            </a:r>
            <a:r>
              <a:rPr lang="en-US" sz="1600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FB4BCB-28C7-CE6D-DE74-2B12A29FCFB4}"/>
              </a:ext>
            </a:extLst>
          </p:cNvPr>
          <p:cNvSpPr txBox="1"/>
          <p:nvPr/>
        </p:nvSpPr>
        <p:spPr>
          <a:xfrm rot="16200000">
            <a:off x="5870205" y="4875934"/>
            <a:ext cx="16492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C</a:t>
            </a:r>
            <a:r>
              <a:rPr lang="en-US" sz="1600" baseline="-25000" dirty="0" err="1"/>
              <a:t>phyto</a:t>
            </a:r>
            <a:r>
              <a:rPr lang="en-US" sz="1600" dirty="0"/>
              <a:t> (mg m</a:t>
            </a:r>
            <a:r>
              <a:rPr lang="en-US" sz="1400" baseline="30000" dirty="0"/>
              <a:t>-3</a:t>
            </a:r>
            <a:r>
              <a:rPr lang="en-US" sz="1600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0E56BA-5B1B-7794-54E8-252F3BE91ACC}"/>
              </a:ext>
            </a:extLst>
          </p:cNvPr>
          <p:cNvSpPr txBox="1"/>
          <p:nvPr/>
        </p:nvSpPr>
        <p:spPr>
          <a:xfrm>
            <a:off x="990600" y="2912258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E5DE3D-9067-2E13-DCAE-380CC611F64D}"/>
              </a:ext>
            </a:extLst>
          </p:cNvPr>
          <p:cNvSpPr txBox="1"/>
          <p:nvPr/>
        </p:nvSpPr>
        <p:spPr>
          <a:xfrm>
            <a:off x="3581400" y="2926408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0E46EA-3E93-FD26-ABB6-D351F4F948C9}"/>
              </a:ext>
            </a:extLst>
          </p:cNvPr>
          <p:cNvSpPr txBox="1"/>
          <p:nvPr/>
        </p:nvSpPr>
        <p:spPr>
          <a:xfrm>
            <a:off x="4358899" y="504521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0A0CC6-C17E-ACA6-75CA-81C8F10CF5D4}"/>
              </a:ext>
            </a:extLst>
          </p:cNvPr>
          <p:cNvSpPr txBox="1"/>
          <p:nvPr/>
        </p:nvSpPr>
        <p:spPr>
          <a:xfrm>
            <a:off x="1911485" y="5092312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8F4631-96F2-8B1B-BA8A-41FA400B3B11}"/>
              </a:ext>
            </a:extLst>
          </p:cNvPr>
          <p:cNvSpPr txBox="1"/>
          <p:nvPr/>
        </p:nvSpPr>
        <p:spPr>
          <a:xfrm>
            <a:off x="4358899" y="3932435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EQ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B0CFF3-AE91-0279-84B3-AF577F1D0C15}"/>
              </a:ext>
            </a:extLst>
          </p:cNvPr>
          <p:cNvSpPr txBox="1"/>
          <p:nvPr/>
        </p:nvSpPr>
        <p:spPr>
          <a:xfrm flipH="1">
            <a:off x="1806523" y="3932435"/>
            <a:ext cx="743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EQ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6BBAF4-102B-3C33-32E5-F11CF685611D}"/>
              </a:ext>
            </a:extLst>
          </p:cNvPr>
          <p:cNvSpPr txBox="1"/>
          <p:nvPr/>
        </p:nvSpPr>
        <p:spPr>
          <a:xfrm>
            <a:off x="648870" y="6276201"/>
            <a:ext cx="110097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1200"/>
              </a:spcAft>
            </a:pPr>
            <a:r>
              <a:rPr lang="en-US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B.A. Franz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,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I.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Cetinic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, M. Gao, D.A. Siegel, and T.K.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Westberry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 (2023). Global ocean phytoplankton [in State of the Climate in 2022]. BAMS, in review.</a:t>
            </a:r>
            <a:endParaRPr lang="en-US" sz="1600" i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A339AB-17EF-40F3-7F49-21D9042A90C6}"/>
              </a:ext>
            </a:extLst>
          </p:cNvPr>
          <p:cNvSpPr/>
          <p:nvPr/>
        </p:nvSpPr>
        <p:spPr>
          <a:xfrm>
            <a:off x="10363200" y="4979823"/>
            <a:ext cx="609600" cy="119616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4B835B-BD47-A58A-06ED-B156A4CD15FF}"/>
              </a:ext>
            </a:extLst>
          </p:cNvPr>
          <p:cNvSpPr/>
          <p:nvPr/>
        </p:nvSpPr>
        <p:spPr>
          <a:xfrm>
            <a:off x="4648200" y="3706250"/>
            <a:ext cx="1433421" cy="261835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29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CD4CE-BECB-B335-6745-185AADCFD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C340A9-14EF-1B3A-5D8F-72A7EA6C7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69147"/>
            <a:ext cx="4660900" cy="35552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DE19167-D4AA-4D3F-7C3F-7959B12B4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Impact of 2022 </a:t>
            </a:r>
            <a:r>
              <a:rPr lang="en-US" dirty="0" err="1">
                <a:solidFill>
                  <a:srgbClr val="0F4984"/>
                </a:solidFill>
              </a:rPr>
              <a:t>Hunga</a:t>
            </a:r>
            <a:r>
              <a:rPr lang="en-US" dirty="0">
                <a:solidFill>
                  <a:srgbClr val="0F4984"/>
                </a:solidFill>
              </a:rPr>
              <a:t> Tonga Eruption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02A03-8908-7D58-211E-CD2202EDA92A}"/>
              </a:ext>
            </a:extLst>
          </p:cNvPr>
          <p:cNvSpPr txBox="1"/>
          <p:nvPr/>
        </p:nvSpPr>
        <p:spPr>
          <a:xfrm>
            <a:off x="2057400" y="3610536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F0DA9A-5EEB-2A09-1DDC-4EA348F34422}"/>
              </a:ext>
            </a:extLst>
          </p:cNvPr>
          <p:cNvSpPr txBox="1"/>
          <p:nvPr/>
        </p:nvSpPr>
        <p:spPr>
          <a:xfrm>
            <a:off x="4330700" y="3605748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C30E24-E629-1CEA-8EDB-57691F10B630}"/>
              </a:ext>
            </a:extLst>
          </p:cNvPr>
          <p:cNvSpPr txBox="1"/>
          <p:nvPr/>
        </p:nvSpPr>
        <p:spPr>
          <a:xfrm>
            <a:off x="1054100" y="906794"/>
            <a:ext cx="4419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OMPS Stratospheric Aerosol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F6CC74E-E182-823A-9F5D-363548F51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765595"/>
            <a:ext cx="10586450" cy="1406606"/>
          </a:xfrm>
        </p:spPr>
        <p:txBody>
          <a:bodyPr>
            <a:normAutofit/>
          </a:bodyPr>
          <a:lstStyle/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All ocean color missions showing large deviation in </a:t>
            </a:r>
            <a:r>
              <a:rPr lang="en-US" sz="2000" dirty="0" err="1">
                <a:latin typeface="Candara" panose="020E0502030303020204" pitchFamily="34" charset="0"/>
              </a:rPr>
              <a:t>Rrs</a:t>
            </a:r>
            <a:r>
              <a:rPr lang="en-US" sz="2000" dirty="0">
                <a:latin typeface="Candara" panose="020E0502030303020204" pitchFamily="34" charset="0"/>
              </a:rPr>
              <a:t> through 2022, largest % diff in green-red.  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Issue believed to be atmospheric correction error due to unmodeled stratospheric aerosols.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Operating assumption is that ocean reflectance (</a:t>
            </a:r>
            <a:r>
              <a:rPr lang="en-US" sz="2000" dirty="0" err="1">
                <a:latin typeface="Candara" panose="020E0502030303020204" pitchFamily="34" charset="0"/>
              </a:rPr>
              <a:t>Rrs</a:t>
            </a:r>
            <a:r>
              <a:rPr lang="en-US" sz="2000" dirty="0">
                <a:latin typeface="Candara" panose="020E0502030303020204" pitchFamily="34" charset="0"/>
              </a:rPr>
              <a:t>) is underestimated because the correction for ozone absorption does not account for scattering by high-altitude aerosols.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97B99-2B2C-7B18-CAD6-BA74DCBF5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949"/>
          <a:stretch/>
        </p:blipFill>
        <p:spPr>
          <a:xfrm>
            <a:off x="6375400" y="1289097"/>
            <a:ext cx="4660900" cy="3352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E07B3A-D0D6-71D2-CBED-0137D0916E9C}"/>
              </a:ext>
            </a:extLst>
          </p:cNvPr>
          <p:cNvSpPr txBox="1"/>
          <p:nvPr/>
        </p:nvSpPr>
        <p:spPr>
          <a:xfrm>
            <a:off x="6223000" y="906793"/>
            <a:ext cx="4826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Rrs</a:t>
            </a:r>
            <a:r>
              <a:rPr lang="en-US" sz="1600" dirty="0"/>
              <a:t> (green) Seasonal Cycles in South Pacific Gyre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10D306-8C81-CDE1-E6F6-02711B650FFF}"/>
              </a:ext>
            </a:extLst>
          </p:cNvPr>
          <p:cNvSpPr txBox="1"/>
          <p:nvPr/>
        </p:nvSpPr>
        <p:spPr>
          <a:xfrm>
            <a:off x="6985000" y="1368623"/>
            <a:ext cx="124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F4984"/>
                </a:solidFill>
              </a:rPr>
              <a:t>MODIS/Aqua</a:t>
            </a:r>
            <a:endParaRPr lang="en-US" sz="2000" dirty="0">
              <a:solidFill>
                <a:srgbClr val="0F4984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BF656C-211A-5217-1F0C-0D7C67900B46}"/>
              </a:ext>
            </a:extLst>
          </p:cNvPr>
          <p:cNvSpPr txBox="1"/>
          <p:nvPr/>
        </p:nvSpPr>
        <p:spPr>
          <a:xfrm>
            <a:off x="9271000" y="1375847"/>
            <a:ext cx="1229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F4984"/>
                </a:solidFill>
              </a:rPr>
              <a:t>MODIS/Terra</a:t>
            </a:r>
            <a:endParaRPr lang="en-US" sz="2000" dirty="0">
              <a:solidFill>
                <a:srgbClr val="0F4984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B7ED0E-1B89-1017-8C36-806A3107E8DB}"/>
              </a:ext>
            </a:extLst>
          </p:cNvPr>
          <p:cNvSpPr txBox="1"/>
          <p:nvPr/>
        </p:nvSpPr>
        <p:spPr>
          <a:xfrm>
            <a:off x="6984999" y="2508297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F4984"/>
                </a:solidFill>
              </a:rPr>
              <a:t>VIIRS/SNPP</a:t>
            </a:r>
            <a:endParaRPr lang="en-US" sz="2000" dirty="0">
              <a:solidFill>
                <a:srgbClr val="0F4984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DD0BE1-BDDF-8D25-992F-5268FAB86E03}"/>
              </a:ext>
            </a:extLst>
          </p:cNvPr>
          <p:cNvSpPr txBox="1"/>
          <p:nvPr/>
        </p:nvSpPr>
        <p:spPr>
          <a:xfrm>
            <a:off x="9337001" y="2508297"/>
            <a:ext cx="1253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F4984"/>
                </a:solidFill>
              </a:rPr>
              <a:t>VIIRS/JPSS1</a:t>
            </a:r>
            <a:endParaRPr lang="en-US" sz="2000" dirty="0">
              <a:solidFill>
                <a:srgbClr val="0F498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F3A737-F587-945D-3030-D108DE4A037B}"/>
              </a:ext>
            </a:extLst>
          </p:cNvPr>
          <p:cNvSpPr txBox="1"/>
          <p:nvPr/>
        </p:nvSpPr>
        <p:spPr>
          <a:xfrm>
            <a:off x="7135421" y="3648320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F4984"/>
                </a:solidFill>
              </a:rPr>
              <a:t>OLCI/S3A</a:t>
            </a:r>
            <a:endParaRPr lang="en-US" sz="2000" dirty="0">
              <a:solidFill>
                <a:srgbClr val="0F4984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78B7D8-E5E8-2A9F-99EA-2D814E90DD99}"/>
              </a:ext>
            </a:extLst>
          </p:cNvPr>
          <p:cNvSpPr txBox="1"/>
          <p:nvPr/>
        </p:nvSpPr>
        <p:spPr>
          <a:xfrm>
            <a:off x="9421421" y="3651297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F4984"/>
                </a:solidFill>
              </a:rPr>
              <a:t>OLCI/S3B</a:t>
            </a:r>
            <a:endParaRPr lang="en-US" sz="2000" dirty="0">
              <a:solidFill>
                <a:srgbClr val="0F4984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58BD3D-9F73-AF30-BCA3-D9C4A7B43C77}"/>
              </a:ext>
            </a:extLst>
          </p:cNvPr>
          <p:cNvSpPr txBox="1"/>
          <p:nvPr/>
        </p:nvSpPr>
        <p:spPr>
          <a:xfrm>
            <a:off x="3325542" y="6304702"/>
            <a:ext cx="60997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i="1" dirty="0">
                <a:latin typeface="Candara" panose="020E0502030303020204" pitchFamily="34" charset="0"/>
              </a:rPr>
              <a:t>B.A. Franz, A. Sayer, I. </a:t>
            </a:r>
            <a:r>
              <a:rPr lang="en-US" sz="1400" i="1" dirty="0" err="1">
                <a:latin typeface="Candara" panose="020E0502030303020204" pitchFamily="34" charset="0"/>
              </a:rPr>
              <a:t>Cetinic</a:t>
            </a:r>
            <a:r>
              <a:rPr lang="en-US" sz="1400" i="1" dirty="0">
                <a:latin typeface="Candara" panose="020E0502030303020204" pitchFamily="34" charset="0"/>
              </a:rPr>
              <a:t>, A. Ibrahim, manuscript in development</a:t>
            </a:r>
          </a:p>
        </p:txBody>
      </p:sp>
    </p:spTree>
    <p:extLst>
      <p:ext uri="{BB962C8B-B14F-4D97-AF65-F5344CB8AC3E}">
        <p14:creationId xmlns:p14="http://schemas.microsoft.com/office/powerpoint/2010/main" val="3271004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Summary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828799" y="1066800"/>
            <a:ext cx="10058401" cy="5257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solidFill>
                  <a:srgbClr val="0F4984"/>
                </a:solidFill>
              </a:rPr>
              <a:t>JPSS-2 VIIRS ocean color products are now available through OB.DAAC.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solidFill>
                  <a:srgbClr val="0F4984"/>
                </a:solidFill>
              </a:rPr>
              <a:t>R2022 ocean color reprocessing completed for all missions.  VIIRS </a:t>
            </a:r>
            <a:r>
              <a:rPr lang="en-US" sz="2000" dirty="0" err="1">
                <a:solidFill>
                  <a:srgbClr val="0F4984"/>
                </a:solidFill>
              </a:rPr>
              <a:t>Rrs</a:t>
            </a:r>
            <a:r>
              <a:rPr lang="en-US" sz="2000" dirty="0">
                <a:solidFill>
                  <a:srgbClr val="0F4984"/>
                </a:solidFill>
              </a:rPr>
              <a:t> time series from SNPP and JPSS-1 in good agreement with MODIS, indicating that VIIRS can be used to extend the </a:t>
            </a:r>
            <a:r>
              <a:rPr lang="en-US" sz="2000" dirty="0" err="1">
                <a:solidFill>
                  <a:srgbClr val="0F4984"/>
                </a:solidFill>
              </a:rPr>
              <a:t>SeaWIFS</a:t>
            </a:r>
            <a:r>
              <a:rPr lang="en-US" sz="2000" dirty="0">
                <a:solidFill>
                  <a:srgbClr val="0F4984"/>
                </a:solidFill>
              </a:rPr>
              <a:t>-MODIS time series for many key OC parameters.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solidFill>
                  <a:srgbClr val="0F4984"/>
                </a:solidFill>
              </a:rPr>
              <a:t>R2022 </a:t>
            </a:r>
            <a:r>
              <a:rPr lang="en-US" sz="2000" dirty="0" err="1">
                <a:solidFill>
                  <a:srgbClr val="0F4984"/>
                </a:solidFill>
              </a:rPr>
              <a:t>Rrs</a:t>
            </a:r>
            <a:r>
              <a:rPr lang="en-US" sz="2000" dirty="0">
                <a:solidFill>
                  <a:srgbClr val="0F4984"/>
                </a:solidFill>
              </a:rPr>
              <a:t> (and </a:t>
            </a:r>
            <a:r>
              <a:rPr lang="en-US" sz="2000" dirty="0" err="1">
                <a:solidFill>
                  <a:srgbClr val="0F4984"/>
                </a:solidFill>
              </a:rPr>
              <a:t>Chl</a:t>
            </a:r>
            <a:r>
              <a:rPr lang="en-US" sz="2000" dirty="0">
                <a:solidFill>
                  <a:srgbClr val="0F4984"/>
                </a:solidFill>
              </a:rPr>
              <a:t>) results are in good agreement with in situ measurements for all missions, with </a:t>
            </a:r>
            <a:r>
              <a:rPr lang="en-US" sz="2000" dirty="0" err="1">
                <a:solidFill>
                  <a:srgbClr val="0F4984"/>
                </a:solidFill>
              </a:rPr>
              <a:t>Rrs</a:t>
            </a:r>
            <a:r>
              <a:rPr lang="en-US" sz="2000" dirty="0">
                <a:solidFill>
                  <a:srgbClr val="0F4984"/>
                </a:solidFill>
              </a:rPr>
              <a:t> bias &lt; 5% (typically negative) in all bands.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solidFill>
                  <a:srgbClr val="0F4984"/>
                </a:solidFill>
              </a:rPr>
              <a:t>All ocean color missions are showing anomalous trends in </a:t>
            </a:r>
            <a:r>
              <a:rPr lang="en-US" sz="2000" dirty="0" err="1">
                <a:solidFill>
                  <a:srgbClr val="0F4984"/>
                </a:solidFill>
              </a:rPr>
              <a:t>Rrs</a:t>
            </a:r>
            <a:r>
              <a:rPr lang="en-US" sz="2000" dirty="0">
                <a:solidFill>
                  <a:srgbClr val="0F4984"/>
                </a:solidFill>
              </a:rPr>
              <a:t> through 2022 that appear to be due to atmospheric correction error associated with unresolved stratospheric aerosols from the </a:t>
            </a:r>
            <a:r>
              <a:rPr lang="en-US" sz="2000" dirty="0" err="1">
                <a:solidFill>
                  <a:srgbClr val="0F4984"/>
                </a:solidFill>
              </a:rPr>
              <a:t>Hunga</a:t>
            </a:r>
            <a:r>
              <a:rPr lang="en-US" sz="2000" dirty="0">
                <a:solidFill>
                  <a:srgbClr val="0F4984"/>
                </a:solidFill>
              </a:rPr>
              <a:t> Tonga eruptions of Jan 2022. Detailed analyses underway; mitigation strategy in development. </a:t>
            </a:r>
            <a:endParaRPr lang="en-US" sz="2000" dirty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066800"/>
            <a:ext cx="121919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4B1D4-3873-1A4A-AEC9-4D3370CB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BBEC23-F04F-104F-B7BC-34A1211E3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4584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61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4D13B-9A99-05A2-9A9C-DDA7C213F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MODIS-Aqua Daily Chlorophyll – R2018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B2CEF6-2168-B486-127E-A72C156A6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238" y="935038"/>
            <a:ext cx="10677524" cy="53387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8860F-D684-5252-0A29-41C29961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E59BE8-7209-BDDD-9013-7E7ED2C12AE6}"/>
              </a:ext>
            </a:extLst>
          </p:cNvPr>
          <p:cNvSpPr txBox="1"/>
          <p:nvPr/>
        </p:nvSpPr>
        <p:spPr>
          <a:xfrm>
            <a:off x="1343981" y="6344921"/>
            <a:ext cx="934941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Includes 5 X 7 STRAYLIGHT masking of Level-2 pixels around bright targets</a:t>
            </a:r>
          </a:p>
        </p:txBody>
      </p:sp>
    </p:spTree>
    <p:extLst>
      <p:ext uri="{BB962C8B-B14F-4D97-AF65-F5344CB8AC3E}">
        <p14:creationId xmlns:p14="http://schemas.microsoft.com/office/powerpoint/2010/main" val="845560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4D13B-9A99-05A2-9A9C-DDA7C213F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MODIS-Aqua Daily Chlorophyll – R2022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8860F-D684-5252-0A29-41C29961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E301E2A-CAD1-30B8-813E-8E6628E01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238" y="935038"/>
            <a:ext cx="10677524" cy="533876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8010C4-558B-7507-09B7-50A1CD102935}"/>
              </a:ext>
            </a:extLst>
          </p:cNvPr>
          <p:cNvSpPr txBox="1"/>
          <p:nvPr/>
        </p:nvSpPr>
        <p:spPr>
          <a:xfrm>
            <a:off x="1343981" y="6344921"/>
            <a:ext cx="934941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Includes 3 X 3 STRAYLIGHT masking of Level-2 pixels around bright targets</a:t>
            </a:r>
          </a:p>
        </p:txBody>
      </p:sp>
    </p:spTree>
    <p:extLst>
      <p:ext uri="{BB962C8B-B14F-4D97-AF65-F5344CB8AC3E}">
        <p14:creationId xmlns:p14="http://schemas.microsoft.com/office/powerpoint/2010/main" val="3554132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6A9F-5C39-B2E2-E221-90CCB7A57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28473"/>
            <a:ext cx="10896600" cy="614589"/>
          </a:xfrm>
        </p:spPr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Multi-Scattering Epsilon (MSEPS) Atmospheric Correction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CF3077F-EB52-FD90-CD10-1956473324A7}"/>
              </a:ext>
            </a:extLst>
          </p:cNvPr>
          <p:cNvSpPr/>
          <p:nvPr/>
        </p:nvSpPr>
        <p:spPr>
          <a:xfrm>
            <a:off x="413621" y="1210670"/>
            <a:ext cx="2060443" cy="884562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 reflectance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0B6AB1-FC91-837F-AD37-5A5A08B2F4EB}"/>
              </a:ext>
            </a:extLst>
          </p:cNvPr>
          <p:cNvSpPr/>
          <p:nvPr/>
        </p:nvSpPr>
        <p:spPr>
          <a:xfrm>
            <a:off x="417694" y="2753600"/>
            <a:ext cx="2060443" cy="969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Rayleigh, gas, and glint correction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2117A6-18C4-A466-E446-4EFA69B3F4D2}"/>
              </a:ext>
            </a:extLst>
          </p:cNvPr>
          <p:cNvCxnSpPr>
            <a:cxnSpLocks/>
            <a:stCxn id="4" idx="4"/>
            <a:endCxn id="5" idx="0"/>
          </p:cNvCxnSpPr>
          <p:nvPr/>
        </p:nvCxnSpPr>
        <p:spPr>
          <a:xfrm>
            <a:off x="1443843" y="2095232"/>
            <a:ext cx="4073" cy="6583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1CE7ADF-DDAA-11A3-E0C3-43060DC43D71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478137" y="3238232"/>
            <a:ext cx="5024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393F56B-553A-0F45-4185-97D0F35AD299}"/>
              </a:ext>
            </a:extLst>
          </p:cNvPr>
          <p:cNvSpPr/>
          <p:nvPr/>
        </p:nvSpPr>
        <p:spPr>
          <a:xfrm>
            <a:off x="2911761" y="778168"/>
            <a:ext cx="4099183" cy="8650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 the optical depth at the longest high radiometric quality band for each relative humidity aerosol model set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68B885C-A301-071E-1CDB-7C303EB01C5B}"/>
              </a:ext>
            </a:extLst>
          </p:cNvPr>
          <p:cNvSpPr/>
          <p:nvPr/>
        </p:nvSpPr>
        <p:spPr>
          <a:xfrm>
            <a:off x="7634983" y="778167"/>
            <a:ext cx="3772777" cy="8650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(multi-scattering) Epsilon, find the closest aerosol fine mode fractions (FMF).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4FD63F-623A-8593-716B-DFED87FABCDC}"/>
              </a:ext>
            </a:extLst>
          </p:cNvPr>
          <p:cNvCxnSpPr>
            <a:cxnSpLocks/>
          </p:cNvCxnSpPr>
          <p:nvPr/>
        </p:nvCxnSpPr>
        <p:spPr>
          <a:xfrm flipV="1">
            <a:off x="6910864" y="3129862"/>
            <a:ext cx="602061" cy="27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0AA58A2-3A6C-4CAD-0E43-16F818DD19B6}"/>
              </a:ext>
            </a:extLst>
          </p:cNvPr>
          <p:cNvCxnSpPr>
            <a:cxnSpLocks/>
          </p:cNvCxnSpPr>
          <p:nvPr/>
        </p:nvCxnSpPr>
        <p:spPr>
          <a:xfrm>
            <a:off x="9564867" y="4624703"/>
            <a:ext cx="0" cy="4206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400BB3E-6E5C-9B86-2366-65678906B1C9}"/>
              </a:ext>
            </a:extLst>
          </p:cNvPr>
          <p:cNvSpPr/>
          <p:nvPr/>
        </p:nvSpPr>
        <p:spPr>
          <a:xfrm>
            <a:off x="7634983" y="5050536"/>
            <a:ext cx="3859767" cy="969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4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the spectral aerosol reflectance for the closest models in relative humidity and FMF space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AF9D8A79-BEF8-AD37-7139-9CB92163C8E8}"/>
              </a:ext>
            </a:extLst>
          </p:cNvPr>
          <p:cNvSpPr/>
          <p:nvPr/>
        </p:nvSpPr>
        <p:spPr>
          <a:xfrm>
            <a:off x="413621" y="5096092"/>
            <a:ext cx="1853173" cy="884562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,𝝉</a:t>
            </a:r>
            <a:r>
              <a:rPr lang="en-US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Ångström</a:t>
            </a:r>
            <a:endParaRPr lang="en-US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E53DFEE-749A-563A-3D23-502E34B140BD}"/>
              </a:ext>
            </a:extLst>
          </p:cNvPr>
          <p:cNvCxnSpPr>
            <a:cxnSpLocks/>
            <a:endCxn id="19" idx="3"/>
          </p:cNvCxnSpPr>
          <p:nvPr/>
        </p:nvCxnSpPr>
        <p:spPr>
          <a:xfrm flipH="1">
            <a:off x="6840386" y="5529999"/>
            <a:ext cx="79605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9042249-708D-5E29-3062-9E0CB943F6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1842" y="1851761"/>
            <a:ext cx="3864613" cy="2772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470614-91A0-9566-E40F-B93BBA67B8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334" y="1849930"/>
            <a:ext cx="4035066" cy="2776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6DE6B6-79E5-81D4-04CE-7FE0E74E5A01}"/>
              </a:ext>
            </a:extLst>
          </p:cNvPr>
          <p:cNvCxnSpPr>
            <a:cxnSpLocks/>
          </p:cNvCxnSpPr>
          <p:nvPr/>
        </p:nvCxnSpPr>
        <p:spPr>
          <a:xfrm flipV="1">
            <a:off x="11270425" y="3432361"/>
            <a:ext cx="0" cy="4848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E9D134-838E-4C90-CB99-19DA3E69E7FB}"/>
              </a:ext>
            </a:extLst>
          </p:cNvPr>
          <p:cNvCxnSpPr>
            <a:cxnSpLocks/>
          </p:cNvCxnSpPr>
          <p:nvPr/>
        </p:nvCxnSpPr>
        <p:spPr>
          <a:xfrm flipV="1">
            <a:off x="10707208" y="3432361"/>
            <a:ext cx="0" cy="4848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7AD3386-4FF6-5DB9-E3C2-B5F599192441}"/>
              </a:ext>
            </a:extLst>
          </p:cNvPr>
          <p:cNvSpPr/>
          <p:nvPr/>
        </p:nvSpPr>
        <p:spPr>
          <a:xfrm>
            <a:off x="2980619" y="5045367"/>
            <a:ext cx="3859767" cy="969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5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the weighted mean of the models to get the final aerosol reflectance and diffuse transmittance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F5933D-FDE4-F877-231E-1055438D0C3C}"/>
              </a:ext>
            </a:extLst>
          </p:cNvPr>
          <p:cNvCxnSpPr>
            <a:cxnSpLocks/>
            <a:endCxn id="13" idx="2"/>
          </p:cNvCxnSpPr>
          <p:nvPr/>
        </p:nvCxnSpPr>
        <p:spPr>
          <a:xfrm flipH="1">
            <a:off x="2156224" y="5538373"/>
            <a:ext cx="8243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05FD364-5B18-543D-E19B-234943BC634C}"/>
              </a:ext>
            </a:extLst>
          </p:cNvPr>
          <p:cNvSpPr txBox="1"/>
          <p:nvPr/>
        </p:nvSpPr>
        <p:spPr>
          <a:xfrm>
            <a:off x="304800" y="6120825"/>
            <a:ext cx="11435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Ahmad, Z. and B. Franz (2018), Uncertainty in aerosol model characterization and its impact on ocean color retrievals, in PACE Technical Report Series, Volume 6: Data Product Requirements and Error Budgets (NASA/TM-2018 - 2018-219027/ Vol. 6).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015932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52B0E-4A40-D61C-D131-81AD19AB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CD8FC4-6D93-7320-C2E3-84E429A1A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0668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5520985-5671-E52D-4910-7B6A34C2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7589B72-B5A7-B8DF-65EC-1BABB5E28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668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63FAE0D-C797-2EAC-1678-55FFDA2F4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R2022 MODIS-Aqua </a:t>
            </a:r>
            <a:r>
              <a:rPr lang="en-US" dirty="0" err="1">
                <a:solidFill>
                  <a:srgbClr val="0F4984"/>
                </a:solidFill>
              </a:rPr>
              <a:t>Chl</a:t>
            </a:r>
            <a:r>
              <a:rPr lang="en-US" dirty="0">
                <a:solidFill>
                  <a:srgbClr val="0F4984"/>
                </a:solidFill>
              </a:rPr>
              <a:t> 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B77652-C1EA-6B6F-B449-FB580B9DB5EE}"/>
              </a:ext>
            </a:extLst>
          </p:cNvPr>
          <p:cNvSpPr txBox="1"/>
          <p:nvPr/>
        </p:nvSpPr>
        <p:spPr>
          <a:xfrm>
            <a:off x="1886282" y="1137313"/>
            <a:ext cx="13260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Scatter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51578-6CC4-5B77-D262-9D4E2576671D}"/>
              </a:ext>
            </a:extLst>
          </p:cNvPr>
          <p:cNvSpPr txBox="1"/>
          <p:nvPr/>
        </p:nvSpPr>
        <p:spPr>
          <a:xfrm>
            <a:off x="5427492" y="1137313"/>
            <a:ext cx="16594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Freq. Dist.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7D2A27-7669-34E0-5E5D-7360C89EADA3}"/>
              </a:ext>
            </a:extLst>
          </p:cNvPr>
          <p:cNvSpPr txBox="1"/>
          <p:nvPr/>
        </p:nvSpPr>
        <p:spPr>
          <a:xfrm>
            <a:off x="8932664" y="1137313"/>
            <a:ext cx="19544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Bland Altman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C3FE76-B0FD-9B94-28B1-142A3D1F9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4888894"/>
            <a:ext cx="11122352" cy="1435705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2000" dirty="0">
                <a:latin typeface="Candara" panose="020E0502030303020204" pitchFamily="34" charset="0"/>
              </a:rPr>
              <a:t>MODIS-Aqua Chlorophyll in good agreement with in situ measurements </a:t>
            </a:r>
          </a:p>
          <a:p>
            <a:pPr marL="182880" indent="-182880"/>
            <a:r>
              <a:rPr lang="en-US" sz="2000" dirty="0">
                <a:latin typeface="Candara" panose="020E0502030303020204" pitchFamily="34" charset="0"/>
              </a:rPr>
              <a:t>Mean positive relative bias &lt; 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B25BB8-809A-AE07-BD58-4244AF69F9F6}"/>
              </a:ext>
            </a:extLst>
          </p:cNvPr>
          <p:cNvSpPr txBox="1"/>
          <p:nvPr/>
        </p:nvSpPr>
        <p:spPr>
          <a:xfrm>
            <a:off x="3046880" y="6412468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F4984"/>
                </a:solidFill>
              </a:rPr>
              <a:t>https://</a:t>
            </a:r>
            <a:r>
              <a:rPr lang="en-US" sz="1800" dirty="0" err="1">
                <a:solidFill>
                  <a:srgbClr val="0F4984"/>
                </a:solidFill>
              </a:rPr>
              <a:t>seabass.gsfc.nasa.gov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search_results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val</a:t>
            </a:r>
            <a:endParaRPr lang="en-US" sz="1800" dirty="0">
              <a:solidFill>
                <a:srgbClr val="0F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382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70DBECC-EB13-8821-5AB7-285BE6CF3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4129963"/>
            <a:ext cx="4572000" cy="2286000"/>
          </a:xfrm>
          <a:prstGeom prst="rect">
            <a:avLst/>
          </a:prstGeom>
        </p:spPr>
      </p:pic>
      <p:pic>
        <p:nvPicPr>
          <p:cNvPr id="9" name="Picture 8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FCD33F05-C7D8-4912-7A8D-AD35805A2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770062"/>
            <a:ext cx="4572000" cy="2286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E9929-1BE1-A548-8970-2D3B5673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6265862"/>
            <a:ext cx="2844800" cy="476251"/>
          </a:xfrm>
        </p:spPr>
        <p:txBody>
          <a:bodyPr/>
          <a:lstStyle/>
          <a:p>
            <a:fld id="{84E7B7E6-84F5-9C43-AE6E-5266ABBFDA66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AD8B39C-5BD9-F94B-A99A-F8533E275218}"/>
              </a:ext>
            </a:extLst>
          </p:cNvPr>
          <p:cNvSpPr txBox="1">
            <a:spLocks noChangeArrowheads="1"/>
          </p:cNvSpPr>
          <p:nvPr/>
        </p:nvSpPr>
        <p:spPr>
          <a:xfrm>
            <a:off x="914400" y="147639"/>
            <a:ext cx="10287000" cy="614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0F4984"/>
                </a:solidFill>
                <a:ea typeface="ＭＳ Ｐゴシック" panose="020B0600070205080204" pitchFamily="34" charset="-128"/>
              </a:rPr>
              <a:t>NASA Ocean Biology Processing Group &amp; OB.DAAC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8F1A54-A522-D24C-A889-C990361973F8}"/>
              </a:ext>
            </a:extLst>
          </p:cNvPr>
          <p:cNvSpPr txBox="1"/>
          <p:nvPr/>
        </p:nvSpPr>
        <p:spPr>
          <a:xfrm>
            <a:off x="713591" y="1304810"/>
            <a:ext cx="4353709" cy="5332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0F4984"/>
                </a:solidFill>
                <a:latin typeface="Candara" panose="020E0502030303020204" pitchFamily="34" charset="0"/>
                <a:ea typeface="Arial" charset="0"/>
              </a:rPr>
              <a:t>Global Processing &amp; Distribution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VIIRS/JPSS2	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(USA)</a:t>
            </a:r>
            <a:endParaRPr lang="en-US" sz="2000" b="1" dirty="0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VIIRS/JPSS1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	(USA)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VIIRS/SNPP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	(USA)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MODIS/Aqua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	(USA)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MODIS/Terra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	(USA)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OLCI/S3A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	(Europe)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OLCI/S3B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	(Europe)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 err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SeaWiFS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	(USA)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MERIS 	(Europe)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OCTS 	(Japan)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CZCS		(USA)</a:t>
            </a:r>
          </a:p>
          <a:p>
            <a:pPr eaLnBrk="1" hangingPunct="1">
              <a:defRPr/>
            </a:pPr>
            <a:endParaRPr lang="en-US" sz="1050" dirty="0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  <a:p>
            <a:pPr eaLnBrk="1" hangingPunct="1">
              <a:defRPr/>
            </a:pPr>
            <a:r>
              <a:rPr lang="en-US" sz="2000" b="1" dirty="0">
                <a:solidFill>
                  <a:srgbClr val="0F4984"/>
                </a:solidFill>
                <a:latin typeface="Candara" panose="020E0502030303020204" pitchFamily="34" charset="0"/>
                <a:ea typeface="Arial" charset="0"/>
              </a:rPr>
              <a:t>Regional Processing &amp; Distribution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Hawkeye	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</a:rPr>
              <a:t>(USA)</a:t>
            </a:r>
            <a:endParaRPr lang="en-US" sz="2000" b="1" dirty="0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GOCI 		(South Korea)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HICO 		(USA)</a:t>
            </a:r>
          </a:p>
          <a:p>
            <a:pPr eaLnBrk="1" hangingPunct="1">
              <a:defRPr/>
            </a:pPr>
            <a:endParaRPr lang="en-US" sz="1000" b="1" dirty="0">
              <a:solidFill>
                <a:srgbClr val="084712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69D4F91-2D8B-944B-9530-0CAF0A123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" y="685800"/>
            <a:ext cx="107550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0488">
              <a:spcBef>
                <a:spcPct val="20000"/>
              </a:spcBef>
              <a:buChar char="•"/>
              <a:defRPr sz="2000">
                <a:solidFill>
                  <a:srgbClr val="08471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ts val="625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ea typeface="ヒラギノ角ゴ Pro W3" panose="020B0300000000000000" pitchFamily="34" charset="-128"/>
              </a:rPr>
              <a:t>calibration, validation, software development, (re)processing, and distribution for a multitude sensors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FA770C-D7EF-CE35-F351-FDA8C7704B71}"/>
              </a:ext>
            </a:extLst>
          </p:cNvPr>
          <p:cNvSpPr txBox="1"/>
          <p:nvPr/>
        </p:nvSpPr>
        <p:spPr>
          <a:xfrm>
            <a:off x="8001000" y="368673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Phytoplankton Chlorophyll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E7DD71-2DA1-28EA-C917-C01431E3EC8A}"/>
              </a:ext>
            </a:extLst>
          </p:cNvPr>
          <p:cNvSpPr txBox="1"/>
          <p:nvPr/>
        </p:nvSpPr>
        <p:spPr>
          <a:xfrm>
            <a:off x="8352314" y="604893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Particulate Backscatter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BA527A-D659-E475-D315-56A616312855}"/>
              </a:ext>
            </a:extLst>
          </p:cNvPr>
          <p:cNvSpPr txBox="1"/>
          <p:nvPr/>
        </p:nvSpPr>
        <p:spPr>
          <a:xfrm>
            <a:off x="5791200" y="1296051"/>
            <a:ext cx="5648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JPSS-2 VIIRS Ocean Color Products Now Available!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42883D-3AAF-FED8-2CE0-20C657135BAC}"/>
              </a:ext>
            </a:extLst>
          </p:cNvPr>
          <p:cNvSpPr txBox="1"/>
          <p:nvPr/>
        </p:nvSpPr>
        <p:spPr>
          <a:xfrm>
            <a:off x="6320092" y="1797863"/>
            <a:ext cx="1299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15-22 April 2023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82FF27-9521-C452-9F63-E2C9F0056FD0}"/>
              </a:ext>
            </a:extLst>
          </p:cNvPr>
          <p:cNvSpPr txBox="1"/>
          <p:nvPr/>
        </p:nvSpPr>
        <p:spPr>
          <a:xfrm>
            <a:off x="6320092" y="4132262"/>
            <a:ext cx="1299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15-22 April 2023</a:t>
            </a:r>
          </a:p>
        </p:txBody>
      </p:sp>
    </p:spTree>
    <p:extLst>
      <p:ext uri="{BB962C8B-B14F-4D97-AF65-F5344CB8AC3E}">
        <p14:creationId xmlns:p14="http://schemas.microsoft.com/office/powerpoint/2010/main" val="2921873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7A42D-5B34-864E-6F7F-C8C8BDA79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6800"/>
            <a:ext cx="3657600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2CC8F8-6AA1-9706-69FB-583015ED1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066800"/>
            <a:ext cx="3657600" cy="3657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1963D5-6F1C-8BE9-A733-923E1B501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1066800"/>
            <a:ext cx="3657600" cy="3657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52B0E-4A40-D61C-D131-81AD19AB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63FAE0D-C797-2EAC-1678-55FFDA2F4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R2022 VIIRS-SNPP </a:t>
            </a:r>
            <a:r>
              <a:rPr lang="en-US" dirty="0" err="1">
                <a:solidFill>
                  <a:srgbClr val="0F4984"/>
                </a:solidFill>
              </a:rPr>
              <a:t>Chl</a:t>
            </a:r>
            <a:r>
              <a:rPr lang="en-US" dirty="0">
                <a:solidFill>
                  <a:srgbClr val="0F4984"/>
                </a:solidFill>
              </a:rPr>
              <a:t> 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B77652-C1EA-6B6F-B449-FB580B9DB5EE}"/>
              </a:ext>
            </a:extLst>
          </p:cNvPr>
          <p:cNvSpPr txBox="1"/>
          <p:nvPr/>
        </p:nvSpPr>
        <p:spPr>
          <a:xfrm>
            <a:off x="1886282" y="1137313"/>
            <a:ext cx="13260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Scatter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51578-6CC4-5B77-D262-9D4E2576671D}"/>
              </a:ext>
            </a:extLst>
          </p:cNvPr>
          <p:cNvSpPr txBox="1"/>
          <p:nvPr/>
        </p:nvSpPr>
        <p:spPr>
          <a:xfrm>
            <a:off x="5427492" y="1137313"/>
            <a:ext cx="16594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Freq. Dist.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7D2A27-7669-34E0-5E5D-7360C89EADA3}"/>
              </a:ext>
            </a:extLst>
          </p:cNvPr>
          <p:cNvSpPr txBox="1"/>
          <p:nvPr/>
        </p:nvSpPr>
        <p:spPr>
          <a:xfrm>
            <a:off x="8932664" y="1137313"/>
            <a:ext cx="19544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Bland Altman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C3FE76-B0FD-9B94-28B1-142A3D1F9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4888894"/>
            <a:ext cx="11122352" cy="1435705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2000" dirty="0">
                <a:latin typeface="Candara" panose="020E0502030303020204" pitchFamily="34" charset="0"/>
              </a:rPr>
              <a:t>MODIS-Aqua Chlorophyll in good agreement with in situ measurements </a:t>
            </a:r>
          </a:p>
          <a:p>
            <a:pPr marL="182880" indent="-182880"/>
            <a:r>
              <a:rPr lang="en-US" sz="2000" dirty="0">
                <a:latin typeface="Candara" panose="020E0502030303020204" pitchFamily="34" charset="0"/>
              </a:rPr>
              <a:t>Mean positive relative bias &lt; 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B25BB8-809A-AE07-BD58-4244AF69F9F6}"/>
              </a:ext>
            </a:extLst>
          </p:cNvPr>
          <p:cNvSpPr txBox="1"/>
          <p:nvPr/>
        </p:nvSpPr>
        <p:spPr>
          <a:xfrm>
            <a:off x="3046880" y="6412468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F4984"/>
                </a:solidFill>
              </a:rPr>
              <a:t>https://</a:t>
            </a:r>
            <a:r>
              <a:rPr lang="en-US" sz="1800" dirty="0" err="1">
                <a:solidFill>
                  <a:srgbClr val="0F4984"/>
                </a:solidFill>
              </a:rPr>
              <a:t>seabass.gsfc.nasa.gov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search_results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val</a:t>
            </a:r>
            <a:endParaRPr lang="en-US" sz="1800" dirty="0">
              <a:solidFill>
                <a:srgbClr val="0F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66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BEBE1B-6E6A-AFE9-35E0-233C5D852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769427"/>
            <a:ext cx="54864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B6C7F0-909E-9FDA-1062-EA6838897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62000"/>
            <a:ext cx="5486400" cy="2743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0331DAD-18DB-C740-A5B2-73E32B4844C6}"/>
              </a:ext>
            </a:extLst>
          </p:cNvPr>
          <p:cNvGrpSpPr/>
          <p:nvPr/>
        </p:nvGrpSpPr>
        <p:grpSpPr>
          <a:xfrm>
            <a:off x="3581400" y="6096000"/>
            <a:ext cx="5181600" cy="831427"/>
            <a:chOff x="3657600" y="6331373"/>
            <a:chExt cx="5181600" cy="831427"/>
          </a:xfrm>
        </p:grpSpPr>
        <p:pic>
          <p:nvPicPr>
            <p:cNvPr id="1026" name="Picture 2" descr="VIIRS-JPSS1 Chlorophyll concentration">
              <a:extLst>
                <a:ext uri="{FF2B5EF4-FFF2-40B4-BE49-F238E27FC236}">
                  <a16:creationId xmlns:a16="http://schemas.microsoft.com/office/drawing/2014/main" id="{302EC73A-6A5C-4C48-B80C-6A3A139AF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640" y="6331373"/>
              <a:ext cx="4988560" cy="83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EDC1947-D4B0-2D43-A2C2-B9F36FC5DDE9}"/>
                </a:ext>
              </a:extLst>
            </p:cNvPr>
            <p:cNvSpPr/>
            <p:nvPr/>
          </p:nvSpPr>
          <p:spPr>
            <a:xfrm>
              <a:off x="3657600" y="6341627"/>
              <a:ext cx="5029200" cy="287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81A2DA3-0F44-617F-682F-73CB22A88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594008"/>
            <a:ext cx="5486400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8EE2AE-181D-E5AD-E616-BD0109EEE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581400"/>
            <a:ext cx="5486400" cy="2743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BC22AC-E49B-1243-93F9-F0BB7F90339B}"/>
              </a:ext>
            </a:extLst>
          </p:cNvPr>
          <p:cNvSpPr txBox="1"/>
          <p:nvPr/>
        </p:nvSpPr>
        <p:spPr>
          <a:xfrm rot="16200000">
            <a:off x="-332645" y="4627052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4984"/>
                </a:solidFill>
                <a:effectLst/>
                <a:uLnTx/>
                <a:uFillTx/>
                <a:latin typeface="Arial" charset="0"/>
                <a:cs typeface="Arial" charset="0"/>
              </a:rPr>
              <a:t>MODIS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E00481-785E-4046-9BC1-937A26AC672A}"/>
              </a:ext>
            </a:extLst>
          </p:cNvPr>
          <p:cNvSpPr txBox="1"/>
          <p:nvPr/>
        </p:nvSpPr>
        <p:spPr>
          <a:xfrm rot="16200000">
            <a:off x="-163528" y="1839827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4984"/>
                </a:solidFill>
                <a:effectLst/>
                <a:uLnTx/>
                <a:uFillTx/>
                <a:latin typeface="Arial" charset="0"/>
                <a:cs typeface="Arial" charset="0"/>
              </a:rPr>
              <a:t>OLCI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AA6E8F-C118-9042-B36F-2FD95E4B3056}"/>
              </a:ext>
            </a:extLst>
          </p:cNvPr>
          <p:cNvSpPr txBox="1"/>
          <p:nvPr/>
        </p:nvSpPr>
        <p:spPr>
          <a:xfrm>
            <a:off x="5119335" y="5921063"/>
            <a:ext cx="82426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Aqua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AA5D0-FE4B-ED49-A80F-680EBAFF7DD8}"/>
              </a:ext>
            </a:extLst>
          </p:cNvPr>
          <p:cNvSpPr txBox="1"/>
          <p:nvPr/>
        </p:nvSpPr>
        <p:spPr>
          <a:xfrm>
            <a:off x="10744200" y="5921063"/>
            <a:ext cx="80836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Terra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616AA-6BCA-1546-A8D0-E3EA05CB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20" y="57149"/>
            <a:ext cx="9982200" cy="639763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Seasonal Mean Chlorophyll Concentration for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4C8B3-2D71-E642-A3B6-8028735B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7B7E6-84F5-9C43-AE6E-5266ABBFDA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961C0B-72A7-B305-240A-C6D19634915C}"/>
              </a:ext>
            </a:extLst>
          </p:cNvPr>
          <p:cNvSpPr txBox="1"/>
          <p:nvPr/>
        </p:nvSpPr>
        <p:spPr>
          <a:xfrm>
            <a:off x="833244" y="771867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Boreal Fall 2022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2C5BEF-4D4E-C843-0FE0-BF03DE609FEE}"/>
              </a:ext>
            </a:extLst>
          </p:cNvPr>
          <p:cNvSpPr txBox="1"/>
          <p:nvPr/>
        </p:nvSpPr>
        <p:spPr>
          <a:xfrm>
            <a:off x="833244" y="3594008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Boreal Fall 2022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0DE17F-AA56-C960-537C-55D7CDC64D5E}"/>
              </a:ext>
            </a:extLst>
          </p:cNvPr>
          <p:cNvSpPr txBox="1"/>
          <p:nvPr/>
        </p:nvSpPr>
        <p:spPr>
          <a:xfrm>
            <a:off x="6400800" y="780101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Boreal Fall 2022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402C67-71D5-5555-35FB-7EB5283A5591}"/>
              </a:ext>
            </a:extLst>
          </p:cNvPr>
          <p:cNvSpPr txBox="1"/>
          <p:nvPr/>
        </p:nvSpPr>
        <p:spPr>
          <a:xfrm>
            <a:off x="6400800" y="3602242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Boreal Fall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EEC59-1A7D-0428-69F8-C3D20BBF9AB4}"/>
              </a:ext>
            </a:extLst>
          </p:cNvPr>
          <p:cNvSpPr txBox="1"/>
          <p:nvPr/>
        </p:nvSpPr>
        <p:spPr>
          <a:xfrm>
            <a:off x="4164707" y="3124200"/>
            <a:ext cx="160011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Sentinel-3A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C22396-166E-C381-F698-C363403D169E}"/>
              </a:ext>
            </a:extLst>
          </p:cNvPr>
          <p:cNvSpPr txBox="1"/>
          <p:nvPr/>
        </p:nvSpPr>
        <p:spPr>
          <a:xfrm>
            <a:off x="9753682" y="3124200"/>
            <a:ext cx="160011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Sentinel-3B</a:t>
            </a:r>
          </a:p>
        </p:txBody>
      </p:sp>
    </p:spTree>
    <p:extLst>
      <p:ext uri="{BB962C8B-B14F-4D97-AF65-F5344CB8AC3E}">
        <p14:creationId xmlns:p14="http://schemas.microsoft.com/office/powerpoint/2010/main" val="2709050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CE1DC-63B2-BAFC-EE03-96D4B4C4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OLCI-S3A vs MODIS-A, R2022 Global Deep-Water Trends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E0B98-E2F7-3B2A-AF93-37C3D01E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F0C823-E237-5016-6E7D-B8A0744EA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775" y="1217821"/>
            <a:ext cx="3663025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BB7FB6-5A2F-01D7-8E30-F5E0203D9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62" y="1217821"/>
            <a:ext cx="3663025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0FA3A9-C9EF-D935-0999-88A0D7726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975" y="1217821"/>
            <a:ext cx="3663025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422645-B0A6-AD1D-B95C-E0ABA74AF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75" y="3886200"/>
            <a:ext cx="3663025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FE8241-531B-6CC6-BF15-690C61FB1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975" y="3886200"/>
            <a:ext cx="3663025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8C2ACD-F7B6-3A0E-8AF5-B46C4B919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1775" y="3884821"/>
            <a:ext cx="366302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E9BB6A-0B3D-BADE-1428-BB2C4BC97894}"/>
              </a:ext>
            </a:extLst>
          </p:cNvPr>
          <p:cNvSpPr txBox="1"/>
          <p:nvPr/>
        </p:nvSpPr>
        <p:spPr>
          <a:xfrm>
            <a:off x="979747" y="879267"/>
            <a:ext cx="31350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Oligotrophic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371963-2777-C437-34A7-A44247C4BE3A}"/>
              </a:ext>
            </a:extLst>
          </p:cNvPr>
          <p:cNvSpPr txBox="1"/>
          <p:nvPr/>
        </p:nvSpPr>
        <p:spPr>
          <a:xfrm>
            <a:off x="4728763" y="879267"/>
            <a:ext cx="31350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Mesotrophic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BFA10E-CE73-DBD9-2296-E32533D28D66}"/>
              </a:ext>
            </a:extLst>
          </p:cNvPr>
          <p:cNvSpPr txBox="1"/>
          <p:nvPr/>
        </p:nvSpPr>
        <p:spPr>
          <a:xfrm>
            <a:off x="8420453" y="879267"/>
            <a:ext cx="31350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Eutrophic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A350AA-AE88-74B7-C198-6B2FD0BBFB44}"/>
              </a:ext>
            </a:extLst>
          </p:cNvPr>
          <p:cNvSpPr txBox="1"/>
          <p:nvPr/>
        </p:nvSpPr>
        <p:spPr>
          <a:xfrm rot="16200000">
            <a:off x="85351" y="2181301"/>
            <a:ext cx="10743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(sr</a:t>
            </a:r>
            <a:r>
              <a:rPr lang="en-US" sz="1600" baseline="30000" dirty="0"/>
              <a:t>-1</a:t>
            </a:r>
            <a:r>
              <a:rPr lang="en-US" sz="1800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CBDB05-F4C1-77BD-D770-AE7E7F463F58}"/>
              </a:ext>
            </a:extLst>
          </p:cNvPr>
          <p:cNvSpPr txBox="1"/>
          <p:nvPr/>
        </p:nvSpPr>
        <p:spPr>
          <a:xfrm rot="16200000">
            <a:off x="-100597" y="4960862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2512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CE1DC-63B2-BAFC-EE03-96D4B4C4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OLCI-S3B vs MODIS-A, R2022 Global Deep-Water Trends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E0B98-E2F7-3B2A-AF93-37C3D01E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8E9F09-B2D2-64CD-7504-A0E94262D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1219200"/>
            <a:ext cx="3663025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4995D-6AA8-E0CD-6261-74FDEFCFA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219200"/>
            <a:ext cx="3663025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2EEE7B-058A-9ACD-CF18-7A86CAE17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219200"/>
            <a:ext cx="3663025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C05538-E837-7EB1-183A-4B0FB53E9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0" y="3886200"/>
            <a:ext cx="3663025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91730-4B14-7C59-AD87-C42B97488C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3886200"/>
            <a:ext cx="3663025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2A9180-DA29-1D22-CD02-0C78A058DE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886200"/>
            <a:ext cx="3663025" cy="2743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EA35912-3695-E91D-4F7A-DC563B5FBA4A}"/>
              </a:ext>
            </a:extLst>
          </p:cNvPr>
          <p:cNvSpPr txBox="1"/>
          <p:nvPr/>
        </p:nvSpPr>
        <p:spPr>
          <a:xfrm>
            <a:off x="979747" y="879267"/>
            <a:ext cx="31350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Oligotrophic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87D2A3-D498-72E5-6694-F8E806249B55}"/>
              </a:ext>
            </a:extLst>
          </p:cNvPr>
          <p:cNvSpPr txBox="1"/>
          <p:nvPr/>
        </p:nvSpPr>
        <p:spPr>
          <a:xfrm>
            <a:off x="4728763" y="879267"/>
            <a:ext cx="31350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Mesotrophic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8CE3CF-2129-8F57-255D-7006A918C394}"/>
              </a:ext>
            </a:extLst>
          </p:cNvPr>
          <p:cNvSpPr txBox="1"/>
          <p:nvPr/>
        </p:nvSpPr>
        <p:spPr>
          <a:xfrm>
            <a:off x="8420453" y="879267"/>
            <a:ext cx="31350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Eutrophic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45C819-4B33-33E3-A0B5-126435CAA690}"/>
              </a:ext>
            </a:extLst>
          </p:cNvPr>
          <p:cNvSpPr txBox="1"/>
          <p:nvPr/>
        </p:nvSpPr>
        <p:spPr>
          <a:xfrm rot="16200000">
            <a:off x="85351" y="2181301"/>
            <a:ext cx="10743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(sr</a:t>
            </a:r>
            <a:r>
              <a:rPr lang="en-US" sz="1600" baseline="30000" dirty="0"/>
              <a:t>-1</a:t>
            </a:r>
            <a:r>
              <a:rPr lang="en-US" sz="1800" dirty="0"/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53DD95-F645-D592-115C-3FA385B94495}"/>
              </a:ext>
            </a:extLst>
          </p:cNvPr>
          <p:cNvSpPr txBox="1"/>
          <p:nvPr/>
        </p:nvSpPr>
        <p:spPr>
          <a:xfrm rot="16200000">
            <a:off x="-100597" y="4960862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713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3E945879-0706-F7C9-7BAA-CEE9A2DF7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997901"/>
            <a:ext cx="2743200" cy="2743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4F3B08-7944-6FC4-33FB-E5EB24BC8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754" y="992320"/>
            <a:ext cx="2743200" cy="2743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4968D98-AAF4-E9EE-795E-B4FD8347F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990600"/>
            <a:ext cx="2743200" cy="27432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1B0FF9-52B4-37A8-8C76-BB26F3A88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400" y="3733800"/>
            <a:ext cx="2743200" cy="2743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C359C5D-E8C8-DA85-9CEA-DB84DA6E1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3733800"/>
            <a:ext cx="2743200" cy="27432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824C9CE-2210-734A-15AE-34474C36E3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7324" y="3733800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60F02C-F05D-8579-E7D4-DC048D72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R2022 OLCI/S3A </a:t>
            </a:r>
            <a:r>
              <a:rPr lang="en-US" dirty="0" err="1">
                <a:solidFill>
                  <a:srgbClr val="0F4984"/>
                </a:solidFill>
              </a:rPr>
              <a:t>Rrs</a:t>
            </a:r>
            <a:r>
              <a:rPr lang="en-US" dirty="0">
                <a:solidFill>
                  <a:srgbClr val="0F4984"/>
                </a:solidFill>
              </a:rPr>
              <a:t>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25B6B-EE94-0821-7156-B51472A7A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6457949"/>
            <a:ext cx="2844800" cy="476251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80013F-589D-9EFA-4999-440D3ECB8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1215184"/>
            <a:ext cx="2904418" cy="5185616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Comparison against AERONET-OC and </a:t>
            </a:r>
            <a:r>
              <a:rPr lang="en-US" sz="2000" dirty="0" err="1">
                <a:solidFill>
                  <a:schemeClr val="tx1"/>
                </a:solidFill>
                <a:latin typeface="Candara" panose="020E0502030303020204" pitchFamily="34" charset="0"/>
              </a:rPr>
              <a:t>SeaBASS</a:t>
            </a:r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 in situ measurements.</a:t>
            </a:r>
          </a:p>
          <a:p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Very good agreement in most bands.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Negative mean relative bias of &lt; 5% in most bands (Bland Altman).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6A5D6-477D-D44C-FD88-63890CFF38F6}"/>
              </a:ext>
            </a:extLst>
          </p:cNvPr>
          <p:cNvSpPr txBox="1"/>
          <p:nvPr/>
        </p:nvSpPr>
        <p:spPr>
          <a:xfrm>
            <a:off x="3866187" y="949025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Scatter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3574E-E7E0-C420-3FF9-D8DAB244E17C}"/>
              </a:ext>
            </a:extLst>
          </p:cNvPr>
          <p:cNvSpPr txBox="1"/>
          <p:nvPr/>
        </p:nvSpPr>
        <p:spPr>
          <a:xfrm>
            <a:off x="3925843" y="3650217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(560) Scatter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93BB2-2872-B2A9-DF27-E7CA0A493CC5}"/>
              </a:ext>
            </a:extLst>
          </p:cNvPr>
          <p:cNvSpPr txBox="1"/>
          <p:nvPr/>
        </p:nvSpPr>
        <p:spPr>
          <a:xfrm>
            <a:off x="6475194" y="3675526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(560) Freq. Dist.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F50407-9D2F-A654-E28A-4C2C9CB1F584}"/>
              </a:ext>
            </a:extLst>
          </p:cNvPr>
          <p:cNvSpPr txBox="1"/>
          <p:nvPr/>
        </p:nvSpPr>
        <p:spPr>
          <a:xfrm>
            <a:off x="6475194" y="960656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Freq. Dist.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121476-DBD1-1C86-571E-1670864EA7D9}"/>
              </a:ext>
            </a:extLst>
          </p:cNvPr>
          <p:cNvSpPr txBox="1"/>
          <p:nvPr/>
        </p:nvSpPr>
        <p:spPr>
          <a:xfrm>
            <a:off x="9067800" y="971549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Bland Altman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2282C-F2E8-8861-E75A-F415B2B70153}"/>
              </a:ext>
            </a:extLst>
          </p:cNvPr>
          <p:cNvSpPr txBox="1"/>
          <p:nvPr/>
        </p:nvSpPr>
        <p:spPr>
          <a:xfrm>
            <a:off x="9067800" y="3687284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(560) Bland Altman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43CFB-B6A4-2425-DF4E-46A3BD26A407}"/>
              </a:ext>
            </a:extLst>
          </p:cNvPr>
          <p:cNvSpPr txBox="1"/>
          <p:nvPr/>
        </p:nvSpPr>
        <p:spPr>
          <a:xfrm>
            <a:off x="4559301" y="6452959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F4984"/>
                </a:solidFill>
              </a:rPr>
              <a:t>https://</a:t>
            </a:r>
            <a:r>
              <a:rPr lang="en-US" sz="1800" dirty="0" err="1">
                <a:solidFill>
                  <a:srgbClr val="0F4984"/>
                </a:solidFill>
              </a:rPr>
              <a:t>seabass.gsfc.nasa.gov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search_results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val</a:t>
            </a:r>
            <a:endParaRPr lang="en-US" sz="1800" dirty="0">
              <a:solidFill>
                <a:srgbClr val="0F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41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026900-8239-B90A-B986-6D6E37AAA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987303"/>
            <a:ext cx="2743200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3FEB8A-71F3-EF49-6FFD-17B3E57ED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987303"/>
            <a:ext cx="2743200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B53B3F-038C-CE6B-0A4F-54D7C0C51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2834" y="987303"/>
            <a:ext cx="2743200" cy="2743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01C3F8-5CC8-BC21-A249-A7728FDE6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2717" y="3733800"/>
            <a:ext cx="2743200" cy="2743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BEFE611-B62B-F9BC-35EA-E0C39A147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754" y="3744398"/>
            <a:ext cx="2743200" cy="2743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79A407-EC06-E8B2-E1FF-E247612FB2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5400" y="3733800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60F02C-F05D-8579-E7D4-DC048D72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R2022 OLCI/S3B </a:t>
            </a:r>
            <a:r>
              <a:rPr lang="en-US" dirty="0" err="1">
                <a:solidFill>
                  <a:srgbClr val="0F4984"/>
                </a:solidFill>
              </a:rPr>
              <a:t>Rrs</a:t>
            </a:r>
            <a:r>
              <a:rPr lang="en-US" dirty="0">
                <a:solidFill>
                  <a:srgbClr val="0F4984"/>
                </a:solidFill>
              </a:rPr>
              <a:t>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25B6B-EE94-0821-7156-B51472A7A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6457949"/>
            <a:ext cx="2844800" cy="476251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80013F-589D-9EFA-4999-440D3ECB8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1215184"/>
            <a:ext cx="2904418" cy="5185616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Comparison against AERONET-OC and </a:t>
            </a:r>
            <a:r>
              <a:rPr lang="en-US" sz="2000" dirty="0" err="1">
                <a:solidFill>
                  <a:schemeClr val="tx1"/>
                </a:solidFill>
                <a:latin typeface="Candara" panose="020E0502030303020204" pitchFamily="34" charset="0"/>
              </a:rPr>
              <a:t>SeaBASS</a:t>
            </a:r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 in situ measurements.</a:t>
            </a:r>
          </a:p>
          <a:p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Very good agreement in most bands.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Negative mean relative bias of &lt; 5% in most bands (Bland Altman).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6A5D6-477D-D44C-FD88-63890CFF38F6}"/>
              </a:ext>
            </a:extLst>
          </p:cNvPr>
          <p:cNvSpPr txBox="1"/>
          <p:nvPr/>
        </p:nvSpPr>
        <p:spPr>
          <a:xfrm>
            <a:off x="3866187" y="949025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Scatter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3574E-E7E0-C420-3FF9-D8DAB244E17C}"/>
              </a:ext>
            </a:extLst>
          </p:cNvPr>
          <p:cNvSpPr txBox="1"/>
          <p:nvPr/>
        </p:nvSpPr>
        <p:spPr>
          <a:xfrm>
            <a:off x="3925843" y="3650217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(560) Scatter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93BB2-2872-B2A9-DF27-E7CA0A493CC5}"/>
              </a:ext>
            </a:extLst>
          </p:cNvPr>
          <p:cNvSpPr txBox="1"/>
          <p:nvPr/>
        </p:nvSpPr>
        <p:spPr>
          <a:xfrm>
            <a:off x="6475194" y="3675526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(560) Freq. Dist.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F50407-9D2F-A654-E28A-4C2C9CB1F584}"/>
              </a:ext>
            </a:extLst>
          </p:cNvPr>
          <p:cNvSpPr txBox="1"/>
          <p:nvPr/>
        </p:nvSpPr>
        <p:spPr>
          <a:xfrm>
            <a:off x="6475194" y="960656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Freq. Dist.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121476-DBD1-1C86-571E-1670864EA7D9}"/>
              </a:ext>
            </a:extLst>
          </p:cNvPr>
          <p:cNvSpPr txBox="1"/>
          <p:nvPr/>
        </p:nvSpPr>
        <p:spPr>
          <a:xfrm>
            <a:off x="9067800" y="971549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Bland Altman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2282C-F2E8-8861-E75A-F415B2B70153}"/>
              </a:ext>
            </a:extLst>
          </p:cNvPr>
          <p:cNvSpPr txBox="1"/>
          <p:nvPr/>
        </p:nvSpPr>
        <p:spPr>
          <a:xfrm>
            <a:off x="9067800" y="3687284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(560) Bland Altman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43CFB-B6A4-2425-DF4E-46A3BD26A407}"/>
              </a:ext>
            </a:extLst>
          </p:cNvPr>
          <p:cNvSpPr txBox="1"/>
          <p:nvPr/>
        </p:nvSpPr>
        <p:spPr>
          <a:xfrm>
            <a:off x="4559301" y="6452959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F4984"/>
                </a:solidFill>
              </a:rPr>
              <a:t>https://</a:t>
            </a:r>
            <a:r>
              <a:rPr lang="en-US" sz="1800" dirty="0" err="1">
                <a:solidFill>
                  <a:srgbClr val="0F4984"/>
                </a:solidFill>
              </a:rPr>
              <a:t>seabass.gsfc.nasa.gov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search_results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val</a:t>
            </a:r>
            <a:endParaRPr lang="en-US" sz="1800" dirty="0">
              <a:solidFill>
                <a:srgbClr val="0F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1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NPP-VIIRS Sea Surface Temperature (11 μ daytime)">
            <a:extLst>
              <a:ext uri="{FF2B5EF4-FFF2-40B4-BE49-F238E27FC236}">
                <a16:creationId xmlns:a16="http://schemas.microsoft.com/office/drawing/2014/main" id="{D947F3F0-C7A3-3F86-8122-8060FAA4E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057890"/>
            <a:ext cx="4800660" cy="8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015723-29EE-5A7F-B612-0E27912C9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735" y="3581400"/>
            <a:ext cx="54864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E8EFD5-E231-F0FE-28E8-BE9E50DF7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594008"/>
            <a:ext cx="54864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4294FD-6F2C-0E5E-BBEB-49C2EDB04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762000"/>
            <a:ext cx="5486400" cy="2743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BC22AC-E49B-1243-93F9-F0BB7F90339B}"/>
              </a:ext>
            </a:extLst>
          </p:cNvPr>
          <p:cNvSpPr txBox="1"/>
          <p:nvPr/>
        </p:nvSpPr>
        <p:spPr>
          <a:xfrm rot="16200000">
            <a:off x="-332645" y="4627052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4984"/>
                </a:solidFill>
                <a:effectLst/>
                <a:uLnTx/>
                <a:uFillTx/>
                <a:latin typeface="Arial" charset="0"/>
                <a:cs typeface="Arial" charset="0"/>
              </a:rPr>
              <a:t>MODIS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E00481-785E-4046-9BC1-937A26AC672A}"/>
              </a:ext>
            </a:extLst>
          </p:cNvPr>
          <p:cNvSpPr txBox="1"/>
          <p:nvPr/>
        </p:nvSpPr>
        <p:spPr>
          <a:xfrm rot="16200000">
            <a:off x="-212420" y="1839827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4984"/>
                </a:solidFill>
                <a:effectLst/>
                <a:uLnTx/>
                <a:uFillTx/>
                <a:latin typeface="Arial" charset="0"/>
                <a:cs typeface="Arial" charset="0"/>
              </a:rPr>
              <a:t>VIIRS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AA6E8F-C118-9042-B36F-2FD95E4B3056}"/>
              </a:ext>
            </a:extLst>
          </p:cNvPr>
          <p:cNvSpPr txBox="1"/>
          <p:nvPr/>
        </p:nvSpPr>
        <p:spPr>
          <a:xfrm>
            <a:off x="5119335" y="5921063"/>
            <a:ext cx="82426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Aqua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AA5D0-FE4B-ED49-A80F-680EBAFF7DD8}"/>
              </a:ext>
            </a:extLst>
          </p:cNvPr>
          <p:cNvSpPr txBox="1"/>
          <p:nvPr/>
        </p:nvSpPr>
        <p:spPr>
          <a:xfrm>
            <a:off x="10744200" y="5921063"/>
            <a:ext cx="80836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Terra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96AD78-C462-F247-9BAA-A815C86B4A57}"/>
              </a:ext>
            </a:extLst>
          </p:cNvPr>
          <p:cNvSpPr txBox="1"/>
          <p:nvPr/>
        </p:nvSpPr>
        <p:spPr>
          <a:xfrm>
            <a:off x="5072717" y="3084636"/>
            <a:ext cx="93006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SNPP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616AA-6BCA-1546-A8D0-E3EA05CB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20" y="57149"/>
            <a:ext cx="9982200" cy="639763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Monthly Mean SST for March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4C8B3-2D71-E642-A3B6-8028735B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7B7E6-84F5-9C43-AE6E-5266ABBFDA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961C0B-72A7-B305-240A-C6D19634915C}"/>
              </a:ext>
            </a:extLst>
          </p:cNvPr>
          <p:cNvSpPr txBox="1"/>
          <p:nvPr/>
        </p:nvSpPr>
        <p:spPr>
          <a:xfrm>
            <a:off x="833244" y="771867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March 2023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2C5BEF-4D4E-C843-0FE0-BF03DE609FEE}"/>
              </a:ext>
            </a:extLst>
          </p:cNvPr>
          <p:cNvSpPr txBox="1"/>
          <p:nvPr/>
        </p:nvSpPr>
        <p:spPr>
          <a:xfrm>
            <a:off x="833244" y="3594008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March 2023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402C67-71D5-5555-35FB-7EB5283A5591}"/>
              </a:ext>
            </a:extLst>
          </p:cNvPr>
          <p:cNvSpPr txBox="1"/>
          <p:nvPr/>
        </p:nvSpPr>
        <p:spPr>
          <a:xfrm>
            <a:off x="6400800" y="3602242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March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879E75-66C4-6EE0-27CA-59DDAB98CE40}"/>
              </a:ext>
            </a:extLst>
          </p:cNvPr>
          <p:cNvSpPr txBox="1"/>
          <p:nvPr/>
        </p:nvSpPr>
        <p:spPr>
          <a:xfrm>
            <a:off x="7351021" y="1733151"/>
            <a:ext cx="361382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JPSS-1 VIIRS coming soon.</a:t>
            </a:r>
          </a:p>
        </p:txBody>
      </p:sp>
    </p:spTree>
    <p:extLst>
      <p:ext uri="{BB962C8B-B14F-4D97-AF65-F5344CB8AC3E}">
        <p14:creationId xmlns:p14="http://schemas.microsoft.com/office/powerpoint/2010/main" val="3692896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A5F46-941A-9641-85F3-7554B8B9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4706"/>
            <a:ext cx="10515600" cy="614589"/>
          </a:xfrm>
        </p:spPr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R2022 Multi-mission Ocean Color Reprocessing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6BCCF-F3F8-4145-A58A-74640F640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87"/>
            <a:ext cx="10515600" cy="555030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Missions:</a:t>
            </a:r>
          </a:p>
          <a:p>
            <a:pPr marL="354013" lvl="1" indent="0">
              <a:buNone/>
            </a:pPr>
            <a:r>
              <a:rPr lang="en-US" dirty="0">
                <a:solidFill>
                  <a:srgbClr val="0F4984"/>
                </a:solidFill>
                <a:latin typeface="Candara" panose="020E0502030303020204" pitchFamily="34" charset="0"/>
              </a:rPr>
              <a:t>VIIRS (SNPP, J1, </a:t>
            </a:r>
            <a:r>
              <a:rPr lang="en-US" dirty="0">
                <a:solidFill>
                  <a:srgbClr val="FF0000"/>
                </a:solidFill>
                <a:latin typeface="Candara" panose="020E0502030303020204" pitchFamily="34" charset="0"/>
              </a:rPr>
              <a:t>J2</a:t>
            </a:r>
            <a:r>
              <a:rPr lang="en-US" dirty="0">
                <a:solidFill>
                  <a:srgbClr val="0F4984"/>
                </a:solidFill>
                <a:latin typeface="Candara" panose="020E0502030303020204" pitchFamily="34" charset="0"/>
              </a:rPr>
              <a:t>), MODIS (Aqua, Terra), OLCI (S3A, S3B), </a:t>
            </a:r>
            <a:r>
              <a:rPr lang="en-US" dirty="0" err="1">
                <a:solidFill>
                  <a:srgbClr val="0F4984"/>
                </a:solidFill>
                <a:latin typeface="Candara" panose="020E0502030303020204" pitchFamily="34" charset="0"/>
              </a:rPr>
              <a:t>SeaWiFS</a:t>
            </a:r>
            <a:r>
              <a:rPr lang="en-US" dirty="0">
                <a:solidFill>
                  <a:srgbClr val="0F4984"/>
                </a:solidFill>
                <a:latin typeface="Candara" panose="020E0502030303020204" pitchFamily="34" charset="0"/>
              </a:rPr>
              <a:t>, MERIS, OCTS, CZCS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1000" dirty="0">
              <a:solidFill>
                <a:srgbClr val="0F4984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Changes: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F4984"/>
                </a:solidFill>
                <a:latin typeface="Candara" panose="020E0502030303020204" pitchFamily="34" charset="0"/>
              </a:rPr>
              <a:t>instrument and vicarious calibration updates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F4984"/>
                </a:solidFill>
                <a:latin typeface="Candara" panose="020E0502030303020204" pitchFamily="34" charset="0"/>
              </a:rPr>
              <a:t>updates to ancillary data sources</a:t>
            </a:r>
          </a:p>
          <a:p>
            <a:pPr marL="585216" lvl="1" indent="-182880">
              <a:buFont typeface="System Font Regular"/>
              <a:buChar char="-"/>
            </a:pPr>
            <a:r>
              <a:rPr lang="en-US" sz="1400" dirty="0">
                <a:latin typeface="Candara" panose="020E0502030303020204" pitchFamily="34" charset="0"/>
              </a:rPr>
              <a:t>from NCEP/TOMS-OMI/etc. to MERRA-2 assimilation product</a:t>
            </a:r>
            <a:endParaRPr lang="en-US" sz="1600" dirty="0">
              <a:latin typeface="Candara" panose="020E0502030303020204" pitchFamily="34" charset="0"/>
            </a:endParaRPr>
          </a:p>
          <a:p>
            <a:pPr marL="457200" indent="-457200">
              <a:spcBef>
                <a:spcPts val="1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F4984"/>
                </a:solidFill>
                <a:latin typeface="Candara" panose="020E0502030303020204" pitchFamily="34" charset="0"/>
              </a:rPr>
              <a:t>updates to atmospheric correction methods and tables</a:t>
            </a:r>
          </a:p>
          <a:p>
            <a:pPr marL="585216" lvl="1" indent="-182880">
              <a:buFont typeface="System Font Regular"/>
              <a:buChar char="-"/>
            </a:pPr>
            <a:r>
              <a:rPr lang="en-US" sz="1400" dirty="0">
                <a:latin typeface="Candara" panose="020E0502030303020204" pitchFamily="34" charset="0"/>
              </a:rPr>
              <a:t>multi-scattering aerosol selection, extended AOT range, improved/expanded absorbing gas corrections, Rayleigh hi-</a:t>
            </a:r>
            <a:r>
              <a:rPr lang="en-US" sz="1400" dirty="0" err="1">
                <a:latin typeface="Candara" panose="020E0502030303020204" pitchFamily="34" charset="0"/>
              </a:rPr>
              <a:t>solz</a:t>
            </a:r>
            <a:r>
              <a:rPr lang="en-US" sz="1400" dirty="0">
                <a:latin typeface="Candara" panose="020E0502030303020204" pitchFamily="34" charset="0"/>
              </a:rPr>
              <a:t> bug</a:t>
            </a:r>
          </a:p>
          <a:p>
            <a:pPr marL="457200" indent="-457200">
              <a:spcBef>
                <a:spcPts val="1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F4984"/>
                </a:solidFill>
                <a:latin typeface="Candara" panose="020E0502030303020204" pitchFamily="34" charset="0"/>
              </a:rPr>
              <a:t>updates to pure seawater optical properties (</a:t>
            </a:r>
            <a:r>
              <a:rPr lang="en-US" sz="2000" dirty="0" err="1">
                <a:solidFill>
                  <a:srgbClr val="0F4984"/>
                </a:solidFill>
                <a:latin typeface="Candara" panose="020E0502030303020204" pitchFamily="34" charset="0"/>
              </a:rPr>
              <a:t>nw</a:t>
            </a:r>
            <a:r>
              <a:rPr lang="en-US" sz="2000" dirty="0">
                <a:solidFill>
                  <a:srgbClr val="0F4984"/>
                </a:solidFill>
                <a:latin typeface="Candara" panose="020E0502030303020204" pitchFamily="34" charset="0"/>
              </a:rPr>
              <a:t>, aw, </a:t>
            </a:r>
            <a:r>
              <a:rPr lang="en-US" sz="2000" dirty="0" err="1">
                <a:solidFill>
                  <a:srgbClr val="0F4984"/>
                </a:solidFill>
                <a:latin typeface="Candara" panose="020E0502030303020204" pitchFamily="34" charset="0"/>
              </a:rPr>
              <a:t>bbw</a:t>
            </a:r>
            <a:r>
              <a:rPr lang="en-US" sz="2000" dirty="0">
                <a:solidFill>
                  <a:srgbClr val="0F4984"/>
                </a:solidFill>
                <a:latin typeface="Candara" panose="020E0502030303020204" pitchFamily="34" charset="0"/>
              </a:rPr>
              <a:t>)</a:t>
            </a:r>
          </a:p>
          <a:p>
            <a:pPr marL="585216" lvl="1" indent="-182880">
              <a:buFont typeface="System Font Regular"/>
              <a:buChar char="-"/>
            </a:pPr>
            <a:r>
              <a:rPr lang="en-US" sz="1400" dirty="0">
                <a:latin typeface="Candara" panose="020E0502030303020204" pitchFamily="34" charset="0"/>
              </a:rPr>
              <a:t>apply temperature &amp; salinity dependence (e.g., </a:t>
            </a:r>
            <a:r>
              <a:rPr lang="en-US" sz="1400" dirty="0" err="1">
                <a:latin typeface="Candara" panose="020E0502030303020204" pitchFamily="34" charset="0"/>
              </a:rPr>
              <a:t>Werdell</a:t>
            </a:r>
            <a:r>
              <a:rPr lang="en-US" sz="1400" dirty="0">
                <a:latin typeface="Candara" panose="020E0502030303020204" pitchFamily="34" charset="0"/>
              </a:rPr>
              <a:t> et al. 2013), bug in pure-water aw/</a:t>
            </a:r>
            <a:r>
              <a:rPr lang="en-US" sz="1400" dirty="0" err="1">
                <a:latin typeface="Candara" panose="020E0502030303020204" pitchFamily="34" charset="0"/>
              </a:rPr>
              <a:t>bbw</a:t>
            </a:r>
            <a:r>
              <a:rPr lang="en-US" sz="1400" dirty="0">
                <a:latin typeface="Candara" panose="020E0502030303020204" pitchFamily="34" charset="0"/>
              </a:rPr>
              <a:t> (off by few nm)</a:t>
            </a:r>
          </a:p>
          <a:p>
            <a:pPr marL="457200" indent="-457200">
              <a:spcBef>
                <a:spcPts val="1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F4984"/>
                </a:solidFill>
                <a:latin typeface="Candara" panose="020E0502030303020204" pitchFamily="34" charset="0"/>
              </a:rPr>
              <a:t>updates to masks and flags</a:t>
            </a:r>
          </a:p>
          <a:p>
            <a:pPr marL="585216" lvl="1" indent="-182880">
              <a:buFont typeface="System Font Regular"/>
              <a:buChar char="-"/>
            </a:pPr>
            <a:r>
              <a:rPr lang="en-US" sz="1400" dirty="0">
                <a:latin typeface="Candara" panose="020E0502030303020204" pitchFamily="34" charset="0"/>
              </a:rPr>
              <a:t>reduced straylight flagging/masking (Hu et al. 2019, JGRO), absorbing aerosol flag based on MERRA-2 transport model</a:t>
            </a:r>
          </a:p>
          <a:p>
            <a:pPr marL="457200" indent="-457200">
              <a:spcBef>
                <a:spcPts val="1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F4984"/>
                </a:solidFill>
                <a:latin typeface="Candara" panose="020E0502030303020204" pitchFamily="34" charset="0"/>
              </a:rPr>
              <a:t>updates to derived product algorithms</a:t>
            </a:r>
          </a:p>
          <a:p>
            <a:pPr marL="585216" lvl="1" indent="-182880">
              <a:buFont typeface="System Font Regular"/>
              <a:buChar char="-"/>
            </a:pPr>
            <a:r>
              <a:rPr lang="en-US" sz="1400" dirty="0" err="1">
                <a:latin typeface="Candara" panose="020E0502030303020204" pitchFamily="34" charset="0"/>
              </a:rPr>
              <a:t>Chl</a:t>
            </a:r>
            <a:r>
              <a:rPr lang="en-US" sz="1400" dirty="0">
                <a:latin typeface="Candara" panose="020E0502030303020204" pitchFamily="34" charset="0"/>
              </a:rPr>
              <a:t> coefficient update (Hu et al. 2019, JGRO; O'Reilly and </a:t>
            </a:r>
            <a:r>
              <a:rPr lang="en-US" sz="1400" dirty="0" err="1">
                <a:latin typeface="Candara" panose="020E0502030303020204" pitchFamily="34" charset="0"/>
              </a:rPr>
              <a:t>Werdell</a:t>
            </a:r>
            <a:r>
              <a:rPr lang="en-US" sz="1400" dirty="0">
                <a:latin typeface="Candara" panose="020E0502030303020204" pitchFamily="34" charset="0"/>
              </a:rPr>
              <a:t>, 2019), PIC, PAR, etc.</a:t>
            </a:r>
          </a:p>
        </p:txBody>
      </p:sp>
    </p:spTree>
    <p:extLst>
      <p:ext uri="{BB962C8B-B14F-4D97-AF65-F5344CB8AC3E}">
        <p14:creationId xmlns:p14="http://schemas.microsoft.com/office/powerpoint/2010/main" val="8911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78"/>
    </mc:Choice>
    <mc:Fallback xmlns="">
      <p:transition spd="slow" advTm="19227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331DAD-18DB-C740-A5B2-73E32B4844C6}"/>
              </a:ext>
            </a:extLst>
          </p:cNvPr>
          <p:cNvGrpSpPr/>
          <p:nvPr/>
        </p:nvGrpSpPr>
        <p:grpSpPr>
          <a:xfrm>
            <a:off x="3581400" y="6096000"/>
            <a:ext cx="5181600" cy="831427"/>
            <a:chOff x="3657600" y="6331373"/>
            <a:chExt cx="5181600" cy="831427"/>
          </a:xfrm>
        </p:grpSpPr>
        <p:pic>
          <p:nvPicPr>
            <p:cNvPr id="1026" name="Picture 2" descr="VIIRS-JPSS1 Chlorophyll concentration">
              <a:extLst>
                <a:ext uri="{FF2B5EF4-FFF2-40B4-BE49-F238E27FC236}">
                  <a16:creationId xmlns:a16="http://schemas.microsoft.com/office/drawing/2014/main" id="{302EC73A-6A5C-4C48-B80C-6A3A139AF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640" y="6331373"/>
              <a:ext cx="4988560" cy="83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EDC1947-D4B0-2D43-A2C2-B9F36FC5DDE9}"/>
                </a:ext>
              </a:extLst>
            </p:cNvPr>
            <p:cNvSpPr/>
            <p:nvPr/>
          </p:nvSpPr>
          <p:spPr>
            <a:xfrm>
              <a:off x="3657600" y="6341627"/>
              <a:ext cx="5029200" cy="287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81A2DA3-0F44-617F-682F-73CB22A88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594008"/>
            <a:ext cx="5486400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8EE2AE-181D-E5AD-E616-BD0109EEE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581400"/>
            <a:ext cx="5486400" cy="2743200"/>
          </a:xfrm>
          <a:prstGeom prst="rect">
            <a:avLst/>
          </a:prstGeom>
        </p:spPr>
      </p:pic>
      <p:pic>
        <p:nvPicPr>
          <p:cNvPr id="11" name="Picture 10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E56569FA-67E0-E8E7-ABEB-5F9CE38B0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766482"/>
            <a:ext cx="5486400" cy="2743200"/>
          </a:xfrm>
          <a:prstGeom prst="rect">
            <a:avLst/>
          </a:prstGeom>
        </p:spPr>
      </p:pic>
      <p:pic>
        <p:nvPicPr>
          <p:cNvPr id="8" name="Picture 7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A2002959-95C9-ED50-D48F-090663289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762000"/>
            <a:ext cx="5486400" cy="2743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BC22AC-E49B-1243-93F9-F0BB7F90339B}"/>
              </a:ext>
            </a:extLst>
          </p:cNvPr>
          <p:cNvSpPr txBox="1"/>
          <p:nvPr/>
        </p:nvSpPr>
        <p:spPr>
          <a:xfrm rot="16200000">
            <a:off x="-332645" y="4627052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4984"/>
                </a:solidFill>
                <a:effectLst/>
                <a:uLnTx/>
                <a:uFillTx/>
                <a:latin typeface="Arial" charset="0"/>
                <a:cs typeface="Arial" charset="0"/>
              </a:rPr>
              <a:t>MODIS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E00481-785E-4046-9BC1-937A26AC672A}"/>
              </a:ext>
            </a:extLst>
          </p:cNvPr>
          <p:cNvSpPr txBox="1"/>
          <p:nvPr/>
        </p:nvSpPr>
        <p:spPr>
          <a:xfrm rot="16200000">
            <a:off x="-212420" y="1839827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4984"/>
                </a:solidFill>
                <a:effectLst/>
                <a:uLnTx/>
                <a:uFillTx/>
                <a:latin typeface="Arial" charset="0"/>
                <a:cs typeface="Arial" charset="0"/>
              </a:rPr>
              <a:t>VIIRS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AA6E8F-C118-9042-B36F-2FD95E4B3056}"/>
              </a:ext>
            </a:extLst>
          </p:cNvPr>
          <p:cNvSpPr txBox="1"/>
          <p:nvPr/>
        </p:nvSpPr>
        <p:spPr>
          <a:xfrm>
            <a:off x="5119335" y="5921063"/>
            <a:ext cx="82426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Aqua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AA5D0-FE4B-ED49-A80F-680EBAFF7DD8}"/>
              </a:ext>
            </a:extLst>
          </p:cNvPr>
          <p:cNvSpPr txBox="1"/>
          <p:nvPr/>
        </p:nvSpPr>
        <p:spPr>
          <a:xfrm>
            <a:off x="10744200" y="5921063"/>
            <a:ext cx="80836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Terra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86D117-1001-3E46-A401-8FFD89AA6590}"/>
              </a:ext>
            </a:extLst>
          </p:cNvPr>
          <p:cNvSpPr txBox="1"/>
          <p:nvPr/>
        </p:nvSpPr>
        <p:spPr>
          <a:xfrm>
            <a:off x="4876800" y="3084636"/>
            <a:ext cx="111280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JPSS-1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96AD78-C462-F247-9BAA-A815C86B4A57}"/>
              </a:ext>
            </a:extLst>
          </p:cNvPr>
          <p:cNvSpPr txBox="1"/>
          <p:nvPr/>
        </p:nvSpPr>
        <p:spPr>
          <a:xfrm>
            <a:off x="10635317" y="3066535"/>
            <a:ext cx="93006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SNPP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616AA-6BCA-1546-A8D0-E3EA05CB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20" y="57149"/>
            <a:ext cx="9982200" cy="639763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Seasonal Mean Chlorophyll Concentration for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4C8B3-2D71-E642-A3B6-8028735B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7B7E6-84F5-9C43-AE6E-5266ABBFDA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961C0B-72A7-B305-240A-C6D19634915C}"/>
              </a:ext>
            </a:extLst>
          </p:cNvPr>
          <p:cNvSpPr txBox="1"/>
          <p:nvPr/>
        </p:nvSpPr>
        <p:spPr>
          <a:xfrm>
            <a:off x="833244" y="771867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Boreal Fall 2022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2C5BEF-4D4E-C843-0FE0-BF03DE609FEE}"/>
              </a:ext>
            </a:extLst>
          </p:cNvPr>
          <p:cNvSpPr txBox="1"/>
          <p:nvPr/>
        </p:nvSpPr>
        <p:spPr>
          <a:xfrm>
            <a:off x="833244" y="3594008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Boreal Fall 2022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0DE17F-AA56-C960-537C-55D7CDC64D5E}"/>
              </a:ext>
            </a:extLst>
          </p:cNvPr>
          <p:cNvSpPr txBox="1"/>
          <p:nvPr/>
        </p:nvSpPr>
        <p:spPr>
          <a:xfrm>
            <a:off x="6400800" y="762000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Boreal Fall 2022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402C67-71D5-5555-35FB-7EB5283A5591}"/>
              </a:ext>
            </a:extLst>
          </p:cNvPr>
          <p:cNvSpPr txBox="1"/>
          <p:nvPr/>
        </p:nvSpPr>
        <p:spPr>
          <a:xfrm>
            <a:off x="6400800" y="3602242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Boreal Fall 2022</a:t>
            </a:r>
          </a:p>
        </p:txBody>
      </p:sp>
    </p:spTree>
    <p:extLst>
      <p:ext uri="{BB962C8B-B14F-4D97-AF65-F5344CB8AC3E}">
        <p14:creationId xmlns:p14="http://schemas.microsoft.com/office/powerpoint/2010/main" val="3884207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E3A211-6750-BB25-5C5D-5710C0F03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742" y="1050403"/>
            <a:ext cx="3657600" cy="27391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17C923-6BF7-8C46-ACEC-6F1613DA0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431" y="3850094"/>
            <a:ext cx="3657600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727D8-1A38-9248-9DC7-254E87C2C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050403"/>
            <a:ext cx="3657600" cy="27432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8D91462-F596-9B43-9A83-32551971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R2018 Global Deep-Water Chlorophyll Trends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2BD682-5D3D-6E46-A0C8-94C085562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4742" y="3850094"/>
            <a:ext cx="3657600" cy="2743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AD7F5C-C808-694F-A36A-BB2DA9434553}"/>
              </a:ext>
            </a:extLst>
          </p:cNvPr>
          <p:cNvSpPr txBox="1"/>
          <p:nvPr/>
        </p:nvSpPr>
        <p:spPr>
          <a:xfrm>
            <a:off x="4114800" y="1447800"/>
            <a:ext cx="289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VIIRS/JPSS1 &amp; VIIRS/SNPP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43B42C-760D-D746-B544-26385E14AD6A}"/>
              </a:ext>
            </a:extLst>
          </p:cNvPr>
          <p:cNvSpPr txBox="1"/>
          <p:nvPr/>
        </p:nvSpPr>
        <p:spPr>
          <a:xfrm>
            <a:off x="4114800" y="4191000"/>
            <a:ext cx="289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MODIS/Aqua &amp; MODIS/Terra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3DA2E3-C574-684E-BDB9-FC138DCB7598}"/>
              </a:ext>
            </a:extLst>
          </p:cNvPr>
          <p:cNvSpPr txBox="1"/>
          <p:nvPr/>
        </p:nvSpPr>
        <p:spPr>
          <a:xfrm>
            <a:off x="8381998" y="1447800"/>
            <a:ext cx="289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VIIRS/SNPP &amp; MODIS/Aqua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D74ECF-D20E-F843-B0F4-10657F2A34D2}"/>
              </a:ext>
            </a:extLst>
          </p:cNvPr>
          <p:cNvSpPr txBox="1"/>
          <p:nvPr/>
        </p:nvSpPr>
        <p:spPr>
          <a:xfrm>
            <a:off x="8381998" y="4191000"/>
            <a:ext cx="289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MODIS/Terra &amp; </a:t>
            </a:r>
            <a:r>
              <a:rPr lang="en-US" sz="1600" dirty="0" err="1">
                <a:solidFill>
                  <a:srgbClr val="0F4984"/>
                </a:solidFill>
              </a:rPr>
              <a:t>SeaWiFS</a:t>
            </a:r>
            <a:endParaRPr lang="en-US" sz="1600" dirty="0">
              <a:solidFill>
                <a:srgbClr val="0F498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85B870-1B26-294D-905E-4D48BE201F66}"/>
              </a:ext>
            </a:extLst>
          </p:cNvPr>
          <p:cNvSpPr txBox="1"/>
          <p:nvPr/>
        </p:nvSpPr>
        <p:spPr>
          <a:xfrm rot="16200000">
            <a:off x="2902218" y="2130865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B28042-6A46-5849-94AC-85ADA08E63E0}"/>
              </a:ext>
            </a:extLst>
          </p:cNvPr>
          <p:cNvSpPr txBox="1"/>
          <p:nvPr/>
        </p:nvSpPr>
        <p:spPr>
          <a:xfrm rot="16200000">
            <a:off x="2902218" y="4910426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0B07EC-CBD3-2540-A890-5030C2B27490}"/>
              </a:ext>
            </a:extLst>
          </p:cNvPr>
          <p:cNvSpPr txBox="1"/>
          <p:nvPr/>
        </p:nvSpPr>
        <p:spPr>
          <a:xfrm rot="16200000">
            <a:off x="7157752" y="4910426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43E7D7-F5D4-804E-9019-E831598DF67F}"/>
              </a:ext>
            </a:extLst>
          </p:cNvPr>
          <p:cNvSpPr txBox="1"/>
          <p:nvPr/>
        </p:nvSpPr>
        <p:spPr>
          <a:xfrm rot="16200000">
            <a:off x="7157751" y="2130864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9FF63D-4676-B045-BDE3-1BA589214AC7}"/>
              </a:ext>
            </a:extLst>
          </p:cNvPr>
          <p:cNvSpPr txBox="1"/>
          <p:nvPr/>
        </p:nvSpPr>
        <p:spPr>
          <a:xfrm>
            <a:off x="10228915" y="3028871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VIIRS/SNPP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9051AA-BB2E-C44F-AC8D-9C2C7DA98C80}"/>
              </a:ext>
            </a:extLst>
          </p:cNvPr>
          <p:cNvSpPr txBox="1"/>
          <p:nvPr/>
        </p:nvSpPr>
        <p:spPr>
          <a:xfrm>
            <a:off x="10228915" y="2145004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MODIS/Aqua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57506C-586B-C948-B9AC-8EAE65737B27}"/>
              </a:ext>
            </a:extLst>
          </p:cNvPr>
          <p:cNvSpPr txBox="1"/>
          <p:nvPr/>
        </p:nvSpPr>
        <p:spPr>
          <a:xfrm>
            <a:off x="5961715" y="3048000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VIIRS/SNPP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07E684-30C6-C54D-A0C2-4661B986FF82}"/>
              </a:ext>
            </a:extLst>
          </p:cNvPr>
          <p:cNvSpPr txBox="1"/>
          <p:nvPr/>
        </p:nvSpPr>
        <p:spPr>
          <a:xfrm>
            <a:off x="5961715" y="2438400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VIIRS/JPSS1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4279AF0-C99E-7542-A965-12DAA7DEC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1215184"/>
            <a:ext cx="2904418" cy="4271216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Comparison trends over common mission lifetime</a:t>
            </a:r>
          </a:p>
          <a:p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Candara" panose="020E0502030303020204" pitchFamily="34" charset="0"/>
              </a:rPr>
              <a:t>VIIRS/SNPP shows negative trend relative to VIIRS/JPSS1 &amp; MODIS/Aqua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ndara" panose="020E0502030303020204" pitchFamily="34" charset="0"/>
              </a:rPr>
              <a:t>SeaWiFS</a:t>
            </a:r>
            <a:r>
              <a:rPr lang="en-US" sz="2000" dirty="0">
                <a:latin typeface="Candara" panose="020E0502030303020204" pitchFamily="34" charset="0"/>
              </a:rPr>
              <a:t>, MODIS/Terra, MODIS/Aqua in good agreement, with short-term deviations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B918DE-0D17-3934-8F29-2C490CF8B7E7}"/>
              </a:ext>
            </a:extLst>
          </p:cNvPr>
          <p:cNvSpPr/>
          <p:nvPr/>
        </p:nvSpPr>
        <p:spPr>
          <a:xfrm>
            <a:off x="8630644" y="1894076"/>
            <a:ext cx="3196542" cy="164264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53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670AE58-3EDC-7A28-4CEF-B833C74EB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937" y="3912738"/>
            <a:ext cx="3657600" cy="27391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EF2383-0F5C-640F-8C81-CB3DC531E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365" y="3850094"/>
            <a:ext cx="3657600" cy="2739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F6C6E-9CE9-12F0-FB11-480D3AD0B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937" y="1080220"/>
            <a:ext cx="3657600" cy="2739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2136E8-EE1B-50C6-AAA2-3B59E639C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365" y="1050403"/>
            <a:ext cx="3657600" cy="273913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8D91462-F596-9B43-9A83-32551971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R2022 Global Deep-Water Chlorophyll Trends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AD7F5C-C808-694F-A36A-BB2DA9434553}"/>
              </a:ext>
            </a:extLst>
          </p:cNvPr>
          <p:cNvSpPr txBox="1"/>
          <p:nvPr/>
        </p:nvSpPr>
        <p:spPr>
          <a:xfrm>
            <a:off x="4114800" y="1447800"/>
            <a:ext cx="289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VIIRS/JPSS1 &amp; VIIRS/SNPP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43B42C-760D-D746-B544-26385E14AD6A}"/>
              </a:ext>
            </a:extLst>
          </p:cNvPr>
          <p:cNvSpPr txBox="1"/>
          <p:nvPr/>
        </p:nvSpPr>
        <p:spPr>
          <a:xfrm>
            <a:off x="4114800" y="4191000"/>
            <a:ext cx="289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MODIS/Aqua &amp; MODIS/Terra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3DA2E3-C574-684E-BDB9-FC138DCB7598}"/>
              </a:ext>
            </a:extLst>
          </p:cNvPr>
          <p:cNvSpPr txBox="1"/>
          <p:nvPr/>
        </p:nvSpPr>
        <p:spPr>
          <a:xfrm>
            <a:off x="8381998" y="1447800"/>
            <a:ext cx="289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VIIRS/SNPP &amp; MODIS/Aqua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D74ECF-D20E-F843-B0F4-10657F2A34D2}"/>
              </a:ext>
            </a:extLst>
          </p:cNvPr>
          <p:cNvSpPr txBox="1"/>
          <p:nvPr/>
        </p:nvSpPr>
        <p:spPr>
          <a:xfrm>
            <a:off x="8381998" y="4191000"/>
            <a:ext cx="289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MODIS/Terra &amp; </a:t>
            </a:r>
            <a:r>
              <a:rPr lang="en-US" sz="1600" dirty="0" err="1">
                <a:solidFill>
                  <a:srgbClr val="0F4984"/>
                </a:solidFill>
              </a:rPr>
              <a:t>SeaWiFS</a:t>
            </a:r>
            <a:endParaRPr lang="en-US" sz="1600" dirty="0">
              <a:solidFill>
                <a:srgbClr val="0F498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85B870-1B26-294D-905E-4D48BE201F66}"/>
              </a:ext>
            </a:extLst>
          </p:cNvPr>
          <p:cNvSpPr txBox="1"/>
          <p:nvPr/>
        </p:nvSpPr>
        <p:spPr>
          <a:xfrm rot="16200000">
            <a:off x="2902218" y="2130865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B28042-6A46-5849-94AC-85ADA08E63E0}"/>
              </a:ext>
            </a:extLst>
          </p:cNvPr>
          <p:cNvSpPr txBox="1"/>
          <p:nvPr/>
        </p:nvSpPr>
        <p:spPr>
          <a:xfrm rot="16200000">
            <a:off x="2902218" y="4910426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0B07EC-CBD3-2540-A890-5030C2B27490}"/>
              </a:ext>
            </a:extLst>
          </p:cNvPr>
          <p:cNvSpPr txBox="1"/>
          <p:nvPr/>
        </p:nvSpPr>
        <p:spPr>
          <a:xfrm rot="16200000">
            <a:off x="7157752" y="4910426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43E7D7-F5D4-804E-9019-E831598DF67F}"/>
              </a:ext>
            </a:extLst>
          </p:cNvPr>
          <p:cNvSpPr txBox="1"/>
          <p:nvPr/>
        </p:nvSpPr>
        <p:spPr>
          <a:xfrm rot="16200000">
            <a:off x="7157751" y="2130864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9FF63D-4676-B045-BDE3-1BA589214AC7}"/>
              </a:ext>
            </a:extLst>
          </p:cNvPr>
          <p:cNvSpPr txBox="1"/>
          <p:nvPr/>
        </p:nvSpPr>
        <p:spPr>
          <a:xfrm>
            <a:off x="10228915" y="3028871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VIIRS/SNPP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9051AA-BB2E-C44F-AC8D-9C2C7DA98C80}"/>
              </a:ext>
            </a:extLst>
          </p:cNvPr>
          <p:cNvSpPr txBox="1"/>
          <p:nvPr/>
        </p:nvSpPr>
        <p:spPr>
          <a:xfrm>
            <a:off x="10228915" y="2145004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MODIS/Aqua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57506C-586B-C948-B9AC-8EAE65737B27}"/>
              </a:ext>
            </a:extLst>
          </p:cNvPr>
          <p:cNvSpPr txBox="1"/>
          <p:nvPr/>
        </p:nvSpPr>
        <p:spPr>
          <a:xfrm>
            <a:off x="5961715" y="3048000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VIIRS/SNPP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07E684-30C6-C54D-A0C2-4661B986FF82}"/>
              </a:ext>
            </a:extLst>
          </p:cNvPr>
          <p:cNvSpPr txBox="1"/>
          <p:nvPr/>
        </p:nvSpPr>
        <p:spPr>
          <a:xfrm>
            <a:off x="5961715" y="2438400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VIIRS/JPSS1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4279AF0-C99E-7542-A965-12DAA7DEC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1215184"/>
            <a:ext cx="2904418" cy="4271216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Comparison trends over common mission lifetime</a:t>
            </a:r>
          </a:p>
          <a:p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Candara" panose="020E0502030303020204" pitchFamily="34" charset="0"/>
              </a:rPr>
              <a:t>VIIRS/SNPP now in good agreement with VIIRS/JPSS1 &amp; MODIS/Aqua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ndara" panose="020E0502030303020204" pitchFamily="34" charset="0"/>
              </a:rPr>
              <a:t>SeaWiFS</a:t>
            </a:r>
            <a:r>
              <a:rPr lang="en-US" sz="2000" dirty="0">
                <a:latin typeface="Candara" panose="020E0502030303020204" pitchFamily="34" charset="0"/>
              </a:rPr>
              <a:t>, MODIS/Terra, MODIS/Aqua still in good agreement, with short-term deviations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F50AB1-2F6C-C33E-E835-838F1C22523A}"/>
              </a:ext>
            </a:extLst>
          </p:cNvPr>
          <p:cNvSpPr/>
          <p:nvPr/>
        </p:nvSpPr>
        <p:spPr>
          <a:xfrm>
            <a:off x="8630644" y="1894076"/>
            <a:ext cx="3196542" cy="164264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3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A5A18-CA12-6BC9-0941-5B34184B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AFD356-DB7A-3771-F2AB-A1F31D6A9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66800"/>
            <a:ext cx="5715000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6EAB95-1E15-2444-9B50-710A8225F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599" y="1147064"/>
            <a:ext cx="3657600" cy="2739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35E831-5E78-2C13-0C4A-5B9F212F5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599" y="3890264"/>
            <a:ext cx="3657600" cy="273913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B38328C-850C-8B8F-2F52-CF14786B3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3037"/>
            <a:ext cx="10972800" cy="639763"/>
          </a:xfrm>
        </p:spPr>
        <p:txBody>
          <a:bodyPr/>
          <a:lstStyle/>
          <a:p>
            <a:r>
              <a:rPr lang="en-US" kern="0" dirty="0">
                <a:solidFill>
                  <a:srgbClr val="0F4984"/>
                </a:solidFill>
              </a:rPr>
              <a:t>R2022 Deep-water </a:t>
            </a:r>
            <a:r>
              <a:rPr lang="en-US" kern="0" dirty="0" err="1">
                <a:solidFill>
                  <a:srgbClr val="0F4984"/>
                </a:solidFill>
              </a:rPr>
              <a:t>Rrs</a:t>
            </a:r>
            <a:r>
              <a:rPr lang="en-US" kern="0" dirty="0">
                <a:solidFill>
                  <a:srgbClr val="0F4984"/>
                </a:solidFill>
              </a:rPr>
              <a:t>, MODIS/Aqua &amp; SNPP/VIIRS</a:t>
            </a:r>
            <a:br>
              <a:rPr lang="en-US" dirty="0"/>
            </a:br>
            <a:r>
              <a:rPr lang="en-US" sz="2400" dirty="0"/>
              <a:t>+Northern &amp; Southern Hemisphere Temperate Zone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AEAEF8-1B26-9022-3866-8362FCE94150}"/>
              </a:ext>
            </a:extLst>
          </p:cNvPr>
          <p:cNvSpPr txBox="1"/>
          <p:nvPr/>
        </p:nvSpPr>
        <p:spPr>
          <a:xfrm rot="16200000">
            <a:off x="314064" y="2740287"/>
            <a:ext cx="11128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(sr</a:t>
            </a:r>
            <a:r>
              <a:rPr lang="en-US" sz="1600" baseline="30000" dirty="0"/>
              <a:t>-1</a:t>
            </a:r>
            <a:r>
              <a:rPr lang="en-US" sz="18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3FE8D9-057C-2583-6FBC-24613C757870}"/>
              </a:ext>
            </a:extLst>
          </p:cNvPr>
          <p:cNvSpPr txBox="1"/>
          <p:nvPr/>
        </p:nvSpPr>
        <p:spPr>
          <a:xfrm rot="16200000">
            <a:off x="6911197" y="2276737"/>
            <a:ext cx="11128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(sr</a:t>
            </a:r>
            <a:r>
              <a:rPr lang="en-US" sz="1600" baseline="30000" dirty="0"/>
              <a:t>-1</a:t>
            </a:r>
            <a:r>
              <a:rPr lang="en-US" sz="1800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0401FA-5B2C-314E-3B5A-23411734F6C5}"/>
              </a:ext>
            </a:extLst>
          </p:cNvPr>
          <p:cNvSpPr txBox="1"/>
          <p:nvPr/>
        </p:nvSpPr>
        <p:spPr>
          <a:xfrm rot="16200000">
            <a:off x="6942574" y="4973931"/>
            <a:ext cx="11128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(sr</a:t>
            </a:r>
            <a:r>
              <a:rPr lang="en-US" sz="1600" baseline="30000" dirty="0"/>
              <a:t>-1</a:t>
            </a:r>
            <a:r>
              <a:rPr lang="en-US" sz="1800" dirty="0"/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D5ECB02-53AC-0D1C-4864-3F7DC4C22A82}"/>
              </a:ext>
            </a:extLst>
          </p:cNvPr>
          <p:cNvSpPr/>
          <p:nvPr/>
        </p:nvSpPr>
        <p:spPr>
          <a:xfrm>
            <a:off x="1329907" y="1905000"/>
            <a:ext cx="1870493" cy="6858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BA4EC3-F952-A94A-8539-E8C90AD87580}"/>
              </a:ext>
            </a:extLst>
          </p:cNvPr>
          <p:cNvSpPr txBox="1"/>
          <p:nvPr/>
        </p:nvSpPr>
        <p:spPr>
          <a:xfrm>
            <a:off x="9221692" y="2726323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FD1A48-F5E5-2C05-1C1A-3ADD966F4676}"/>
              </a:ext>
            </a:extLst>
          </p:cNvPr>
          <p:cNvSpPr txBox="1"/>
          <p:nvPr/>
        </p:nvSpPr>
        <p:spPr>
          <a:xfrm>
            <a:off x="9221692" y="5430917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SH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7A49A5-D679-4E95-3A78-CCFF62AE2F88}"/>
              </a:ext>
            </a:extLst>
          </p:cNvPr>
          <p:cNvSpPr/>
          <p:nvPr/>
        </p:nvSpPr>
        <p:spPr>
          <a:xfrm>
            <a:off x="9628094" y="4189988"/>
            <a:ext cx="1497106" cy="7620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EDF07B-4BCC-A32A-66D1-EDFC071889CF}"/>
              </a:ext>
            </a:extLst>
          </p:cNvPr>
          <p:cNvSpPr txBox="1"/>
          <p:nvPr/>
        </p:nvSpPr>
        <p:spPr>
          <a:xfrm>
            <a:off x="609600" y="5181600"/>
            <a:ext cx="63323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MODIS/Aqua &amp; VIIRS/SNPP in very good agreement!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Candara" panose="020E0502030303020204" pitchFamily="34" charset="0"/>
              </a:rPr>
              <a:t>Deviation in blue prior to 2016 likely residual error from tungsten oxide contamination on VIIRS mirror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Candara" panose="020E0502030303020204" pitchFamily="34" charset="0"/>
              </a:rPr>
              <a:t>Deviation in blue post 2020 in SH are TBD (MODIS issue)</a:t>
            </a:r>
          </a:p>
        </p:txBody>
      </p:sp>
    </p:spTree>
    <p:extLst>
      <p:ext uri="{BB962C8B-B14F-4D97-AF65-F5344CB8AC3E}">
        <p14:creationId xmlns:p14="http://schemas.microsoft.com/office/powerpoint/2010/main" val="861291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7294-2DD6-BA6F-6532-0F30CB8B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2F6F46-F2AA-3030-E009-67337A9A0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66800"/>
            <a:ext cx="5715000" cy="3962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99B9FF-A28B-8472-31A1-10F6CCB70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147064"/>
            <a:ext cx="3657600" cy="27391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10D67-103E-FF91-7886-85BC4B618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3890264"/>
            <a:ext cx="3657600" cy="27391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27EA6CC-C423-C5C0-24B8-E09BCD8859C1}"/>
              </a:ext>
            </a:extLst>
          </p:cNvPr>
          <p:cNvSpPr txBox="1"/>
          <p:nvPr/>
        </p:nvSpPr>
        <p:spPr>
          <a:xfrm rot="16200000">
            <a:off x="314064" y="2733937"/>
            <a:ext cx="11128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(sr</a:t>
            </a:r>
            <a:r>
              <a:rPr lang="en-US" sz="1600" baseline="30000" dirty="0"/>
              <a:t>-1</a:t>
            </a:r>
            <a:r>
              <a:rPr lang="en-US" sz="1800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D57742-95EF-A689-46DA-FD63A72844C0}"/>
              </a:ext>
            </a:extLst>
          </p:cNvPr>
          <p:cNvSpPr txBox="1"/>
          <p:nvPr/>
        </p:nvSpPr>
        <p:spPr>
          <a:xfrm rot="16200000">
            <a:off x="6884304" y="2276737"/>
            <a:ext cx="11128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(sr</a:t>
            </a:r>
            <a:r>
              <a:rPr lang="en-US" sz="1600" baseline="30000" dirty="0"/>
              <a:t>-1</a:t>
            </a:r>
            <a:r>
              <a:rPr lang="en-US" sz="1800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B9EE1A-328B-EA8A-D14B-744FD33A9893}"/>
              </a:ext>
            </a:extLst>
          </p:cNvPr>
          <p:cNvSpPr txBox="1"/>
          <p:nvPr/>
        </p:nvSpPr>
        <p:spPr>
          <a:xfrm rot="16200000">
            <a:off x="6915681" y="4973931"/>
            <a:ext cx="11128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(sr</a:t>
            </a:r>
            <a:r>
              <a:rPr lang="en-US" sz="1600" baseline="30000" dirty="0"/>
              <a:t>-1</a:t>
            </a:r>
            <a:r>
              <a:rPr lang="en-US" sz="1800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4234C3-1A38-6ABA-B7F2-B77627DF8D96}"/>
              </a:ext>
            </a:extLst>
          </p:cNvPr>
          <p:cNvSpPr txBox="1"/>
          <p:nvPr/>
        </p:nvSpPr>
        <p:spPr>
          <a:xfrm>
            <a:off x="9194799" y="2726323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59CCE0-F37B-2A12-1B7A-17C6534B7401}"/>
              </a:ext>
            </a:extLst>
          </p:cNvPr>
          <p:cNvSpPr txBox="1"/>
          <p:nvPr/>
        </p:nvSpPr>
        <p:spPr>
          <a:xfrm>
            <a:off x="9194799" y="5430917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SH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2BB71C6-D730-6846-D2D3-B0C1E04D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3037"/>
            <a:ext cx="10972800" cy="639763"/>
          </a:xfrm>
        </p:spPr>
        <p:txBody>
          <a:bodyPr/>
          <a:lstStyle/>
          <a:p>
            <a:r>
              <a:rPr lang="en-US" kern="0" dirty="0">
                <a:solidFill>
                  <a:srgbClr val="0F4984"/>
                </a:solidFill>
              </a:rPr>
              <a:t>R2022 Deep-water </a:t>
            </a:r>
            <a:r>
              <a:rPr lang="en-US" kern="0" dirty="0" err="1">
                <a:solidFill>
                  <a:srgbClr val="0F4984"/>
                </a:solidFill>
              </a:rPr>
              <a:t>Rrs</a:t>
            </a:r>
            <a:r>
              <a:rPr lang="en-US" kern="0" dirty="0">
                <a:solidFill>
                  <a:srgbClr val="0F4984"/>
                </a:solidFill>
              </a:rPr>
              <a:t>, SNPP/VIIRS &amp; J1/VIIRS</a:t>
            </a:r>
            <a:br>
              <a:rPr lang="en-US" dirty="0"/>
            </a:br>
            <a:r>
              <a:rPr lang="en-US" sz="2400" dirty="0"/>
              <a:t>+Northern &amp; Southern Hemisphere Temperate Zone</a:t>
            </a:r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6512C9E-236F-E8F7-1E3C-9A0593BF1DBE}"/>
              </a:ext>
            </a:extLst>
          </p:cNvPr>
          <p:cNvSpPr/>
          <p:nvPr/>
        </p:nvSpPr>
        <p:spPr>
          <a:xfrm>
            <a:off x="8685608" y="4095385"/>
            <a:ext cx="838200" cy="137007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AD8ACA-A927-80AC-EAC8-AF7DBB4BAFC2}"/>
              </a:ext>
            </a:extLst>
          </p:cNvPr>
          <p:cNvSpPr txBox="1"/>
          <p:nvPr/>
        </p:nvSpPr>
        <p:spPr>
          <a:xfrm>
            <a:off x="609600" y="5181600"/>
            <a:ext cx="6098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VIIRS/SNPP &amp; J1 in </a:t>
            </a:r>
            <a:r>
              <a:rPr lang="en-US" sz="2000" dirty="0" err="1">
                <a:latin typeface="Candara" panose="020E0502030303020204" pitchFamily="34" charset="0"/>
              </a:rPr>
              <a:t>exellent</a:t>
            </a:r>
            <a:r>
              <a:rPr lang="en-US" sz="2000" dirty="0">
                <a:latin typeface="Candara" panose="020E0502030303020204" pitchFamily="34" charset="0"/>
              </a:rPr>
              <a:t> agreement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Candara" panose="020E0502030303020204" pitchFamily="34" charset="0"/>
              </a:rPr>
              <a:t>Artifact near Jan 2020 in SH is Australian fires</a:t>
            </a:r>
          </a:p>
        </p:txBody>
      </p:sp>
    </p:spTree>
    <p:extLst>
      <p:ext uri="{BB962C8B-B14F-4D97-AF65-F5344CB8AC3E}">
        <p14:creationId xmlns:p14="http://schemas.microsoft.com/office/powerpoint/2010/main" val="267015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C9BC6-2448-8F96-6920-53A3501D5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>
                <a:solidFill>
                  <a:srgbClr val="0F4984"/>
                </a:solidFill>
              </a:rPr>
              <a:t>R2022 Hemispherical Deep-water Chlorophyll Trends</a:t>
            </a:r>
            <a:br>
              <a:rPr lang="en-US" dirty="0"/>
            </a:br>
            <a:r>
              <a:rPr lang="en-US" sz="2400" dirty="0"/>
              <a:t>Northern &amp; Southern Hemisphere Temperate Zone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CEBC4-FB72-0AA7-9868-864D00498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4758EE-7C53-8873-47EB-7B7125847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223264"/>
            <a:ext cx="3657600" cy="2739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DEC359-C0C4-1866-9C5A-5EF579C66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966464"/>
            <a:ext cx="3657600" cy="2739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AD3A3F-BD89-2E23-6386-11858ED6B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1227328"/>
            <a:ext cx="3657600" cy="27391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D437C-BD69-759A-17F9-97D473D0F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3966464"/>
            <a:ext cx="3657600" cy="273913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97DD5F-08AF-8FD4-CCD9-79A007F0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1215184"/>
            <a:ext cx="3045152" cy="4271216"/>
          </a:xfrm>
        </p:spPr>
        <p:txBody>
          <a:bodyPr>
            <a:normAutofit/>
          </a:bodyPr>
          <a:lstStyle/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Excellent agreement demonstrates that the consistently-processed VIIRS time-series can be used to extend the  ocean color data record established with </a:t>
            </a:r>
            <a:r>
              <a:rPr lang="en-US" sz="2000" dirty="0" err="1">
                <a:latin typeface="Candara" panose="020E0502030303020204" pitchFamily="34" charset="0"/>
              </a:rPr>
              <a:t>SeaWiFS</a:t>
            </a:r>
            <a:r>
              <a:rPr lang="en-US" sz="2000" dirty="0">
                <a:latin typeface="Candara" panose="020E0502030303020204" pitchFamily="34" charset="0"/>
              </a:rPr>
              <a:t> and MODIS for many key parameters.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Candara" panose="020E0502030303020204" pitchFamily="34" charset="0"/>
              </a:rPr>
              <a:t>SH peak in Jan 2020 captures phytoplankton blooms generated by Australian fires.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2A889A-4E11-D0B6-FE3F-C7B608A9EE38}"/>
              </a:ext>
            </a:extLst>
          </p:cNvPr>
          <p:cNvSpPr txBox="1"/>
          <p:nvPr/>
        </p:nvSpPr>
        <p:spPr>
          <a:xfrm rot="16200000">
            <a:off x="3283218" y="2287329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27441-576B-7249-1ED6-CD1B7175BC85}"/>
              </a:ext>
            </a:extLst>
          </p:cNvPr>
          <p:cNvSpPr txBox="1"/>
          <p:nvPr/>
        </p:nvSpPr>
        <p:spPr>
          <a:xfrm rot="16200000">
            <a:off x="3283218" y="5066890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FE2528-053E-F273-0D6E-CB13BB550445}"/>
              </a:ext>
            </a:extLst>
          </p:cNvPr>
          <p:cNvSpPr txBox="1"/>
          <p:nvPr/>
        </p:nvSpPr>
        <p:spPr>
          <a:xfrm>
            <a:off x="4495798" y="1371600"/>
            <a:ext cx="28956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MODIS/Aqua &amp; VIIRS/SNPP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A83A9A-58DC-C851-7132-478C9A9EE77E}"/>
              </a:ext>
            </a:extLst>
          </p:cNvPr>
          <p:cNvSpPr txBox="1"/>
          <p:nvPr/>
        </p:nvSpPr>
        <p:spPr>
          <a:xfrm>
            <a:off x="8382000" y="1371600"/>
            <a:ext cx="28956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MODIS/Aqua &amp; VIIRS/J1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5CBA84-1A20-FA9D-4E41-7370A240AA8A}"/>
              </a:ext>
            </a:extLst>
          </p:cNvPr>
          <p:cNvSpPr txBox="1"/>
          <p:nvPr/>
        </p:nvSpPr>
        <p:spPr>
          <a:xfrm>
            <a:off x="5638798" y="3357652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C518E2-457B-54B6-A153-C1F0293425A4}"/>
              </a:ext>
            </a:extLst>
          </p:cNvPr>
          <p:cNvSpPr txBox="1"/>
          <p:nvPr/>
        </p:nvSpPr>
        <p:spPr>
          <a:xfrm>
            <a:off x="5638798" y="6062246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548574-3904-1DBD-D6E0-681B6FC56B7A}"/>
              </a:ext>
            </a:extLst>
          </p:cNvPr>
          <p:cNvSpPr txBox="1"/>
          <p:nvPr/>
        </p:nvSpPr>
        <p:spPr>
          <a:xfrm>
            <a:off x="9524998" y="3352800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696858-7A2C-C377-5C45-BCFAC0739968}"/>
              </a:ext>
            </a:extLst>
          </p:cNvPr>
          <p:cNvSpPr txBox="1"/>
          <p:nvPr/>
        </p:nvSpPr>
        <p:spPr>
          <a:xfrm>
            <a:off x="9524998" y="6057394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SH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1D7B9F6-8FF6-8F6E-4B87-192CC074B04E}"/>
              </a:ext>
            </a:extLst>
          </p:cNvPr>
          <p:cNvSpPr/>
          <p:nvPr/>
        </p:nvSpPr>
        <p:spPr>
          <a:xfrm>
            <a:off x="6181167" y="4147440"/>
            <a:ext cx="838200" cy="133896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D6C828C-39A8-B9EB-D987-1EE933387489}"/>
              </a:ext>
            </a:extLst>
          </p:cNvPr>
          <p:cNvSpPr/>
          <p:nvPr/>
        </p:nvSpPr>
        <p:spPr>
          <a:xfrm>
            <a:off x="9105898" y="4116326"/>
            <a:ext cx="838200" cy="137007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2372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996563A25A2A4CA5B916640B8C47C5" ma:contentTypeVersion="10" ma:contentTypeDescription="Create a new document." ma:contentTypeScope="" ma:versionID="8dd347221513e038d41a239783c3b295">
  <xsd:schema xmlns:xsd="http://www.w3.org/2001/XMLSchema" xmlns:xs="http://www.w3.org/2001/XMLSchema" xmlns:p="http://schemas.microsoft.com/office/2006/metadata/properties" xmlns:ns2="fff86ce8-8b2b-4be5-86b9-8aa765feba67" xmlns:ns3="8150f1b6-ff22-4fc9-b268-14d2a3c82e39" targetNamespace="http://schemas.microsoft.com/office/2006/metadata/properties" ma:root="true" ma:fieldsID="5f0c2a52e5604cc2cfaa186a101f05ea" ns2:_="" ns3:_="">
    <xsd:import namespace="fff86ce8-8b2b-4be5-86b9-8aa765feba67"/>
    <xsd:import namespace="8150f1b6-ff22-4fc9-b268-14d2a3c82e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f86ce8-8b2b-4be5-86b9-8aa765feba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50f1b6-ff22-4fc9-b268-14d2a3c82e3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f0222df-7d89-412e-acf2-71599a8074b8}" ma:internalName="TaxCatchAll" ma:showField="CatchAllData" ma:web="8150f1b6-ff22-4fc9-b268-14d2a3c82e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6D7CDA-169E-4FBC-BCD1-932623F1CE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AC2591-4544-4D37-A536-A3D7959458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f86ce8-8b2b-4be5-86b9-8aa765feba67"/>
    <ds:schemaRef ds:uri="8150f1b6-ff22-4fc9-b268-14d2a3c82e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20782356</TotalTime>
  <Words>1964</Words>
  <Application>Microsoft Office PowerPoint</Application>
  <PresentationFormat>Widescreen</PresentationFormat>
  <Paragraphs>321</Paragraphs>
  <Slides>26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Default Design</vt:lpstr>
      <vt:lpstr>Office Theme</vt:lpstr>
      <vt:lpstr>PowerPoint Presentation</vt:lpstr>
      <vt:lpstr>PowerPoint Presentation</vt:lpstr>
      <vt:lpstr>R2022 Multi-mission Ocean Color Reprocessing</vt:lpstr>
      <vt:lpstr>Seasonal Mean Chlorophyll Concentration for 2022</vt:lpstr>
      <vt:lpstr>R2018 Global Deep-Water Chlorophyll Trends</vt:lpstr>
      <vt:lpstr>R2022 Global Deep-Water Chlorophyll Trends</vt:lpstr>
      <vt:lpstr>R2022 Deep-water Rrs, MODIS/Aqua &amp; SNPP/VIIRS +Northern &amp; Southern Hemisphere Temperate Zone</vt:lpstr>
      <vt:lpstr>R2022 Deep-water Rrs, SNPP/VIIRS &amp; J1/VIIRS +Northern &amp; Southern Hemisphere Temperate Zone</vt:lpstr>
      <vt:lpstr>R2022 Hemispherical Deep-water Chlorophyll Trends Northern &amp; Southern Hemisphere Temperate Zone</vt:lpstr>
      <vt:lpstr>R2022 MODIS/Aqua Rrs Validation</vt:lpstr>
      <vt:lpstr>R2022 VIIRS/SNPP Rrs Validation</vt:lpstr>
      <vt:lpstr>R2022 VIIRS/JPSS1 Rrs Validation</vt:lpstr>
      <vt:lpstr>Anomalous results observed in 2022</vt:lpstr>
      <vt:lpstr>Impact of 2022 Hunga Tonga Eruption</vt:lpstr>
      <vt:lpstr>Summary</vt:lpstr>
      <vt:lpstr>MODIS-Aqua Daily Chlorophyll – R2018</vt:lpstr>
      <vt:lpstr>MODIS-Aqua Daily Chlorophyll – R2022</vt:lpstr>
      <vt:lpstr>Multi-Scattering Epsilon (MSEPS) Atmospheric Correction</vt:lpstr>
      <vt:lpstr>R2022 MODIS-Aqua Chl Validation</vt:lpstr>
      <vt:lpstr>R2022 VIIRS-SNPP Chl Validation</vt:lpstr>
      <vt:lpstr>Seasonal Mean Chlorophyll Concentration for 2022</vt:lpstr>
      <vt:lpstr>OLCI-S3A vs MODIS-A, R2022 Global Deep-Water Trends</vt:lpstr>
      <vt:lpstr>OLCI-S3B vs MODIS-A, R2022 Global Deep-Water Trends</vt:lpstr>
      <vt:lpstr>R2022 OLCI/S3A Rrs Validation</vt:lpstr>
      <vt:lpstr>R2022 OLCI/S3B Rrs Validation</vt:lpstr>
      <vt:lpstr>Monthly Mean SST for March 2023</vt:lpstr>
    </vt:vector>
  </TitlesOfParts>
  <Company>B. Franz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Great Ocean Color Reprocessing </dc:title>
  <dc:creator>B. Franz</dc:creator>
  <cp:lastModifiedBy>Franz, Bryan A. (GSFC-6160)</cp:lastModifiedBy>
  <cp:revision>716</cp:revision>
  <cp:lastPrinted>2019-04-05T03:03:59Z</cp:lastPrinted>
  <dcterms:created xsi:type="dcterms:W3CDTF">2011-05-20T14:09:18Z</dcterms:created>
  <dcterms:modified xsi:type="dcterms:W3CDTF">2023-05-02T17:37:12Z</dcterms:modified>
</cp:coreProperties>
</file>