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1" r:id="rId3"/>
    <p:sldId id="268" r:id="rId4"/>
    <p:sldId id="269" r:id="rId5"/>
    <p:sldId id="266" r:id="rId6"/>
    <p:sldId id="270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3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1D10A-71E2-9B4F-9650-9C2F7263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2E089-95C8-2144-8F9C-BF6614661ED1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D5C0C-C8E9-3B45-B712-9BAB959B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7C7B-9C06-D947-B6CD-33B98CE6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3E474-7090-6E46-B08C-ECE28D157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34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E0AE9-5996-AB44-B6EF-8CAFB416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988F-DABF-5145-B5BB-D7A02AA050E7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2D7C1-E39B-9D48-B0CF-14DC4EA3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5EB3-5F4B-AF42-AFBB-727CEA36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DF3BE-09D3-6C49-B787-48572FA4D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27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6AFBB-1D55-3048-828F-5A192836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F91F-8FB4-6148-B13F-FDFA0D9D3B89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F642-07EA-E74D-862B-167E4693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9E96-46EB-D941-B5F1-2E7C9476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62B53-FBF4-C449-B9A9-458F36274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24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67948-8A92-2B47-9EB4-8B1AF9E7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E282-A209-534D-A4BA-E34F31B311E1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35007-5811-9840-9FF9-227E62B5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20C2-B0CE-594B-993F-8A8E69D6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08704-20BB-254F-8D76-BD9A4C3ED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8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49097-606D-A748-9263-8AFD7BD1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F076-ADF5-F541-82DE-DCFA4374AD3C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AAD6F-19B6-4545-AD78-26C478BD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5C089-9E64-8D43-A9C6-F0FF6CCF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18B5F-652D-4146-BBA3-4F3248DA9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35A663-0C26-7749-AAFE-FCEC422A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57B9-C19A-454F-9ABE-A052255F5D3A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C30315-6293-5442-A03F-F6F3EDF9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51B671-6CF7-1A41-8F85-409D848F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EF6B1-EA63-494D-B234-C0FBC385D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6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60EA06-F3F7-FF4A-B5A1-A3A6048A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F82A-1493-F349-98B7-B49C17670ADE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B7BE95-622B-8B40-8ACE-1CC9C8A1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7319C4-C9EE-0344-80F6-F48F320D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AE98-238A-8746-8E9D-FC3537449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33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04E492-FC08-944F-BC0E-FADE7147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16A2-F0B6-2343-8E8D-B53C8DE177A0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AC3330-8407-3C4B-B533-DE17C961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079199-C44A-4247-937A-A85FB6C8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18E82-1648-E24E-879D-92EEEBEFD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FD7B25-503D-884B-A5B8-D15FAF53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1D65-A5F0-2D43-BAE9-8FCBAC8ADE5B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D72F2D-2B8E-9F47-A6DC-EB21CDA6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72424D-721F-1944-B0B7-887FE2DD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689ED-F651-C546-94CD-B0BC53B3B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14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ED477F-FE66-C342-98E1-CB3AF159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276E-460F-C64A-A4AF-0C1CC4FC35B9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6C01C4-38D1-8A48-A10C-08F6BD82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5A341B-9612-4747-91F5-613E4732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0306B-D919-5244-B728-D7CBEC604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7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1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33EDF6-60D0-B742-982B-DC1A7103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A909-B401-884E-BB98-E74D4CDABF43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8EFE58-35A0-F446-A108-228065D3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4AA740-E71F-EF4E-8FAD-8A6F9782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559C8-A541-FE47-AFEB-B7D9E023E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EC537CD4-8B49-9446-B372-DCB119D35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D8FF-4E3D-5147-89EC-6DCA5277F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991DF-032B-8948-92EF-3571A6C6DB4C}" type="datetimeFigureOut">
              <a:rPr lang="en-US"/>
              <a:pPr>
                <a:defRPr/>
              </a:pPr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B92A0-8249-7549-8F13-515D681D9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3D91-17E3-C345-807E-83B2561FC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B291D174-F715-344B-A661-4935B5B2F9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22">
            <a:extLst>
              <a:ext uri="{FF2B5EF4-FFF2-40B4-BE49-F238E27FC236}">
                <a16:creationId xmlns:a16="http://schemas.microsoft.com/office/drawing/2014/main" id="{6DEF521C-18B4-5C41-B031-8A245A7A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31" name="Picture 8" descr="Macintosh HD:Users:gtiona:Documents:GI_info:GI - NPP:Instruments:CERES:CERES LaRC F2F 012808:">
            <a:extLst>
              <a:ext uri="{FF2B5EF4-FFF2-40B4-BE49-F238E27FC236}">
                <a16:creationId xmlns:a16="http://schemas.microsoft.com/office/drawing/2014/main" id="{65F95592-7E46-1A4C-B3EA-DCBDE882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810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6">
            <a:extLst>
              <a:ext uri="{FF2B5EF4-FFF2-40B4-BE49-F238E27FC236}">
                <a16:creationId xmlns:a16="http://schemas.microsoft.com/office/drawing/2014/main" id="{F17A867F-AA15-5140-8C42-21B2A5276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itle Placeholder 1">
            <a:extLst>
              <a:ext uri="{FF2B5EF4-FFF2-40B4-BE49-F238E27FC236}">
                <a16:creationId xmlns:a16="http://schemas.microsoft.com/office/drawing/2014/main" id="{196DEC0D-2063-8B40-9C8A-E83DA9F24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0D24-4EF8-5348-9972-839B7C2D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/>
              <a:t>Is the world burning less?</a:t>
            </a:r>
            <a:br>
              <a:rPr lang="en-US" sz="2700" dirty="0"/>
            </a:br>
            <a:r>
              <a:rPr lang="en-US" sz="1400" dirty="0"/>
              <a:t>Disentangling decadal trends, inter-annual fire variability and product uncertainties, </a:t>
            </a:r>
            <a:br>
              <a:rPr lang="en-US" sz="1400" dirty="0"/>
            </a:br>
            <a:r>
              <a:rPr lang="en-US" sz="1400" dirty="0"/>
              <a:t>through harmonization of the NASA MODIS and VIIRS fire product record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C6B37EF-CC3A-2F4B-84AD-7AB13B372BE1}"/>
              </a:ext>
            </a:extLst>
          </p:cNvPr>
          <p:cNvSpPr txBox="1">
            <a:spLocks/>
          </p:cNvSpPr>
          <p:nvPr/>
        </p:nvSpPr>
        <p:spPr bwMode="auto">
          <a:xfrm>
            <a:off x="313218" y="1908059"/>
            <a:ext cx="8517563" cy="97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MODIS provides the only consistent, 20+ year global burned area burned area record. 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The harmonized MODIS / VIIRS burned area time series will provide the first ever global fire record covering the 30 years conventionally required for climate analysis.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FF0000"/>
              </a:solidFill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FF0000"/>
              </a:solidFill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FF0000"/>
              </a:solidFill>
            </a:endParaRPr>
          </a:p>
          <a:p>
            <a:pPr defTabSz="685800"/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8EF7265-2AB5-3142-B90D-D3A444D5AF6B}"/>
              </a:ext>
            </a:extLst>
          </p:cNvPr>
          <p:cNvSpPr txBox="1">
            <a:spLocks/>
          </p:cNvSpPr>
          <p:nvPr/>
        </p:nvSpPr>
        <p:spPr bwMode="auto">
          <a:xfrm>
            <a:off x="6615829" y="6568639"/>
            <a:ext cx="2451177" cy="46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"/>
              </a:spcBef>
              <a:buNone/>
            </a:pPr>
            <a:r>
              <a:rPr lang="en-US" sz="1200" dirty="0"/>
              <a:t>(paper in preparation)</a:t>
            </a:r>
          </a:p>
        </p:txBody>
      </p:sp>
      <p:pic>
        <p:nvPicPr>
          <p:cNvPr id="18" name="Picture 1" descr="04UI_Seal-Black.jpg">
            <a:extLst>
              <a:ext uri="{FF2B5EF4-FFF2-40B4-BE49-F238E27FC236}">
                <a16:creationId xmlns:a16="http://schemas.microsoft.com/office/drawing/2014/main" id="{198462EA-6DB4-44C1-AA08-37DACB02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94" y="31750"/>
            <a:ext cx="7604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63E07-A6E3-4881-8B79-BC59C49B24C5}"/>
              </a:ext>
            </a:extLst>
          </p:cNvPr>
          <p:cNvSpPr txBox="1"/>
          <p:nvPr/>
        </p:nvSpPr>
        <p:spPr>
          <a:xfrm>
            <a:off x="1625221" y="915705"/>
            <a:ext cx="584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Luigi Boschetti (UI), David Roy (MSU) and Louis Giglio (UMD)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89F6B17-6B0C-DC75-F8B8-52C9C35FA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3" y="3339550"/>
            <a:ext cx="6493306" cy="3006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460FC0-3CB1-7AD7-AA6D-B60C14D634D9}"/>
              </a:ext>
            </a:extLst>
          </p:cNvPr>
          <p:cNvSpPr txBox="1"/>
          <p:nvPr/>
        </p:nvSpPr>
        <p:spPr>
          <a:xfrm>
            <a:off x="-1772479" y="293944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on average </a:t>
            </a:r>
            <a:r>
              <a:rPr lang="en-US" sz="20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2.7 % of the land surface burned each year</a:t>
            </a:r>
            <a:endParaRPr lang="en-US" sz="2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0D24-4EF8-5348-9972-839B7C2D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/>
              <a:t>Is the world burning less?</a:t>
            </a:r>
            <a:br>
              <a:rPr lang="en-US" sz="2700" dirty="0"/>
            </a:br>
            <a:r>
              <a:rPr lang="en-US" sz="1400" dirty="0"/>
              <a:t>Disentangling decadal trends, inter-annual fire variability and product uncertainties, </a:t>
            </a:r>
            <a:br>
              <a:rPr lang="en-US" sz="1400" dirty="0"/>
            </a:br>
            <a:r>
              <a:rPr lang="en-US" sz="1400" dirty="0"/>
              <a:t>through harmonization of the NASA MODIS and VIIRS fire product record</a:t>
            </a:r>
          </a:p>
        </p:txBody>
      </p:sp>
      <p:pic>
        <p:nvPicPr>
          <p:cNvPr id="18" name="Picture 1" descr="04UI_Seal-Black.jpg">
            <a:extLst>
              <a:ext uri="{FF2B5EF4-FFF2-40B4-BE49-F238E27FC236}">
                <a16:creationId xmlns:a16="http://schemas.microsoft.com/office/drawing/2014/main" id="{198462EA-6DB4-44C1-AA08-37DACB02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94" y="31750"/>
            <a:ext cx="7604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70386-53ED-6B1A-DAC6-BEBC00697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7" t="29629" r="35000" b="9335"/>
          <a:stretch/>
        </p:blipFill>
        <p:spPr>
          <a:xfrm>
            <a:off x="614680" y="920391"/>
            <a:ext cx="7914640" cy="66142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B68AC2-C978-06CA-916E-26EE1033D5BD}"/>
              </a:ext>
            </a:extLst>
          </p:cNvPr>
          <p:cNvSpPr/>
          <p:nvPr/>
        </p:nvSpPr>
        <p:spPr>
          <a:xfrm>
            <a:off x="398780" y="4970674"/>
            <a:ext cx="416560" cy="58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B630F-8031-D2CB-50A3-771071468ED5}"/>
              </a:ext>
            </a:extLst>
          </p:cNvPr>
          <p:cNvSpPr/>
          <p:nvPr/>
        </p:nvSpPr>
        <p:spPr>
          <a:xfrm>
            <a:off x="3949700" y="953938"/>
            <a:ext cx="4795520" cy="58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5E000-6A6E-FBF8-D033-1BEE65F97EB3}"/>
              </a:ext>
            </a:extLst>
          </p:cNvPr>
          <p:cNvSpPr/>
          <p:nvPr/>
        </p:nvSpPr>
        <p:spPr>
          <a:xfrm>
            <a:off x="7162800" y="3940094"/>
            <a:ext cx="1798320" cy="363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956441-6EA1-87D1-7CD2-E1F2A9C5E128}"/>
              </a:ext>
            </a:extLst>
          </p:cNvPr>
          <p:cNvSpPr/>
          <p:nvPr/>
        </p:nvSpPr>
        <p:spPr>
          <a:xfrm>
            <a:off x="6263640" y="3978081"/>
            <a:ext cx="1798320" cy="239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918C4F-4711-54F8-64F4-A067C4E02541}"/>
              </a:ext>
            </a:extLst>
          </p:cNvPr>
          <p:cNvSpPr/>
          <p:nvPr/>
        </p:nvSpPr>
        <p:spPr>
          <a:xfrm>
            <a:off x="2402840" y="5406928"/>
            <a:ext cx="4493260" cy="721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79A263-AE71-21E7-A765-4187BC55EC0D}"/>
              </a:ext>
            </a:extLst>
          </p:cNvPr>
          <p:cNvSpPr txBox="1"/>
          <p:nvPr/>
        </p:nvSpPr>
        <p:spPr>
          <a:xfrm>
            <a:off x="2286000" y="102810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June 2017</a:t>
            </a:r>
          </a:p>
        </p:txBody>
      </p:sp>
    </p:spTree>
    <p:extLst>
      <p:ext uri="{BB962C8B-B14F-4D97-AF65-F5344CB8AC3E}">
        <p14:creationId xmlns:p14="http://schemas.microsoft.com/office/powerpoint/2010/main" val="22337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0D24-4EF8-5348-9972-839B7C2D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/>
              <a:t>Is the world burning less?</a:t>
            </a:r>
            <a:br>
              <a:rPr lang="en-US" sz="2700" dirty="0"/>
            </a:br>
            <a:r>
              <a:rPr lang="en-US" sz="1400" dirty="0"/>
              <a:t>Disentangling decadal trends, inter-annual fire variability and product uncertainties, </a:t>
            </a:r>
            <a:br>
              <a:rPr lang="en-US" sz="1400" dirty="0"/>
            </a:br>
            <a:r>
              <a:rPr lang="en-US" sz="1400" dirty="0"/>
              <a:t>through harmonization of the NASA MODIS and VIIRS fire product record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C6B37EF-CC3A-2F4B-84AD-7AB13B372BE1}"/>
              </a:ext>
            </a:extLst>
          </p:cNvPr>
          <p:cNvSpPr txBox="1">
            <a:spLocks/>
          </p:cNvSpPr>
          <p:nvPr/>
        </p:nvSpPr>
        <p:spPr bwMode="auto">
          <a:xfrm>
            <a:off x="316306" y="1427930"/>
            <a:ext cx="4959354" cy="15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800" b="0" dirty="0">
                <a:solidFill>
                  <a:srgbClr val="FF0000"/>
                </a:solidFill>
              </a:rPr>
              <a:t>The decline continues!</a:t>
            </a:r>
          </a:p>
          <a:p>
            <a:pPr defTabSz="685800"/>
            <a:r>
              <a:rPr lang="en-US" sz="1800" b="0" dirty="0"/>
              <a:t>2002-2022 data is showing a persistent, statistically significant decline in area burned with the majority concentrated in Africa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defTabSz="685800"/>
            <a:endParaRPr lang="en-US" sz="1800" b="0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8EF7265-2AB5-3142-B90D-D3A444D5AF6B}"/>
              </a:ext>
            </a:extLst>
          </p:cNvPr>
          <p:cNvSpPr txBox="1">
            <a:spLocks/>
          </p:cNvSpPr>
          <p:nvPr/>
        </p:nvSpPr>
        <p:spPr bwMode="auto">
          <a:xfrm>
            <a:off x="1681279" y="5918543"/>
            <a:ext cx="2142432" cy="30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"/>
              </a:spcBef>
              <a:buNone/>
            </a:pPr>
            <a:r>
              <a:rPr lang="en-US" sz="1100" dirty="0"/>
              <a:t>(paper in preparation)</a:t>
            </a:r>
          </a:p>
        </p:txBody>
      </p:sp>
      <p:pic>
        <p:nvPicPr>
          <p:cNvPr id="18" name="Picture 1" descr="04UI_Seal-Black.jpg">
            <a:extLst>
              <a:ext uri="{FF2B5EF4-FFF2-40B4-BE49-F238E27FC236}">
                <a16:creationId xmlns:a16="http://schemas.microsoft.com/office/drawing/2014/main" id="{198462EA-6DB4-44C1-AA08-37DACB02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94" y="31750"/>
            <a:ext cx="7604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5E97DAF-6330-0075-13DC-39E48C674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9"/>
          <a:stretch/>
        </p:blipFill>
        <p:spPr>
          <a:xfrm>
            <a:off x="704194" y="2766532"/>
            <a:ext cx="3810000" cy="2957292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538B69A6-CA7B-2C61-4FD2-DE5315CED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957043"/>
            <a:ext cx="3802231" cy="2957291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187F670-93D4-3FB7-EF6B-0148F2B0C7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3"/>
          <a:stretch/>
        </p:blipFill>
        <p:spPr>
          <a:xfrm>
            <a:off x="5275660" y="4049051"/>
            <a:ext cx="3794310" cy="2611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4B2C4-96E6-88FF-14A2-F8FC1FE3289C}"/>
              </a:ext>
            </a:extLst>
          </p:cNvPr>
          <p:cNvSpPr txBox="1"/>
          <p:nvPr/>
        </p:nvSpPr>
        <p:spPr>
          <a:xfrm>
            <a:off x="2855279" y="3187538"/>
            <a:ext cx="306844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27% 20-year decline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C2BD6-18C6-942D-8D28-0FFDAFFEA024}"/>
              </a:ext>
            </a:extLst>
          </p:cNvPr>
          <p:cNvSpPr txBox="1"/>
          <p:nvPr/>
        </p:nvSpPr>
        <p:spPr>
          <a:xfrm>
            <a:off x="1182695" y="3884517"/>
            <a:ext cx="1737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20-year mean </a:t>
            </a:r>
          </a:p>
          <a:p>
            <a:r>
              <a:rPr lang="en-US" sz="12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4.1 10</a:t>
            </a:r>
            <a:r>
              <a:rPr lang="en-US" sz="1200" baseline="300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en-US" sz="12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km</a:t>
            </a:r>
            <a:r>
              <a:rPr lang="en-US" sz="1200" baseline="300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endParaRPr lang="en-US" sz="1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0D24-4EF8-5348-9972-839B7C2D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/>
              <a:t>Is the world burning less?</a:t>
            </a:r>
            <a:br>
              <a:rPr lang="en-US" sz="2700" dirty="0"/>
            </a:br>
            <a:r>
              <a:rPr lang="en-US" sz="1400" dirty="0"/>
              <a:t>Disentangling decadal trends, inter-annual fire variability and product uncertainties, </a:t>
            </a:r>
            <a:br>
              <a:rPr lang="en-US" sz="1400" dirty="0"/>
            </a:br>
            <a:r>
              <a:rPr lang="en-US" sz="1400" dirty="0"/>
              <a:t>through harmonization of the NASA MODIS and VIIRS fire product record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C6B37EF-CC3A-2F4B-84AD-7AB13B372BE1}"/>
              </a:ext>
            </a:extLst>
          </p:cNvPr>
          <p:cNvSpPr txBox="1">
            <a:spLocks/>
          </p:cNvSpPr>
          <p:nvPr/>
        </p:nvSpPr>
        <p:spPr bwMode="auto">
          <a:xfrm>
            <a:off x="272334" y="1162363"/>
            <a:ext cx="851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800" b="0" dirty="0"/>
              <a:t> </a:t>
            </a:r>
          </a:p>
        </p:txBody>
      </p:sp>
      <p:pic>
        <p:nvPicPr>
          <p:cNvPr id="18" name="Picture 1" descr="04UI_Seal-Black.jpg">
            <a:extLst>
              <a:ext uri="{FF2B5EF4-FFF2-40B4-BE49-F238E27FC236}">
                <a16:creationId xmlns:a16="http://schemas.microsoft.com/office/drawing/2014/main" id="{198462EA-6DB4-44C1-AA08-37DACB02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94" y="31750"/>
            <a:ext cx="7604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29E8B01-4E61-DF60-B978-9C76D987B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0" b="50000"/>
          <a:stretch/>
        </p:blipFill>
        <p:spPr>
          <a:xfrm>
            <a:off x="272334" y="1727162"/>
            <a:ext cx="3774279" cy="4179147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B2E3E81-78AF-5A1C-C294-BFD18297D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0" t="51145" b="5118"/>
          <a:stretch/>
        </p:blipFill>
        <p:spPr>
          <a:xfrm>
            <a:off x="4597008" y="1798984"/>
            <a:ext cx="3774279" cy="365566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FA1CECD-4EAB-4E8F-D1E8-98F7D55B2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95672" r="24372" b="-1335"/>
          <a:stretch/>
        </p:blipFill>
        <p:spPr>
          <a:xfrm>
            <a:off x="4484105" y="5448891"/>
            <a:ext cx="4123182" cy="365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997BAE-0824-2EBC-7F68-013003AAF38B}"/>
              </a:ext>
            </a:extLst>
          </p:cNvPr>
          <p:cNvSpPr/>
          <p:nvPr/>
        </p:nvSpPr>
        <p:spPr>
          <a:xfrm>
            <a:off x="5078892" y="5019263"/>
            <a:ext cx="904461" cy="119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9F96DC-EA40-274A-8EB4-984065684AFB}"/>
              </a:ext>
            </a:extLst>
          </p:cNvPr>
          <p:cNvSpPr/>
          <p:nvPr/>
        </p:nvSpPr>
        <p:spPr>
          <a:xfrm>
            <a:off x="758686" y="5002700"/>
            <a:ext cx="904461" cy="119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7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0D24-4EF8-5348-9972-839B7C2D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/>
              <a:t>Is the world burning less?</a:t>
            </a:r>
            <a:br>
              <a:rPr lang="en-US" sz="2700" dirty="0"/>
            </a:br>
            <a:r>
              <a:rPr lang="en-US" sz="1400" dirty="0"/>
              <a:t>Disentangling decadal trends, inter-annual fire variability and product uncertainties, </a:t>
            </a:r>
            <a:br>
              <a:rPr lang="en-US" sz="1400" dirty="0"/>
            </a:br>
            <a:r>
              <a:rPr lang="en-US" sz="1400" dirty="0"/>
              <a:t>through harmonization of the NASA MODIS and VIIRS fire product record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C6B37EF-CC3A-2F4B-84AD-7AB13B372BE1}"/>
              </a:ext>
            </a:extLst>
          </p:cNvPr>
          <p:cNvSpPr txBox="1">
            <a:spLocks/>
          </p:cNvSpPr>
          <p:nvPr/>
        </p:nvSpPr>
        <p:spPr bwMode="auto">
          <a:xfrm>
            <a:off x="319296" y="4962451"/>
            <a:ext cx="8757649" cy="9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800" b="0" dirty="0">
                <a:solidFill>
                  <a:srgbClr val="FF0000"/>
                </a:solidFill>
              </a:rPr>
              <a:t>CEOS Stage 3 validation of the MODIS burned area product with L8 reference data (558 image pairs) shows a large bias due to missing small burns. The bias has similar magnitude as the decline reported.</a:t>
            </a:r>
          </a:p>
        </p:txBody>
      </p:sp>
      <p:pic>
        <p:nvPicPr>
          <p:cNvPr id="18" name="Picture 1" descr="04UI_Seal-Black.jpg">
            <a:extLst>
              <a:ext uri="{FF2B5EF4-FFF2-40B4-BE49-F238E27FC236}">
                <a16:creationId xmlns:a16="http://schemas.microsoft.com/office/drawing/2014/main" id="{198462EA-6DB4-44C1-AA08-37DACB02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94" y="31750"/>
            <a:ext cx="7604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A97F1E-CD8A-4696-C5BA-386AFDCA2DA8}"/>
              </a:ext>
            </a:extLst>
          </p:cNvPr>
          <p:cNvGrpSpPr/>
          <p:nvPr/>
        </p:nvGrpSpPr>
        <p:grpSpPr>
          <a:xfrm>
            <a:off x="2237549" y="1540567"/>
            <a:ext cx="5114871" cy="3149213"/>
            <a:chOff x="2237549" y="1540567"/>
            <a:chExt cx="5114871" cy="31492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D3341C4-7E35-4EAC-8384-CD9799B50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95" r="1718"/>
            <a:stretch/>
          </p:blipFill>
          <p:spPr bwMode="auto">
            <a:xfrm>
              <a:off x="2237549" y="1540567"/>
              <a:ext cx="5114871" cy="31492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FDF636-002B-ADA4-E3B2-331D09F7FFF5}"/>
                </a:ext>
              </a:extLst>
            </p:cNvPr>
            <p:cNvSpPr txBox="1"/>
            <p:nvPr/>
          </p:nvSpPr>
          <p:spPr>
            <a:xfrm>
              <a:off x="3319672" y="1769164"/>
              <a:ext cx="82907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and Savannah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D63FB09-7BF3-AB63-70B6-A9872E43B7C8}"/>
              </a:ext>
            </a:extLst>
          </p:cNvPr>
          <p:cNvSpPr txBox="1"/>
          <p:nvPr/>
        </p:nvSpPr>
        <p:spPr>
          <a:xfrm>
            <a:off x="398808" y="5923437"/>
            <a:ext cx="8119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Is the world really burning less? Or are the burned areas becoming smaller leading to a lower detection rate at the MODIS resolution?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64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0D24-4EF8-5348-9972-839B7C2D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/>
              <a:t>Is the world burning less?</a:t>
            </a:r>
            <a:br>
              <a:rPr lang="en-US" sz="2700" dirty="0"/>
            </a:br>
            <a:r>
              <a:rPr lang="en-US" sz="1400" dirty="0"/>
              <a:t>Disentangling decadal trends, inter-annual fire variability and product uncertainties, </a:t>
            </a:r>
            <a:br>
              <a:rPr lang="en-US" sz="1400" dirty="0"/>
            </a:br>
            <a:r>
              <a:rPr lang="en-US" sz="1400" dirty="0"/>
              <a:t>through harmonization of the NASA MODIS and VIIRS fire product record</a:t>
            </a:r>
          </a:p>
        </p:txBody>
      </p:sp>
      <p:pic>
        <p:nvPicPr>
          <p:cNvPr id="18" name="Picture 1" descr="04UI_Seal-Black.jpg">
            <a:extLst>
              <a:ext uri="{FF2B5EF4-FFF2-40B4-BE49-F238E27FC236}">
                <a16:creationId xmlns:a16="http://schemas.microsoft.com/office/drawing/2014/main" id="{198462EA-6DB4-44C1-AA08-37DACB02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94" y="31750"/>
            <a:ext cx="7604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111F94-A04F-E264-61AD-06D48AF84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98" y="1213773"/>
            <a:ext cx="6380711" cy="5263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641907-DA15-22FF-EDE8-A0AA1E528E1F}"/>
              </a:ext>
            </a:extLst>
          </p:cNvPr>
          <p:cNvGrpSpPr/>
          <p:nvPr/>
        </p:nvGrpSpPr>
        <p:grpSpPr>
          <a:xfrm>
            <a:off x="506897" y="2221135"/>
            <a:ext cx="7799697" cy="3266850"/>
            <a:chOff x="506897" y="2221135"/>
            <a:chExt cx="7799697" cy="3266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8A4422-A5C0-415C-0169-21DC1EB4C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194" y="2221135"/>
              <a:ext cx="7772400" cy="32492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DDBC07-9300-A8C5-0782-F5A956E4AD07}"/>
                </a:ext>
              </a:extLst>
            </p:cNvPr>
            <p:cNvSpPr txBox="1"/>
            <p:nvPr/>
          </p:nvSpPr>
          <p:spPr>
            <a:xfrm>
              <a:off x="506897" y="5118653"/>
              <a:ext cx="7789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yr</a:t>
              </a:r>
              <a:r>
                <a:rPr lang="en-US" dirty="0"/>
                <a:t> 2019 VNP14 active fire detections outside MCD64 BA – aggregated on HLS grid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4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0D24-4EF8-5348-9972-839B7C2D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/>
              <a:t>Is the world burning less?</a:t>
            </a:r>
            <a:br>
              <a:rPr lang="en-US" sz="2700" dirty="0"/>
            </a:br>
            <a:r>
              <a:rPr lang="en-US" sz="1400" dirty="0"/>
              <a:t>Disentangling decadal trends, inter-annual fire variability and product uncertainties, </a:t>
            </a:r>
            <a:br>
              <a:rPr lang="en-US" sz="1400" dirty="0"/>
            </a:br>
            <a:r>
              <a:rPr lang="en-US" sz="1400" dirty="0"/>
              <a:t>through harmonization of the NASA MODIS and VIIRS fire product record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8EF7265-2AB5-3142-B90D-D3A444D5AF6B}"/>
              </a:ext>
            </a:extLst>
          </p:cNvPr>
          <p:cNvSpPr txBox="1">
            <a:spLocks/>
          </p:cNvSpPr>
          <p:nvPr/>
        </p:nvSpPr>
        <p:spPr bwMode="auto">
          <a:xfrm>
            <a:off x="455719" y="4579866"/>
            <a:ext cx="6872546" cy="13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"/>
              </a:spcBef>
            </a:pPr>
            <a:endParaRPr lang="en-US" sz="180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0BEBDFF-F713-AE4E-9901-AE48FE70BC1A}"/>
              </a:ext>
            </a:extLst>
          </p:cNvPr>
          <p:cNvSpPr txBox="1">
            <a:spLocks/>
          </p:cNvSpPr>
          <p:nvPr/>
        </p:nvSpPr>
        <p:spPr bwMode="auto">
          <a:xfrm>
            <a:off x="279540" y="1325129"/>
            <a:ext cx="8757649" cy="311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800" dirty="0"/>
              <a:t>Project Objectives and Tasks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ea typeface="Calibri" panose="020F0502020204030204" pitchFamily="34" charset="0"/>
                <a:cs typeface="TimesNewRomanPSMT"/>
              </a:rPr>
              <a:t>Quantify the discrepancy between active fire counts and burned area detections in the MODIS and VIIRS product record.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ea typeface="Calibri" panose="020F0502020204030204" pitchFamily="34" charset="0"/>
                <a:cs typeface="TimesNewRomanPSMT"/>
              </a:rPr>
              <a:t>Generate reference L8 / S2 burned area time series at representative locations, leveraging on LCLUC/</a:t>
            </a:r>
            <a:r>
              <a:rPr lang="en-US" sz="1800" b="0" dirty="0" err="1">
                <a:effectLst/>
                <a:ea typeface="Calibri" panose="020F0502020204030204" pitchFamily="34" charset="0"/>
                <a:cs typeface="TimesNewRomanPSMT"/>
              </a:rPr>
              <a:t>MuSLI</a:t>
            </a:r>
            <a:r>
              <a:rPr lang="en-US" sz="1800" b="0" dirty="0">
                <a:effectLst/>
                <a:ea typeface="Calibri" panose="020F0502020204030204" pitchFamily="34" charset="0"/>
                <a:cs typeface="TimesNewRomanPSMT"/>
              </a:rPr>
              <a:t> funding (Roy PI).</a:t>
            </a:r>
          </a:p>
          <a:p>
            <a:pPr marL="285750" marR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ea typeface="Times New Roman" panose="02020603050405020304" pitchFamily="18" charset="0"/>
              </a:rPr>
              <a:t>Derive an unbiased 25-year 0.25° harmonized MODIS/VIIRS time series, with uncertainties, calibrated using the L8/ S2 reference burned area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ea typeface="Calibri" panose="020F0502020204030204" pitchFamily="34" charset="0"/>
                <a:cs typeface="TimesNewRomanPSMT"/>
              </a:rPr>
              <a:t>Detect burned area trends and interannual variability, identify if observed trends are significant relative to inter-annual fire variability and to the uncertainties.</a:t>
            </a:r>
          </a:p>
          <a:p>
            <a:pPr defTabSz="685800"/>
            <a:endParaRPr lang="en-US" sz="1800" dirty="0"/>
          </a:p>
          <a:p>
            <a:pPr defTabSz="685800"/>
            <a:endParaRPr lang="en-US" sz="1800" dirty="0"/>
          </a:p>
        </p:txBody>
      </p:sp>
      <p:pic>
        <p:nvPicPr>
          <p:cNvPr id="18" name="Picture 1" descr="04UI_Seal-Black.jpg">
            <a:extLst>
              <a:ext uri="{FF2B5EF4-FFF2-40B4-BE49-F238E27FC236}">
                <a16:creationId xmlns:a16="http://schemas.microsoft.com/office/drawing/2014/main" id="{198462EA-6DB4-44C1-AA08-37DACB029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94" y="31750"/>
            <a:ext cx="7604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D81498-6E0E-C88B-92B2-F485813BFF71}"/>
              </a:ext>
            </a:extLst>
          </p:cNvPr>
          <p:cNvSpPr txBox="1">
            <a:spLocks/>
          </p:cNvSpPr>
          <p:nvPr/>
        </p:nvSpPr>
        <p:spPr bwMode="auto">
          <a:xfrm>
            <a:off x="191160" y="5208512"/>
            <a:ext cx="8757649" cy="13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800" dirty="0">
                <a:solidFill>
                  <a:srgbClr val="FF0000"/>
                </a:solidFill>
              </a:rPr>
              <a:t>Critical delay: Collection 2 VIIRS burned area product not available yet - Global 1 year test currently evaluated</a:t>
            </a:r>
          </a:p>
          <a:p>
            <a:pPr defTabSz="685800"/>
            <a:r>
              <a:rPr lang="en-US" sz="1800" dirty="0">
                <a:solidFill>
                  <a:srgbClr val="FF0000"/>
                </a:solidFill>
              </a:rPr>
              <a:t>Code prototyped and preliminary results for all tasks with MODIS MCD64/MO(Y)D14 and VNP14. </a:t>
            </a:r>
          </a:p>
          <a:p>
            <a:pPr defTabSz="685800"/>
            <a:r>
              <a:rPr lang="en-US" sz="1800" dirty="0">
                <a:solidFill>
                  <a:srgbClr val="FF0000"/>
                </a:solidFill>
              </a:rPr>
              <a:t>L8S2  reference locations will be selected as soon as C2 VNP64 is available for three consecutive years</a:t>
            </a:r>
          </a:p>
        </p:txBody>
      </p:sp>
    </p:spTree>
    <p:extLst>
      <p:ext uri="{BB962C8B-B14F-4D97-AF65-F5344CB8AC3E}">
        <p14:creationId xmlns:p14="http://schemas.microsoft.com/office/powerpoint/2010/main" val="851085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s the world burning less? Disentangling decadal trends, inter-annual fire variability and product uncertainties,  &quot;/&gt;&lt;property id=&quot;20307&quot; value=&quot;264&quot;/&gt;&lt;/object&gt;&lt;object type=&quot;3&quot; unique_id=&quot;10004&quot;&gt;&lt;property id=&quot;20148&quot; value=&quot;5&quot;/&gt;&lt;property id=&quot;20300&quot; value=&quot;Slide 2 - &amp;quot;Is the world burning less? Disentangling decadal trends, inter-annual fire variability and product uncertainties,  &quot;/&gt;&lt;property id=&quot;20307&quot; value=&quot;261&quot;/&gt;&lt;/object&gt;&lt;/object&gt;&lt;object type=&quot;8&quot; unique_id=&quot;100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C9F085-E803-4B8A-875E-5F857AC45700}" vid="{5815D2D3-327D-4534-B5C9-7022DF01D0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1324</TotalTime>
  <Words>557</Words>
  <Application>Microsoft Macintosh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Theme4</vt:lpstr>
      <vt:lpstr>Is the world burning less? Disentangling decadal trends, inter-annual fire variability and product uncertainties,  through harmonization of the NASA MODIS and VIIRS fire product record</vt:lpstr>
      <vt:lpstr>Is the world burning less? Disentangling decadal trends, inter-annual fire variability and product uncertainties,  through harmonization of the NASA MODIS and VIIRS fire product record</vt:lpstr>
      <vt:lpstr>Is the world burning less? Disentangling decadal trends, inter-annual fire variability and product uncertainties,  through harmonization of the NASA MODIS and VIIRS fire product record</vt:lpstr>
      <vt:lpstr>Is the world burning less? Disentangling decadal trends, inter-annual fire variability and product uncertainties,  through harmonization of the NASA MODIS and VIIRS fire product record</vt:lpstr>
      <vt:lpstr>Is the world burning less? Disentangling decadal trends, inter-annual fire variability and product uncertainties,  through harmonization of the NASA MODIS and VIIRS fire product record</vt:lpstr>
      <vt:lpstr>Is the world burning less? Disentangling decadal trends, inter-annual fire variability and product uncertainties,  through harmonization of the NASA MODIS and VIIRS fire product record</vt:lpstr>
      <vt:lpstr>Is the world burning less? Disentangling decadal trends, inter-annual fire variability and product uncertainties,  through harmonization of the NASA MODIS and VIIRS fire product record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S-NPP VIIRS Burned Area</dc:title>
  <dc:creator>Louis Giglio</dc:creator>
  <cp:lastModifiedBy>Boschetti, Luigi (luigi@uidaho.edu)</cp:lastModifiedBy>
  <cp:revision>59</cp:revision>
  <dcterms:created xsi:type="dcterms:W3CDTF">2022-04-06T14:38:27Z</dcterms:created>
  <dcterms:modified xsi:type="dcterms:W3CDTF">2023-05-03T19:00:51Z</dcterms:modified>
</cp:coreProperties>
</file>