
<file path=[Content_Types].xml><?xml version="1.0" encoding="utf-8"?>
<Types xmlns="http://schemas.openxmlformats.org/package/2006/content-types">
  <Default Extension="xml" ContentType="application/xml"/>
  <Default Extension="jpeg" ContentType="image/jpeg"/>
  <Default Extension="jpg" ContentType="image/jpeg"/>
  <Default Extension="mpg" ContentType="video/unknown"/>
  <Default Extension="emf" ContentType="image/x-emf"/>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2.xml" ContentType="application/vnd.openxmlformats-officedocument.presentationml.notesSlide+xml"/>
  <Override PartName="/ppt/embeddings/oleObject3.bin" ContentType="application/vnd.openxmlformats-officedocument.oleObject"/>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embeddings/oleObject4.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2" r:id="rId2"/>
    <p:sldMasterId id="2147483696" r:id="rId3"/>
  </p:sldMasterIdLst>
  <p:notesMasterIdLst>
    <p:notesMasterId r:id="rId20"/>
  </p:notesMasterIdLst>
  <p:sldIdLst>
    <p:sldId id="256" r:id="rId4"/>
    <p:sldId id="290" r:id="rId5"/>
    <p:sldId id="262" r:id="rId6"/>
    <p:sldId id="260" r:id="rId7"/>
    <p:sldId id="291" r:id="rId8"/>
    <p:sldId id="266" r:id="rId9"/>
    <p:sldId id="265" r:id="rId10"/>
    <p:sldId id="268" r:id="rId11"/>
    <p:sldId id="269" r:id="rId12"/>
    <p:sldId id="294" r:id="rId13"/>
    <p:sldId id="271" r:id="rId14"/>
    <p:sldId id="293" r:id="rId15"/>
    <p:sldId id="272" r:id="rId16"/>
    <p:sldId id="273" r:id="rId17"/>
    <p:sldId id="288" r:id="rId18"/>
    <p:sldId id="286" r:id="rId1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552" autoAdjust="0"/>
  </p:normalViewPr>
  <p:slideViewPr>
    <p:cSldViewPr snapToGrid="0" snapToObjects="1">
      <p:cViewPr>
        <p:scale>
          <a:sx n="103" d="100"/>
          <a:sy n="103" d="100"/>
        </p:scale>
        <p:origin x="-928" y="88"/>
      </p:cViewPr>
      <p:guideLst>
        <p:guide orient="horz" pos="2160"/>
        <p:guide pos="2880"/>
      </p:guideLst>
    </p:cSldViewPr>
  </p:slideViewPr>
  <p:notesTextViewPr>
    <p:cViewPr>
      <p:scale>
        <a:sx n="100" d="100"/>
        <a:sy n="100" d="100"/>
      </p:scale>
      <p:origin x="0" y="0"/>
    </p:cViewPr>
  </p:notesTextViewPr>
  <p:sorterViewPr>
    <p:cViewPr>
      <p:scale>
        <a:sx n="72" d="100"/>
        <a:sy n="72"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20" Type="http://schemas.openxmlformats.org/officeDocument/2006/relationships/notesMaster" Target="notesMasters/notesMaster1.xml"/><Relationship Id="rId21" Type="http://schemas.openxmlformats.org/officeDocument/2006/relationships/printerSettings" Target="printerSettings/printerSettings1.bin"/><Relationship Id="rId22" Type="http://schemas.openxmlformats.org/officeDocument/2006/relationships/presProps" Target="presProps.xml"/><Relationship Id="rId23" Type="http://schemas.openxmlformats.org/officeDocument/2006/relationships/viewProps" Target="viewProps.xml"/><Relationship Id="rId24" Type="http://schemas.openxmlformats.org/officeDocument/2006/relationships/theme" Target="theme/theme1.xml"/><Relationship Id="rId25" Type="http://schemas.openxmlformats.org/officeDocument/2006/relationships/tableStyles" Target="tableStyles.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 Id="rId2" Type="http://schemas.openxmlformats.org/officeDocument/2006/relationships/image" Target="../media/image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4287361-8D3C-C347-82FE-79D22BA825BD}" type="datetimeFigureOut">
              <a:rPr lang="en-US" smtClean="0"/>
              <a:t>4/16/13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B00E9AB-0275-1A4F-8102-2E5DB2C6FBDD}" type="slidenum">
              <a:rPr lang="en-US" smtClean="0"/>
              <a:t>‹#›</a:t>
            </a:fld>
            <a:endParaRPr lang="en-US"/>
          </a:p>
        </p:txBody>
      </p:sp>
    </p:spTree>
    <p:extLst>
      <p:ext uri="{BB962C8B-B14F-4D97-AF65-F5344CB8AC3E}">
        <p14:creationId xmlns:p14="http://schemas.microsoft.com/office/powerpoint/2010/main" val="245876657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chemeClr val="bg1"/>
                </a:solidFill>
                <a:latin typeface="+mn-lt"/>
              </a:rPr>
              <a:t> products (High Latitudes, Coastal areas, High CDOM,….)</a:t>
            </a:r>
          </a:p>
          <a:p>
            <a:r>
              <a:rPr lang="en-US" sz="1200" kern="1200" dirty="0" err="1" smtClean="0">
                <a:solidFill>
                  <a:schemeClr val="tx1"/>
                </a:solidFill>
                <a:effectLst/>
                <a:latin typeface="+mn-lt"/>
                <a:ea typeface="+mn-ea"/>
                <a:cs typeface="+mn-cs"/>
              </a:rPr>
              <a:t>Preisendorfer</a:t>
            </a:r>
            <a:r>
              <a:rPr lang="en-US" sz="1200" kern="1200" dirty="0" smtClean="0">
                <a:solidFill>
                  <a:schemeClr val="tx1"/>
                </a:solidFill>
                <a:effectLst/>
                <a:latin typeface="+mn-lt"/>
                <a:ea typeface="+mn-ea"/>
                <a:cs typeface="+mn-cs"/>
              </a:rPr>
              <a:t> (1961) of the concept of inherent  (IOPs) and apparent (AOPs) optical properties. The IOPs were defined as depending only on the substances present in the aquatic medium, while AOPs were defined as depending on both IOPs and the geometric structure of the underwater light field.</a:t>
            </a:r>
            <a:r>
              <a:rPr lang="en-US" dirty="0" smtClean="0">
                <a:effectLst/>
              </a:rPr>
              <a:t> </a:t>
            </a:r>
          </a:p>
          <a:p>
            <a:r>
              <a:rPr lang="en-US" sz="1200" kern="1200" dirty="0" smtClean="0">
                <a:solidFill>
                  <a:schemeClr val="tx1"/>
                </a:solidFill>
                <a:effectLst/>
                <a:latin typeface="+mn-lt"/>
                <a:ea typeface="+mn-ea"/>
                <a:cs typeface="+mn-cs"/>
              </a:rPr>
              <a:t>additive</a:t>
            </a:r>
            <a:r>
              <a:rPr lang="en-US" dirty="0" smtClean="0">
                <a:effectLst/>
              </a:rPr>
              <a:t> </a:t>
            </a:r>
          </a:p>
          <a:p>
            <a:r>
              <a:rPr lang="en-US" dirty="0" smtClean="0">
                <a:effectLst/>
              </a:rPr>
              <a:t>f/Q depends on the illumination condition &amp; geometry, surface properties, bidirectional </a:t>
            </a:r>
            <a:r>
              <a:rPr lang="en-US" dirty="0" err="1" smtClean="0">
                <a:effectLst/>
              </a:rPr>
              <a:t>effectsand</a:t>
            </a:r>
            <a:r>
              <a:rPr lang="en-US" dirty="0" smtClean="0">
                <a:effectLst/>
              </a:rPr>
              <a:t> of the shape</a:t>
            </a:r>
            <a:r>
              <a:rPr lang="en-US" baseline="0" dirty="0" smtClean="0">
                <a:effectLst/>
              </a:rPr>
              <a:t> of the volume scattering function</a:t>
            </a:r>
            <a:endParaRPr lang="en-US" dirty="0" smtClean="0"/>
          </a:p>
          <a:p>
            <a:endParaRPr lang="en-US" dirty="0"/>
          </a:p>
        </p:txBody>
      </p:sp>
      <p:sp>
        <p:nvSpPr>
          <p:cNvPr id="4" name="Slide Number Placeholder 3"/>
          <p:cNvSpPr>
            <a:spLocks noGrp="1"/>
          </p:cNvSpPr>
          <p:nvPr>
            <p:ph type="sldNum" sz="quarter" idx="10"/>
          </p:nvPr>
        </p:nvSpPr>
        <p:spPr/>
        <p:txBody>
          <a:bodyPr/>
          <a:lstStyle/>
          <a:p>
            <a:fld id="{C4AC22CB-B4BF-4E47-9045-3E7BD8A7B5E4}" type="slidenum">
              <a:rPr lang="en-US" smtClean="0">
                <a:solidFill>
                  <a:prstClr val="black"/>
                </a:solidFill>
                <a:latin typeface="Calibri"/>
              </a:rPr>
              <a:pPr/>
              <a:t>2</a:t>
            </a:fld>
            <a:endParaRPr lang="en-US">
              <a:solidFill>
                <a:prstClr val="black"/>
              </a:solidFill>
              <a:latin typeface="Calibri"/>
            </a:endParaRPr>
          </a:p>
        </p:txBody>
      </p:sp>
    </p:spTree>
    <p:extLst>
      <p:ext uri="{BB962C8B-B14F-4D97-AF65-F5344CB8AC3E}">
        <p14:creationId xmlns:p14="http://schemas.microsoft.com/office/powerpoint/2010/main" val="4931077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spcBef>
                <a:spcPct val="30000"/>
              </a:spcBef>
            </a:pPr>
            <a:r>
              <a:rPr lang="en-US" dirty="0" err="1" smtClean="0">
                <a:latin typeface="Arial"/>
                <a:cs typeface="Arial"/>
              </a:rPr>
              <a:t>a</a:t>
            </a:r>
            <a:r>
              <a:rPr lang="en-US" baseline="-25000" dirty="0" err="1" smtClean="0">
                <a:latin typeface="Arial"/>
                <a:cs typeface="Arial"/>
              </a:rPr>
              <a:t>ph</a:t>
            </a:r>
            <a:r>
              <a:rPr lang="en-US" dirty="0" smtClean="0">
                <a:latin typeface="Arial"/>
                <a:cs typeface="Arial"/>
              </a:rPr>
              <a:t>*(</a:t>
            </a:r>
            <a:r>
              <a:rPr lang="en-US" dirty="0" err="1" smtClean="0">
                <a:latin typeface="Arial"/>
                <a:cs typeface="Arial"/>
              </a:rPr>
              <a:t>λ</a:t>
            </a:r>
            <a:r>
              <a:rPr lang="en-US" dirty="0" smtClean="0">
                <a:latin typeface="Arial"/>
                <a:cs typeface="Arial"/>
              </a:rPr>
              <a:t>), S and </a:t>
            </a:r>
            <a:r>
              <a:rPr lang="en-US" dirty="0" err="1" smtClean="0">
                <a:latin typeface="Arial"/>
                <a:cs typeface="Arial"/>
              </a:rPr>
              <a:t>η</a:t>
            </a:r>
            <a:r>
              <a:rPr lang="en-US" dirty="0" smtClean="0">
                <a:latin typeface="Arial"/>
                <a:cs typeface="Arial"/>
              </a:rPr>
              <a:t> were optimized for global applications using a large in situ data set.</a:t>
            </a:r>
          </a:p>
          <a:p>
            <a:pPr>
              <a:lnSpc>
                <a:spcPct val="40000"/>
              </a:lnSpc>
              <a:spcBef>
                <a:spcPct val="30000"/>
              </a:spcBef>
            </a:pPr>
            <a:endParaRPr lang="en-US" sz="1400" dirty="0" smtClean="0">
              <a:solidFill>
                <a:schemeClr val="tx1"/>
              </a:solidFill>
              <a:latin typeface="Times" charset="0"/>
            </a:endParaRPr>
          </a:p>
          <a:p>
            <a:r>
              <a:rPr lang="en-US" dirty="0" smtClean="0">
                <a:solidFill>
                  <a:schemeClr val="tx1"/>
                </a:solidFill>
                <a:latin typeface="Arial"/>
                <a:cs typeface="Arial"/>
              </a:rPr>
              <a:t>Unknowns and their confidence intervals are retrieved by fitting the model to the observed </a:t>
            </a:r>
            <a:r>
              <a:rPr lang="en-US" dirty="0" err="1" smtClean="0">
                <a:solidFill>
                  <a:schemeClr val="tx1"/>
                </a:solidFill>
                <a:latin typeface="Arial"/>
                <a:cs typeface="Arial"/>
              </a:rPr>
              <a:t>Rrs</a:t>
            </a:r>
            <a:r>
              <a:rPr lang="en-US" dirty="0" smtClean="0">
                <a:solidFill>
                  <a:schemeClr val="tx1"/>
                </a:solidFill>
                <a:latin typeface="Arial"/>
                <a:cs typeface="Arial"/>
              </a:rPr>
              <a:t> using a non-linear least-square technique.</a:t>
            </a:r>
            <a:endParaRPr lang="en-US" dirty="0"/>
          </a:p>
        </p:txBody>
      </p:sp>
      <p:sp>
        <p:nvSpPr>
          <p:cNvPr id="4" name="Slide Number Placeholder 3"/>
          <p:cNvSpPr>
            <a:spLocks noGrp="1"/>
          </p:cNvSpPr>
          <p:nvPr>
            <p:ph type="sldNum" sz="quarter" idx="10"/>
          </p:nvPr>
        </p:nvSpPr>
        <p:spPr/>
        <p:txBody>
          <a:bodyPr/>
          <a:lstStyle/>
          <a:p>
            <a:fld id="{0B00E9AB-0275-1A4F-8102-2E5DB2C6FBDD}" type="slidenum">
              <a:rPr lang="en-US" smtClean="0"/>
              <a:t>5</a:t>
            </a:fld>
            <a:endParaRPr lang="en-US"/>
          </a:p>
        </p:txBody>
      </p:sp>
    </p:spTree>
    <p:extLst>
      <p:ext uri="{BB962C8B-B14F-4D97-AF65-F5344CB8AC3E}">
        <p14:creationId xmlns:p14="http://schemas.microsoft.com/office/powerpoint/2010/main" val="29637432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The aims of OC-CCI are to create a long-term, consistent, error-characterized time series of ocean-color products, for use in climate change studies.</a:t>
            </a:r>
          </a:p>
          <a:p>
            <a:r>
              <a:rPr lang="en-US" sz="1200" dirty="0" smtClean="0"/>
              <a:t>A key component of the project is the selection of suitable algorithms that meet project aims and user requirements (atmosphere and in-water).</a:t>
            </a:r>
          </a:p>
          <a:p>
            <a:endParaRPr lang="en-US" dirty="0"/>
          </a:p>
        </p:txBody>
      </p:sp>
      <p:sp>
        <p:nvSpPr>
          <p:cNvPr id="4" name="Slide Number Placeholder 3"/>
          <p:cNvSpPr>
            <a:spLocks noGrp="1"/>
          </p:cNvSpPr>
          <p:nvPr>
            <p:ph type="sldNum" sz="quarter" idx="10"/>
          </p:nvPr>
        </p:nvSpPr>
        <p:spPr/>
        <p:txBody>
          <a:bodyPr/>
          <a:lstStyle/>
          <a:p>
            <a:fld id="{0B00E9AB-0275-1A4F-8102-2E5DB2C6FBDD}" type="slidenum">
              <a:rPr lang="en-US" smtClean="0"/>
              <a:t>11</a:t>
            </a:fld>
            <a:endParaRPr lang="en-US"/>
          </a:p>
        </p:txBody>
      </p:sp>
    </p:spTree>
    <p:extLst>
      <p:ext uri="{BB962C8B-B14F-4D97-AF65-F5344CB8AC3E}">
        <p14:creationId xmlns:p14="http://schemas.microsoft.com/office/powerpoint/2010/main" val="40612064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Overall, the algorithms that performed best are those used by OBPG. There are clearly issues with some in situ data (no closure). Uncertainties in some measurements is still large. Time and space biases. </a:t>
            </a:r>
            <a:r>
              <a:rPr lang="en-US" dirty="0" err="1" smtClean="0"/>
              <a:t>Mesotrophic</a:t>
            </a:r>
            <a:r>
              <a:rPr lang="en-US" dirty="0" smtClean="0"/>
              <a:t> waters are over represented.</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0B00E9AB-0275-1A4F-8102-2E5DB2C6FBDD}" type="slidenum">
              <a:rPr lang="en-US" smtClean="0"/>
              <a:t>13</a:t>
            </a:fld>
            <a:endParaRPr lang="en-US"/>
          </a:p>
        </p:txBody>
      </p:sp>
    </p:spTree>
    <p:extLst>
      <p:ext uri="{BB962C8B-B14F-4D97-AF65-F5344CB8AC3E}">
        <p14:creationId xmlns:p14="http://schemas.microsoft.com/office/powerpoint/2010/main" val="10286061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67E4DF6D-E97F-5F40-AAD6-7F43FB786F86}" type="slidenum">
              <a:rPr lang="en-US">
                <a:solidFill>
                  <a:srgbClr val="000000"/>
                </a:solidFill>
              </a:rPr>
              <a:pPr/>
              <a:t>15</a:t>
            </a:fld>
            <a:endParaRPr lang="en-US">
              <a:solidFill>
                <a:srgbClr val="000000"/>
              </a:solidFill>
            </a:endParaRPr>
          </a:p>
        </p:txBody>
      </p:sp>
      <p:sp>
        <p:nvSpPr>
          <p:cNvPr id="1720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20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Dynamic parameterization is not always obvious (e.g. S)</a:t>
            </a:r>
            <a:endParaRPr lang="en-US" dirty="0"/>
          </a:p>
        </p:txBody>
      </p:sp>
      <p:sp>
        <p:nvSpPr>
          <p:cNvPr id="4" name="Slide Number Placeholder 3"/>
          <p:cNvSpPr>
            <a:spLocks noGrp="1"/>
          </p:cNvSpPr>
          <p:nvPr>
            <p:ph type="sldNum" sz="quarter" idx="10"/>
          </p:nvPr>
        </p:nvSpPr>
        <p:spPr/>
        <p:txBody>
          <a:bodyPr/>
          <a:lstStyle/>
          <a:p>
            <a:fld id="{0B00E9AB-0275-1A4F-8102-2E5DB2C6FBDD}" type="slidenum">
              <a:rPr lang="en-US" smtClean="0"/>
              <a:t>16</a:t>
            </a:fld>
            <a:endParaRPr lang="en-US"/>
          </a:p>
        </p:txBody>
      </p:sp>
    </p:spTree>
    <p:extLst>
      <p:ext uri="{BB962C8B-B14F-4D97-AF65-F5344CB8AC3E}">
        <p14:creationId xmlns:p14="http://schemas.microsoft.com/office/powerpoint/2010/main" val="34783428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B91CADC-0B39-3744-A505-2A8F91302ACC}" type="datetimeFigureOut">
              <a:rPr lang="en-US" smtClean="0"/>
              <a:t>4/16/13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C6C56D-1DCE-B24C-8C64-BF6CB736AE85}" type="slidenum">
              <a:rPr lang="en-US" smtClean="0"/>
              <a:t>‹#›</a:t>
            </a:fld>
            <a:endParaRPr lang="en-US"/>
          </a:p>
        </p:txBody>
      </p:sp>
    </p:spTree>
    <p:extLst>
      <p:ext uri="{BB962C8B-B14F-4D97-AF65-F5344CB8AC3E}">
        <p14:creationId xmlns:p14="http://schemas.microsoft.com/office/powerpoint/2010/main" val="36176025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91CADC-0B39-3744-A505-2A8F91302ACC}" type="datetimeFigureOut">
              <a:rPr lang="en-US" smtClean="0"/>
              <a:t>4/16/13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C6C56D-1DCE-B24C-8C64-BF6CB736AE85}" type="slidenum">
              <a:rPr lang="en-US" smtClean="0"/>
              <a:t>‹#›</a:t>
            </a:fld>
            <a:endParaRPr lang="en-US"/>
          </a:p>
        </p:txBody>
      </p:sp>
    </p:spTree>
    <p:extLst>
      <p:ext uri="{BB962C8B-B14F-4D97-AF65-F5344CB8AC3E}">
        <p14:creationId xmlns:p14="http://schemas.microsoft.com/office/powerpoint/2010/main" val="7387497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91CADC-0B39-3744-A505-2A8F91302ACC}" type="datetimeFigureOut">
              <a:rPr lang="en-US" smtClean="0"/>
              <a:t>4/16/13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C6C56D-1DCE-B24C-8C64-BF6CB736AE85}" type="slidenum">
              <a:rPr lang="en-US" smtClean="0"/>
              <a:t>‹#›</a:t>
            </a:fld>
            <a:endParaRPr lang="en-US"/>
          </a:p>
        </p:txBody>
      </p:sp>
    </p:spTree>
    <p:extLst>
      <p:ext uri="{BB962C8B-B14F-4D97-AF65-F5344CB8AC3E}">
        <p14:creationId xmlns:p14="http://schemas.microsoft.com/office/powerpoint/2010/main" val="32294204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4754" name="Rectangle 1026"/>
          <p:cNvSpPr>
            <a:spLocks noGrp="1" noChangeArrowheads="1"/>
          </p:cNvSpPr>
          <p:nvPr>
            <p:ph type="ctrTitle"/>
          </p:nvPr>
        </p:nvSpPr>
        <p:spPr>
          <a:xfrm>
            <a:off x="685800" y="2514600"/>
            <a:ext cx="7772400" cy="1371600"/>
          </a:xfrm>
        </p:spPr>
        <p:txBody>
          <a:bodyPr/>
          <a:lstStyle>
            <a:lvl1pPr>
              <a:defRPr/>
            </a:lvl1pPr>
          </a:lstStyle>
          <a:p>
            <a:pPr lvl="0"/>
            <a:r>
              <a:rPr lang="en-US" noProof="0" smtClean="0"/>
              <a:t>Click to edit Master title style</a:t>
            </a:r>
          </a:p>
        </p:txBody>
      </p:sp>
      <p:sp>
        <p:nvSpPr>
          <p:cNvPr id="74755" name="Rectangle 1027"/>
          <p:cNvSpPr>
            <a:spLocks noGrp="1" noChangeArrowheads="1"/>
          </p:cNvSpPr>
          <p:nvPr>
            <p:ph type="subTitle" idx="1"/>
          </p:nvPr>
        </p:nvSpPr>
        <p:spPr>
          <a:xfrm>
            <a:off x="1371600" y="4343400"/>
            <a:ext cx="6400800" cy="1447800"/>
          </a:xfrm>
        </p:spPr>
        <p:txBody>
          <a:bodyPr/>
          <a:lstStyle>
            <a:lvl1pPr marL="0" indent="0" algn="ctr">
              <a:buFont typeface="Wingdings" charset="0"/>
              <a:buNone/>
              <a:defRPr sz="2800"/>
            </a:lvl1pPr>
          </a:lstStyle>
          <a:p>
            <a:pPr lvl="0"/>
            <a:r>
              <a:rPr lang="en-US" noProof="0" smtClean="0"/>
              <a:t>Click to edit Master subtitle style</a:t>
            </a:r>
          </a:p>
        </p:txBody>
      </p:sp>
      <p:sp>
        <p:nvSpPr>
          <p:cNvPr id="74756" name="Rectangle 1028"/>
          <p:cNvSpPr>
            <a:spLocks noGrp="1" noChangeArrowheads="1"/>
          </p:cNvSpPr>
          <p:nvPr>
            <p:ph type="dt" sz="half" idx="2"/>
          </p:nvPr>
        </p:nvSpPr>
        <p:spPr/>
        <p:txBody>
          <a:bodyPr/>
          <a:lstStyle>
            <a:lvl1pPr>
              <a:defRPr/>
            </a:lvl1pPr>
          </a:lstStyle>
          <a:p>
            <a:endParaRPr lang="en-US">
              <a:solidFill>
                <a:srgbClr val="FFFFFF"/>
              </a:solidFill>
              <a:latin typeface="Tahoma"/>
            </a:endParaRPr>
          </a:p>
        </p:txBody>
      </p:sp>
      <p:sp>
        <p:nvSpPr>
          <p:cNvPr id="74757" name="Rectangle 1029"/>
          <p:cNvSpPr>
            <a:spLocks noGrp="1" noChangeArrowheads="1"/>
          </p:cNvSpPr>
          <p:nvPr>
            <p:ph type="ftr" sz="quarter" idx="3"/>
          </p:nvPr>
        </p:nvSpPr>
        <p:spPr/>
        <p:txBody>
          <a:bodyPr/>
          <a:lstStyle>
            <a:lvl1pPr>
              <a:defRPr/>
            </a:lvl1pPr>
          </a:lstStyle>
          <a:p>
            <a:endParaRPr lang="en-US">
              <a:solidFill>
                <a:srgbClr val="FFFFFF"/>
              </a:solidFill>
              <a:latin typeface="Tahoma"/>
            </a:endParaRPr>
          </a:p>
        </p:txBody>
      </p:sp>
      <p:sp>
        <p:nvSpPr>
          <p:cNvPr id="74758" name="Rectangle 1030"/>
          <p:cNvSpPr>
            <a:spLocks noGrp="1" noChangeArrowheads="1"/>
          </p:cNvSpPr>
          <p:nvPr>
            <p:ph type="sldNum" sz="quarter" idx="4"/>
          </p:nvPr>
        </p:nvSpPr>
        <p:spPr/>
        <p:txBody>
          <a:bodyPr/>
          <a:lstStyle>
            <a:lvl1pPr>
              <a:defRPr/>
            </a:lvl1pPr>
          </a:lstStyle>
          <a:p>
            <a:fld id="{B2835936-1B09-C64A-996A-2E9DD2027EF7}" type="slidenum">
              <a:rPr lang="en-US">
                <a:solidFill>
                  <a:srgbClr val="FFFFFF"/>
                </a:solidFill>
                <a:latin typeface="Tahoma"/>
              </a:rPr>
              <a:pPr/>
              <a:t>‹#›</a:t>
            </a:fld>
            <a:endParaRPr lang="en-US">
              <a:solidFill>
                <a:srgbClr val="FFFFFF"/>
              </a:solidFill>
              <a:latin typeface="Tahoma"/>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6" name="Slide Number Placeholder 5"/>
          <p:cNvSpPr>
            <a:spLocks noGrp="1"/>
          </p:cNvSpPr>
          <p:nvPr>
            <p:ph type="sldNum" sz="quarter" idx="12"/>
          </p:nvPr>
        </p:nvSpPr>
        <p:spPr/>
        <p:txBody>
          <a:bodyPr/>
          <a:lstStyle>
            <a:lvl1pPr>
              <a:defRPr/>
            </a:lvl1pPr>
          </a:lstStyle>
          <a:p>
            <a:fld id="{91AFE441-E022-1147-B560-A93EBD9628D8}"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2423006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6" name="Slide Number Placeholder 5"/>
          <p:cNvSpPr>
            <a:spLocks noGrp="1"/>
          </p:cNvSpPr>
          <p:nvPr>
            <p:ph type="sldNum" sz="quarter" idx="12"/>
          </p:nvPr>
        </p:nvSpPr>
        <p:spPr/>
        <p:txBody>
          <a:bodyPr/>
          <a:lstStyle>
            <a:lvl1pPr>
              <a:defRPr/>
            </a:lvl1pPr>
          </a:lstStyle>
          <a:p>
            <a:fld id="{DEC04D18-E11F-8346-97EF-75DBC523ABF8}"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6643750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7" name="Slide Number Placeholder 6"/>
          <p:cNvSpPr>
            <a:spLocks noGrp="1"/>
          </p:cNvSpPr>
          <p:nvPr>
            <p:ph type="sldNum" sz="quarter" idx="12"/>
          </p:nvPr>
        </p:nvSpPr>
        <p:spPr/>
        <p:txBody>
          <a:bodyPr/>
          <a:lstStyle>
            <a:lvl1pPr>
              <a:defRPr/>
            </a:lvl1pPr>
          </a:lstStyle>
          <a:p>
            <a:fld id="{DEC64A41-0FE5-7342-977B-199A7A7563BA}"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14465135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8" name="Footer Placeholder 7"/>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9" name="Slide Number Placeholder 8"/>
          <p:cNvSpPr>
            <a:spLocks noGrp="1"/>
          </p:cNvSpPr>
          <p:nvPr>
            <p:ph type="sldNum" sz="quarter" idx="12"/>
          </p:nvPr>
        </p:nvSpPr>
        <p:spPr/>
        <p:txBody>
          <a:bodyPr/>
          <a:lstStyle>
            <a:lvl1pPr>
              <a:defRPr/>
            </a:lvl1pPr>
          </a:lstStyle>
          <a:p>
            <a:fld id="{58F1A85C-042B-1D43-A648-4FD9325D412B}"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28528730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4" name="Footer Placeholder 3"/>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5" name="Slide Number Placeholder 4"/>
          <p:cNvSpPr>
            <a:spLocks noGrp="1"/>
          </p:cNvSpPr>
          <p:nvPr>
            <p:ph type="sldNum" sz="quarter" idx="12"/>
          </p:nvPr>
        </p:nvSpPr>
        <p:spPr/>
        <p:txBody>
          <a:bodyPr/>
          <a:lstStyle>
            <a:lvl1pPr>
              <a:defRPr/>
            </a:lvl1pPr>
          </a:lstStyle>
          <a:p>
            <a:fld id="{C6A02226-CF86-5442-8FBB-E9C10B5C2D2A}"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983963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3" name="Footer Placeholder 2"/>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4" name="Slide Number Placeholder 3"/>
          <p:cNvSpPr>
            <a:spLocks noGrp="1"/>
          </p:cNvSpPr>
          <p:nvPr>
            <p:ph type="sldNum" sz="quarter" idx="12"/>
          </p:nvPr>
        </p:nvSpPr>
        <p:spPr/>
        <p:txBody>
          <a:bodyPr/>
          <a:lstStyle>
            <a:lvl1pPr>
              <a:defRPr/>
            </a:lvl1pPr>
          </a:lstStyle>
          <a:p>
            <a:fld id="{E9570958-DB90-CF44-A0CF-10EA3476F18A}"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28826122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7" name="Slide Number Placeholder 6"/>
          <p:cNvSpPr>
            <a:spLocks noGrp="1"/>
          </p:cNvSpPr>
          <p:nvPr>
            <p:ph type="sldNum" sz="quarter" idx="12"/>
          </p:nvPr>
        </p:nvSpPr>
        <p:spPr/>
        <p:txBody>
          <a:bodyPr/>
          <a:lstStyle>
            <a:lvl1pPr>
              <a:defRPr/>
            </a:lvl1pPr>
          </a:lstStyle>
          <a:p>
            <a:fld id="{9F0F5117-4605-5247-9B45-9E3E807198FE}"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8480589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91CADC-0B39-3744-A505-2A8F91302ACC}" type="datetimeFigureOut">
              <a:rPr lang="en-US" smtClean="0"/>
              <a:t>4/16/13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C6C56D-1DCE-B24C-8C64-BF6CB736AE85}" type="slidenum">
              <a:rPr lang="en-US" smtClean="0"/>
              <a:t>‹#›</a:t>
            </a:fld>
            <a:endParaRPr lang="en-US"/>
          </a:p>
        </p:txBody>
      </p:sp>
    </p:spTree>
    <p:extLst>
      <p:ext uri="{BB962C8B-B14F-4D97-AF65-F5344CB8AC3E}">
        <p14:creationId xmlns:p14="http://schemas.microsoft.com/office/powerpoint/2010/main" val="32914667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7" name="Slide Number Placeholder 6"/>
          <p:cNvSpPr>
            <a:spLocks noGrp="1"/>
          </p:cNvSpPr>
          <p:nvPr>
            <p:ph type="sldNum" sz="quarter" idx="12"/>
          </p:nvPr>
        </p:nvSpPr>
        <p:spPr/>
        <p:txBody>
          <a:bodyPr/>
          <a:lstStyle>
            <a:lvl1pPr>
              <a:defRPr/>
            </a:lvl1pPr>
          </a:lstStyle>
          <a:p>
            <a:fld id="{38EAF7A3-CA89-E14D-9E92-00E3C1EDEBF1}"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1307484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6" name="Slide Number Placeholder 5"/>
          <p:cNvSpPr>
            <a:spLocks noGrp="1"/>
          </p:cNvSpPr>
          <p:nvPr>
            <p:ph type="sldNum" sz="quarter" idx="12"/>
          </p:nvPr>
        </p:nvSpPr>
        <p:spPr/>
        <p:txBody>
          <a:bodyPr/>
          <a:lstStyle>
            <a:lvl1pPr>
              <a:defRPr/>
            </a:lvl1pPr>
          </a:lstStyle>
          <a:p>
            <a:fld id="{7926EBF6-71D8-C04D-BED5-06E22CDA7D46}"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14679448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6" name="Slide Number Placeholder 5"/>
          <p:cNvSpPr>
            <a:spLocks noGrp="1"/>
          </p:cNvSpPr>
          <p:nvPr>
            <p:ph type="sldNum" sz="quarter" idx="12"/>
          </p:nvPr>
        </p:nvSpPr>
        <p:spPr/>
        <p:txBody>
          <a:bodyPr/>
          <a:lstStyle>
            <a:lvl1pPr>
              <a:defRPr/>
            </a:lvl1pPr>
          </a:lstStyle>
          <a:p>
            <a:fld id="{5C5FAB00-37B6-9144-8555-2D4F9B41BDA5}"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26814304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9101A2A-FAE3-9A4C-B62D-8458C54E8E95}" type="datetimeFigureOut">
              <a:rPr lang="en-US" smtClean="0">
                <a:solidFill>
                  <a:prstClr val="black">
                    <a:tint val="75000"/>
                  </a:prstClr>
                </a:solidFill>
                <a:latin typeface="Calibri"/>
              </a:rPr>
              <a:pPr/>
              <a:t>4/16/13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3EC8251-1313-C74E-99D6-AD5A6A208C3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101A2A-FAE3-9A4C-B62D-8458C54E8E95}" type="datetimeFigureOut">
              <a:rPr lang="en-US" smtClean="0">
                <a:solidFill>
                  <a:prstClr val="black">
                    <a:tint val="75000"/>
                  </a:prstClr>
                </a:solidFill>
                <a:latin typeface="Calibri"/>
              </a:rPr>
              <a:pPr/>
              <a:t>4/16/13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3EC8251-1313-C74E-99D6-AD5A6A208C3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9101A2A-FAE3-9A4C-B62D-8458C54E8E95}" type="datetimeFigureOut">
              <a:rPr lang="en-US" smtClean="0">
                <a:solidFill>
                  <a:prstClr val="black">
                    <a:tint val="75000"/>
                  </a:prstClr>
                </a:solidFill>
                <a:latin typeface="Calibri"/>
              </a:rPr>
              <a:pPr/>
              <a:t>4/16/13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3EC8251-1313-C74E-99D6-AD5A6A208C3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9101A2A-FAE3-9A4C-B62D-8458C54E8E95}" type="datetimeFigureOut">
              <a:rPr lang="en-US" smtClean="0">
                <a:solidFill>
                  <a:prstClr val="black">
                    <a:tint val="75000"/>
                  </a:prstClr>
                </a:solidFill>
                <a:latin typeface="Calibri"/>
              </a:rPr>
              <a:pPr/>
              <a:t>4/16/13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3EC8251-1313-C74E-99D6-AD5A6A208C3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9101A2A-FAE3-9A4C-B62D-8458C54E8E95}" type="datetimeFigureOut">
              <a:rPr lang="en-US" smtClean="0">
                <a:solidFill>
                  <a:prstClr val="black">
                    <a:tint val="75000"/>
                  </a:prstClr>
                </a:solidFill>
                <a:latin typeface="Calibri"/>
              </a:rPr>
              <a:pPr/>
              <a:t>4/16/13</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83EC8251-1313-C74E-99D6-AD5A6A208C3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9101A2A-FAE3-9A4C-B62D-8458C54E8E95}" type="datetimeFigureOut">
              <a:rPr lang="en-US" smtClean="0">
                <a:solidFill>
                  <a:prstClr val="black">
                    <a:tint val="75000"/>
                  </a:prstClr>
                </a:solidFill>
                <a:latin typeface="Calibri"/>
              </a:rPr>
              <a:pPr/>
              <a:t>4/16/13</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83EC8251-1313-C74E-99D6-AD5A6A208C3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101A2A-FAE3-9A4C-B62D-8458C54E8E95}" type="datetimeFigureOut">
              <a:rPr lang="en-US" smtClean="0">
                <a:solidFill>
                  <a:prstClr val="black">
                    <a:tint val="75000"/>
                  </a:prstClr>
                </a:solidFill>
                <a:latin typeface="Calibri"/>
              </a:rPr>
              <a:pPr/>
              <a:t>4/16/13</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83EC8251-1313-C74E-99D6-AD5A6A208C3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B91CADC-0B39-3744-A505-2A8F91302ACC}" type="datetimeFigureOut">
              <a:rPr lang="en-US" smtClean="0"/>
              <a:t>4/16/13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C6C56D-1DCE-B24C-8C64-BF6CB736AE85}" type="slidenum">
              <a:rPr lang="en-US" smtClean="0"/>
              <a:t>‹#›</a:t>
            </a:fld>
            <a:endParaRPr lang="en-US"/>
          </a:p>
        </p:txBody>
      </p:sp>
    </p:spTree>
    <p:extLst>
      <p:ext uri="{BB962C8B-B14F-4D97-AF65-F5344CB8AC3E}">
        <p14:creationId xmlns:p14="http://schemas.microsoft.com/office/powerpoint/2010/main" val="5046786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101A2A-FAE3-9A4C-B62D-8458C54E8E95}" type="datetimeFigureOut">
              <a:rPr lang="en-US" smtClean="0">
                <a:solidFill>
                  <a:prstClr val="black">
                    <a:tint val="75000"/>
                  </a:prstClr>
                </a:solidFill>
                <a:latin typeface="Calibri"/>
              </a:rPr>
              <a:pPr/>
              <a:t>4/16/13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3EC8251-1313-C74E-99D6-AD5A6A208C3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101A2A-FAE3-9A4C-B62D-8458C54E8E95}" type="datetimeFigureOut">
              <a:rPr lang="en-US" smtClean="0">
                <a:solidFill>
                  <a:prstClr val="black">
                    <a:tint val="75000"/>
                  </a:prstClr>
                </a:solidFill>
                <a:latin typeface="Calibri"/>
              </a:rPr>
              <a:pPr/>
              <a:t>4/16/13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3EC8251-1313-C74E-99D6-AD5A6A208C3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101A2A-FAE3-9A4C-B62D-8458C54E8E95}" type="datetimeFigureOut">
              <a:rPr lang="en-US" smtClean="0">
                <a:solidFill>
                  <a:prstClr val="black">
                    <a:tint val="75000"/>
                  </a:prstClr>
                </a:solidFill>
                <a:latin typeface="Calibri"/>
              </a:rPr>
              <a:pPr/>
              <a:t>4/16/13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3EC8251-1313-C74E-99D6-AD5A6A208C3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101A2A-FAE3-9A4C-B62D-8458C54E8E95}" type="datetimeFigureOut">
              <a:rPr lang="en-US" smtClean="0">
                <a:solidFill>
                  <a:prstClr val="black">
                    <a:tint val="75000"/>
                  </a:prstClr>
                </a:solidFill>
                <a:latin typeface="Calibri"/>
              </a:rPr>
              <a:pPr/>
              <a:t>4/16/13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3EC8251-1313-C74E-99D6-AD5A6A208C3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B91CADC-0B39-3744-A505-2A8F91302ACC}" type="datetimeFigureOut">
              <a:rPr lang="en-US" smtClean="0"/>
              <a:t>4/16/13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C6C56D-1DCE-B24C-8C64-BF6CB736AE85}" type="slidenum">
              <a:rPr lang="en-US" smtClean="0"/>
              <a:t>‹#›</a:t>
            </a:fld>
            <a:endParaRPr lang="en-US"/>
          </a:p>
        </p:txBody>
      </p:sp>
    </p:spTree>
    <p:extLst>
      <p:ext uri="{BB962C8B-B14F-4D97-AF65-F5344CB8AC3E}">
        <p14:creationId xmlns:p14="http://schemas.microsoft.com/office/powerpoint/2010/main" val="26331188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B91CADC-0B39-3744-A505-2A8F91302ACC}" type="datetimeFigureOut">
              <a:rPr lang="en-US" smtClean="0"/>
              <a:t>4/16/13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6C6C56D-1DCE-B24C-8C64-BF6CB736AE85}" type="slidenum">
              <a:rPr lang="en-US" smtClean="0"/>
              <a:t>‹#›</a:t>
            </a:fld>
            <a:endParaRPr lang="en-US"/>
          </a:p>
        </p:txBody>
      </p:sp>
    </p:spTree>
    <p:extLst>
      <p:ext uri="{BB962C8B-B14F-4D97-AF65-F5344CB8AC3E}">
        <p14:creationId xmlns:p14="http://schemas.microsoft.com/office/powerpoint/2010/main" val="29444372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B91CADC-0B39-3744-A505-2A8F91302ACC}" type="datetimeFigureOut">
              <a:rPr lang="en-US" smtClean="0"/>
              <a:t>4/16/13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6C6C56D-1DCE-B24C-8C64-BF6CB736AE85}" type="slidenum">
              <a:rPr lang="en-US" smtClean="0"/>
              <a:t>‹#›</a:t>
            </a:fld>
            <a:endParaRPr lang="en-US"/>
          </a:p>
        </p:txBody>
      </p:sp>
    </p:spTree>
    <p:extLst>
      <p:ext uri="{BB962C8B-B14F-4D97-AF65-F5344CB8AC3E}">
        <p14:creationId xmlns:p14="http://schemas.microsoft.com/office/powerpoint/2010/main" val="30283730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91CADC-0B39-3744-A505-2A8F91302ACC}" type="datetimeFigureOut">
              <a:rPr lang="en-US" smtClean="0"/>
              <a:t>4/16/13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6C6C56D-1DCE-B24C-8C64-BF6CB736AE85}" type="slidenum">
              <a:rPr lang="en-US" smtClean="0"/>
              <a:t>‹#›</a:t>
            </a:fld>
            <a:endParaRPr lang="en-US"/>
          </a:p>
        </p:txBody>
      </p:sp>
    </p:spTree>
    <p:extLst>
      <p:ext uri="{BB962C8B-B14F-4D97-AF65-F5344CB8AC3E}">
        <p14:creationId xmlns:p14="http://schemas.microsoft.com/office/powerpoint/2010/main" val="39216074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B91CADC-0B39-3744-A505-2A8F91302ACC}" type="datetimeFigureOut">
              <a:rPr lang="en-US" smtClean="0"/>
              <a:t>4/16/13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C6C56D-1DCE-B24C-8C64-BF6CB736AE85}" type="slidenum">
              <a:rPr lang="en-US" smtClean="0"/>
              <a:t>‹#›</a:t>
            </a:fld>
            <a:endParaRPr lang="en-US"/>
          </a:p>
        </p:txBody>
      </p:sp>
    </p:spTree>
    <p:extLst>
      <p:ext uri="{BB962C8B-B14F-4D97-AF65-F5344CB8AC3E}">
        <p14:creationId xmlns:p14="http://schemas.microsoft.com/office/powerpoint/2010/main" val="33633494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B91CADC-0B39-3744-A505-2A8F91302ACC}" type="datetimeFigureOut">
              <a:rPr lang="en-US" smtClean="0"/>
              <a:t>4/16/13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C6C56D-1DCE-B24C-8C64-BF6CB736AE85}" type="slidenum">
              <a:rPr lang="en-US" smtClean="0"/>
              <a:t>‹#›</a:t>
            </a:fld>
            <a:endParaRPr lang="en-US"/>
          </a:p>
        </p:txBody>
      </p:sp>
    </p:spTree>
    <p:extLst>
      <p:ext uri="{BB962C8B-B14F-4D97-AF65-F5344CB8AC3E}">
        <p14:creationId xmlns:p14="http://schemas.microsoft.com/office/powerpoint/2010/main" val="320840916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1.jpe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91CADC-0B39-3744-A505-2A8F91302ACC}" type="datetimeFigureOut">
              <a:rPr lang="en-US" smtClean="0"/>
              <a:t>4/16/13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C6C56D-1DCE-B24C-8C64-BF6CB736AE85}" type="slidenum">
              <a:rPr lang="en-US" smtClean="0"/>
              <a:t>‹#›</a:t>
            </a:fld>
            <a:endParaRPr lang="en-US"/>
          </a:p>
        </p:txBody>
      </p:sp>
    </p:spTree>
    <p:extLst>
      <p:ext uri="{BB962C8B-B14F-4D97-AF65-F5344CB8AC3E}">
        <p14:creationId xmlns:p14="http://schemas.microsoft.com/office/powerpoint/2010/main" val="3227490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bwMode="auto">
          <a:xfrm>
            <a:off x="685800" y="609600"/>
            <a:ext cx="7772400" cy="1143000"/>
          </a:xfrm>
          <a:prstGeom prst="rect">
            <a:avLst/>
          </a:prstGeom>
          <a:noFill/>
          <a:ln>
            <a:noFill/>
          </a:ln>
          <a:effectLst>
            <a:outerShdw blurRad="25400" dist="25399" dir="2700000" algn="ctr" rotWithShape="0">
              <a:schemeClr val="bg2">
                <a:alpha val="99962"/>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3731" name="Rectangle 3"/>
          <p:cNvSpPr>
            <a:spLocks noGrp="1" noChangeArrowheads="1"/>
          </p:cNvSpPr>
          <p:nvPr>
            <p:ph type="body" idx="1"/>
          </p:nvPr>
        </p:nvSpPr>
        <p:spPr bwMode="auto">
          <a:xfrm>
            <a:off x="685800" y="1981200"/>
            <a:ext cx="7772400" cy="4114800"/>
          </a:xfrm>
          <a:prstGeom prst="rect">
            <a:avLst/>
          </a:prstGeom>
          <a:noFill/>
          <a:ln>
            <a:noFill/>
          </a:ln>
          <a:effectLst>
            <a:outerShdw blurRad="25400" dist="25399" dir="2700000" algn="ctr" rotWithShape="0">
              <a:schemeClr val="bg2">
                <a:alpha val="99962"/>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373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50800" dist="25399" dir="2700000" algn="ctr" rotWithShape="0">
                    <a:schemeClr val="bg2">
                      <a:alpha val="99962"/>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defTabSz="914400" eaLnBrk="0" fontAlgn="base" hangingPunct="0">
              <a:spcBef>
                <a:spcPct val="0"/>
              </a:spcBef>
              <a:spcAft>
                <a:spcPct val="0"/>
              </a:spcAft>
            </a:pPr>
            <a:endParaRPr lang="en-US" smtClean="0">
              <a:solidFill>
                <a:srgbClr val="FFFFFF"/>
              </a:solidFill>
              <a:latin typeface="Tahoma"/>
              <a:ea typeface="ＭＳ Ｐゴシック" charset="0"/>
              <a:cs typeface="ＭＳ Ｐゴシック" charset="0"/>
            </a:endParaRPr>
          </a:p>
        </p:txBody>
      </p:sp>
      <p:sp>
        <p:nvSpPr>
          <p:cNvPr id="7373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50800" dist="25399" dir="2700000" algn="ctr" rotWithShape="0">
                    <a:schemeClr val="bg2">
                      <a:alpha val="99962"/>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solidFill>
                  <a:schemeClr val="tx1"/>
                </a:solidFill>
                <a:latin typeface="+mn-lt"/>
              </a:defRPr>
            </a:lvl1pPr>
          </a:lstStyle>
          <a:p>
            <a:pPr defTabSz="914400" eaLnBrk="0" fontAlgn="base" hangingPunct="0">
              <a:spcBef>
                <a:spcPct val="0"/>
              </a:spcBef>
              <a:spcAft>
                <a:spcPct val="0"/>
              </a:spcAft>
            </a:pPr>
            <a:endParaRPr lang="en-US" smtClean="0">
              <a:solidFill>
                <a:srgbClr val="FFFFFF"/>
              </a:solidFill>
              <a:latin typeface="Tahoma"/>
              <a:ea typeface="ＭＳ Ｐゴシック" charset="0"/>
              <a:cs typeface="ＭＳ Ｐゴシック" charset="0"/>
            </a:endParaRPr>
          </a:p>
        </p:txBody>
      </p:sp>
      <p:sp>
        <p:nvSpPr>
          <p:cNvPr id="7373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50800" dist="25399" dir="2700000" algn="ctr" rotWithShape="0">
                    <a:schemeClr val="bg2">
                      <a:alpha val="99962"/>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solidFill>
                  <a:schemeClr val="tx1"/>
                </a:solidFill>
                <a:latin typeface="+mn-lt"/>
              </a:defRPr>
            </a:lvl1pPr>
          </a:lstStyle>
          <a:p>
            <a:pPr defTabSz="914400" eaLnBrk="0" fontAlgn="base" hangingPunct="0">
              <a:spcBef>
                <a:spcPct val="0"/>
              </a:spcBef>
              <a:spcAft>
                <a:spcPct val="0"/>
              </a:spcAft>
            </a:pPr>
            <a:fld id="{7D4DBBED-4D1D-7946-BF13-3426770A17F5}" type="slidenum">
              <a:rPr lang="en-US" smtClean="0">
                <a:solidFill>
                  <a:srgbClr val="FFFFFF"/>
                </a:solidFill>
                <a:latin typeface="Tahoma"/>
                <a:ea typeface="ＭＳ Ｐゴシック" charset="0"/>
                <a:cs typeface="ＭＳ Ｐゴシック" charset="0"/>
              </a:rPr>
              <a:pPr defTabSz="914400" eaLnBrk="0" fontAlgn="base" hangingPunct="0">
                <a:spcBef>
                  <a:spcPct val="0"/>
                </a:spcBef>
                <a:spcAft>
                  <a:spcPct val="0"/>
                </a:spcAft>
              </a:pPr>
              <a:t>‹#›</a:t>
            </a:fld>
            <a:endParaRPr lang="en-US" smtClean="0">
              <a:solidFill>
                <a:srgbClr val="FFFFFF"/>
              </a:solidFill>
              <a:latin typeface="Tahoma"/>
              <a:ea typeface="ＭＳ Ｐゴシック" charset="0"/>
              <a:cs typeface="ＭＳ Ｐゴシック" charset="0"/>
            </a:endParaRPr>
          </a:p>
        </p:txBody>
      </p:sp>
    </p:spTree>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fontAlgn="base">
        <a:spcBef>
          <a:spcPct val="0"/>
        </a:spcBef>
        <a:spcAft>
          <a:spcPct val="0"/>
        </a:spcAft>
        <a:defRPr sz="4400" i="1">
          <a:solidFill>
            <a:schemeClr val="tx2"/>
          </a:solidFill>
          <a:latin typeface="+mj-lt"/>
          <a:ea typeface="+mj-ea"/>
          <a:cs typeface="+mj-cs"/>
        </a:defRPr>
      </a:lvl1pPr>
      <a:lvl2pPr algn="ctr" rtl="0" fontAlgn="base">
        <a:spcBef>
          <a:spcPct val="0"/>
        </a:spcBef>
        <a:spcAft>
          <a:spcPct val="0"/>
        </a:spcAft>
        <a:defRPr sz="4400" i="1">
          <a:solidFill>
            <a:schemeClr val="tx2"/>
          </a:solidFill>
          <a:latin typeface="Tahoma" charset="0"/>
          <a:ea typeface="ＭＳ Ｐゴシック" charset="0"/>
          <a:cs typeface="ＭＳ Ｐゴシック" charset="0"/>
        </a:defRPr>
      </a:lvl2pPr>
      <a:lvl3pPr algn="ctr" rtl="0" fontAlgn="base">
        <a:spcBef>
          <a:spcPct val="0"/>
        </a:spcBef>
        <a:spcAft>
          <a:spcPct val="0"/>
        </a:spcAft>
        <a:defRPr sz="4400" i="1">
          <a:solidFill>
            <a:schemeClr val="tx2"/>
          </a:solidFill>
          <a:latin typeface="Tahoma" charset="0"/>
          <a:ea typeface="ＭＳ Ｐゴシック" charset="0"/>
          <a:cs typeface="ＭＳ Ｐゴシック" charset="0"/>
        </a:defRPr>
      </a:lvl3pPr>
      <a:lvl4pPr algn="ctr" rtl="0" fontAlgn="base">
        <a:spcBef>
          <a:spcPct val="0"/>
        </a:spcBef>
        <a:spcAft>
          <a:spcPct val="0"/>
        </a:spcAft>
        <a:defRPr sz="4400" i="1">
          <a:solidFill>
            <a:schemeClr val="tx2"/>
          </a:solidFill>
          <a:latin typeface="Tahoma" charset="0"/>
          <a:ea typeface="ＭＳ Ｐゴシック" charset="0"/>
          <a:cs typeface="ＭＳ Ｐゴシック" charset="0"/>
        </a:defRPr>
      </a:lvl4pPr>
      <a:lvl5pPr algn="ctr" rtl="0" fontAlgn="base">
        <a:spcBef>
          <a:spcPct val="0"/>
        </a:spcBef>
        <a:spcAft>
          <a:spcPct val="0"/>
        </a:spcAft>
        <a:defRPr sz="4400" i="1">
          <a:solidFill>
            <a:schemeClr val="tx2"/>
          </a:solidFill>
          <a:latin typeface="Tahoma" charset="0"/>
          <a:ea typeface="ＭＳ Ｐゴシック" charset="0"/>
          <a:cs typeface="ＭＳ Ｐゴシック" charset="0"/>
        </a:defRPr>
      </a:lvl5pPr>
      <a:lvl6pPr marL="457200" algn="ct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ct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ct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ct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900" indent="-342900" algn="l" rtl="0" fontAlgn="base">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fontAlgn="base">
        <a:spcBef>
          <a:spcPct val="20000"/>
        </a:spcBef>
        <a:spcAft>
          <a:spcPct val="0"/>
        </a:spcAft>
        <a:buFont typeface="Wingdings" charset="0"/>
        <a:buChar char=""/>
        <a:defRPr sz="2800">
          <a:solidFill>
            <a:schemeClr val="tx1"/>
          </a:solidFill>
          <a:latin typeface="+mn-lt"/>
          <a:ea typeface="+mn-ea"/>
        </a:defRPr>
      </a:lvl2pPr>
      <a:lvl3pPr marL="1143000" indent="-228600" algn="l" rtl="0" fontAlgn="base">
        <a:spcBef>
          <a:spcPct val="20000"/>
        </a:spcBef>
        <a:spcAft>
          <a:spcPct val="0"/>
        </a:spcAft>
        <a:buFont typeface="Wingdings" charset="0"/>
        <a:buChar char=""/>
        <a:defRPr sz="2400">
          <a:solidFill>
            <a:schemeClr val="tx1"/>
          </a:solidFill>
          <a:latin typeface="+mn-lt"/>
          <a:ea typeface="+mn-ea"/>
        </a:defRPr>
      </a:lvl3pPr>
      <a:lvl4pPr marL="1600200" indent="-228600" algn="l" rtl="0" fontAlgn="base">
        <a:spcBef>
          <a:spcPct val="20000"/>
        </a:spcBef>
        <a:spcAft>
          <a:spcPct val="0"/>
        </a:spcAft>
        <a:buFont typeface="Wingdings" charset="0"/>
        <a:buChar char=""/>
        <a:defRPr sz="2000">
          <a:solidFill>
            <a:schemeClr val="tx1"/>
          </a:solidFill>
          <a:latin typeface="+mn-lt"/>
          <a:ea typeface="+mn-ea"/>
        </a:defRPr>
      </a:lvl4pPr>
      <a:lvl5pPr marL="2057400" indent="-228600" algn="l" rtl="0" fontAlgn="base">
        <a:spcBef>
          <a:spcPct val="20000"/>
        </a:spcBef>
        <a:spcAft>
          <a:spcPct val="0"/>
        </a:spcAft>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101A2A-FAE3-9A4C-B62D-8458C54E8E95}" type="datetimeFigureOut">
              <a:rPr lang="en-US" smtClean="0">
                <a:solidFill>
                  <a:prstClr val="black">
                    <a:tint val="75000"/>
                  </a:prstClr>
                </a:solidFill>
                <a:latin typeface="Calibri"/>
              </a:rPr>
              <a:pPr/>
              <a:t>4/16/13</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EC8251-1313-C74E-99D6-AD5A6A208C3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emf"/></Relationships>
</file>

<file path=ppt/slides/_rels/slide11.xml.rels><?xml version="1.0" encoding="UTF-8" standalone="yes"?>
<Relationships xmlns="http://schemas.openxmlformats.org/package/2006/relationships"><Relationship Id="rId3" Type="http://schemas.openxmlformats.org/officeDocument/2006/relationships/image" Target="../media/image23.emf"/><Relationship Id="rId4" Type="http://schemas.openxmlformats.org/officeDocument/2006/relationships/image" Target="../media/image24.emf"/><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oleObject" Target="../embeddings/oleObject4.bin"/><Relationship Id="rId5" Type="http://schemas.openxmlformats.org/officeDocument/2006/relationships/image" Target="../media/image27.e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3.xml"/><Relationship Id="rId4" Type="http://schemas.openxmlformats.org/officeDocument/2006/relationships/notesSlide" Target="../notesSlides/notesSlide1.xml"/><Relationship Id="rId5" Type="http://schemas.openxmlformats.org/officeDocument/2006/relationships/image" Target="../media/image5.png"/><Relationship Id="rId6" Type="http://schemas.openxmlformats.org/officeDocument/2006/relationships/image" Target="../media/image6.emf"/><Relationship Id="rId1" Type="http://schemas.microsoft.com/office/2007/relationships/media" Target="../media/media1.mpg"/><Relationship Id="rId2" Type="http://schemas.openxmlformats.org/officeDocument/2006/relationships/video" Target="../media/media1.m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emf"/></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8.emf"/><Relationship Id="rId5" Type="http://schemas.openxmlformats.org/officeDocument/2006/relationships/oleObject" Target="../embeddings/oleObject2.bin"/><Relationship Id="rId6" Type="http://schemas.openxmlformats.org/officeDocument/2006/relationships/image" Target="../media/image9.emf"/><Relationship Id="rId7" Type="http://schemas.openxmlformats.org/officeDocument/2006/relationships/image" Target="../media/image10.png"/><Relationship Id="rId8" Type="http://schemas.openxmlformats.org/officeDocument/2006/relationships/image" Target="../media/image11.emf"/><Relationship Id="rId9" Type="http://schemas.openxmlformats.org/officeDocument/2006/relationships/image" Target="../media/image12.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oleObject" Target="../embeddings/oleObject3.bin"/><Relationship Id="rId5" Type="http://schemas.openxmlformats.org/officeDocument/2006/relationships/image" Target="../media/image13.emf"/><Relationship Id="rId6" Type="http://schemas.openxmlformats.org/officeDocument/2006/relationships/image" Target="../media/image14.emf"/><Relationship Id="rId1" Type="http://schemas.openxmlformats.org/officeDocument/2006/relationships/vmlDrawing" Target="../drawings/vmlDrawing2.vml"/><Relationship Id="rId2"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emf"/><Relationship Id="rId3" Type="http://schemas.openxmlformats.org/officeDocument/2006/relationships/image" Target="../media/image17.emf"/></Relationships>
</file>

<file path=ppt/slides/_rels/slide8.xml.rels><?xml version="1.0" encoding="UTF-8" standalone="yes"?>
<Relationships xmlns="http://schemas.openxmlformats.org/package/2006/relationships"><Relationship Id="rId3" Type="http://schemas.openxmlformats.org/officeDocument/2006/relationships/image" Target="../media/image19.emf"/><Relationship Id="rId4" Type="http://schemas.openxmlformats.org/officeDocument/2006/relationships/image" Target="../media/image20.emf"/><Relationship Id="rId5" Type="http://schemas.openxmlformats.org/officeDocument/2006/relationships/image" Target="../media/image21.emf"/><Relationship Id="rId1" Type="http://schemas.openxmlformats.org/officeDocument/2006/relationships/slideLayout" Target="../slideLayouts/slideLayout2.xml"/><Relationship Id="rId2" Type="http://schemas.openxmlformats.org/officeDocument/2006/relationships/image" Target="../media/image18.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Inherent Optical Properties</a:t>
            </a:r>
            <a:br>
              <a:rPr lang="en-US" dirty="0" smtClean="0"/>
            </a:br>
            <a:r>
              <a:rPr lang="en-US" dirty="0" smtClean="0"/>
              <a:t>(IOPs)</a:t>
            </a:r>
            <a:endParaRPr lang="en-US" dirty="0"/>
          </a:p>
        </p:txBody>
      </p:sp>
      <p:sp>
        <p:nvSpPr>
          <p:cNvPr id="3" name="Subtitle 2"/>
          <p:cNvSpPr>
            <a:spLocks noGrp="1"/>
          </p:cNvSpPr>
          <p:nvPr>
            <p:ph type="subTitle" idx="1"/>
          </p:nvPr>
        </p:nvSpPr>
        <p:spPr>
          <a:xfrm>
            <a:off x="1371600" y="3886198"/>
            <a:ext cx="6400800" cy="1145563"/>
          </a:xfrm>
        </p:spPr>
        <p:txBody>
          <a:bodyPr>
            <a:normAutofit fontScale="85000" lnSpcReduction="20000"/>
          </a:bodyPr>
          <a:lstStyle/>
          <a:p>
            <a:r>
              <a:rPr lang="en-US" sz="2400" dirty="0" err="1" smtClean="0"/>
              <a:t>Stéphane</a:t>
            </a:r>
            <a:r>
              <a:rPr lang="en-US" sz="2400" dirty="0" smtClean="0"/>
              <a:t> Maritorena</a:t>
            </a:r>
          </a:p>
          <a:p>
            <a:endParaRPr lang="en-US" sz="700" dirty="0" smtClean="0"/>
          </a:p>
          <a:p>
            <a:pPr>
              <a:lnSpc>
                <a:spcPct val="50000"/>
              </a:lnSpc>
            </a:pPr>
            <a:endParaRPr lang="en-US" sz="2000" dirty="0" smtClean="0"/>
          </a:p>
          <a:p>
            <a:pPr>
              <a:lnSpc>
                <a:spcPct val="110000"/>
              </a:lnSpc>
            </a:pPr>
            <a:r>
              <a:rPr lang="en-US" sz="2000" dirty="0" smtClean="0"/>
              <a:t>Earth Research Institute</a:t>
            </a:r>
          </a:p>
          <a:p>
            <a:pPr>
              <a:lnSpc>
                <a:spcPct val="110000"/>
              </a:lnSpc>
            </a:pPr>
            <a:r>
              <a:rPr lang="en-US" sz="2000" dirty="0" smtClean="0"/>
              <a:t>University of California Santa Barbara</a:t>
            </a:r>
            <a:endParaRPr lang="en-US" sz="2000" dirty="0"/>
          </a:p>
        </p:txBody>
      </p:sp>
      <p:pic>
        <p:nvPicPr>
          <p:cNvPr id="4" name="Picture 3" descr="eri_logo_smal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55" y="102416"/>
            <a:ext cx="2054635" cy="1193800"/>
          </a:xfrm>
          <a:prstGeom prst="rect">
            <a:avLst/>
          </a:prstGeom>
        </p:spPr>
      </p:pic>
      <p:pic>
        <p:nvPicPr>
          <p:cNvPr id="5" name="Picture 186"/>
          <p:cNvPicPr>
            <a:picLocks noChangeAspect="1"/>
          </p:cNvPicPr>
          <p:nvPr/>
        </p:nvPicPr>
        <p:blipFill>
          <a:blip r:embed="rId3"/>
          <a:srcRect/>
          <a:stretch>
            <a:fillRect/>
          </a:stretch>
        </p:blipFill>
        <p:spPr bwMode="auto">
          <a:xfrm>
            <a:off x="7462838" y="244475"/>
            <a:ext cx="1528762" cy="814388"/>
          </a:xfrm>
          <a:prstGeom prst="rect">
            <a:avLst/>
          </a:prstGeom>
          <a:noFill/>
          <a:ln w="9525">
            <a:noFill/>
            <a:miter lim="800000"/>
            <a:headEnd/>
            <a:tailEnd/>
          </a:ln>
        </p:spPr>
      </p:pic>
      <p:pic>
        <p:nvPicPr>
          <p:cNvPr id="6" name="Picture 67"/>
          <p:cNvPicPr>
            <a:picLocks noChangeAspect="1"/>
          </p:cNvPicPr>
          <p:nvPr/>
        </p:nvPicPr>
        <p:blipFill>
          <a:blip r:embed="rId4"/>
          <a:srcRect/>
          <a:stretch>
            <a:fillRect/>
          </a:stretch>
        </p:blipFill>
        <p:spPr bwMode="auto">
          <a:xfrm>
            <a:off x="242888" y="5600700"/>
            <a:ext cx="1343025" cy="1117600"/>
          </a:xfrm>
          <a:prstGeom prst="rect">
            <a:avLst/>
          </a:prstGeom>
          <a:noFill/>
          <a:ln w="9525">
            <a:noFill/>
            <a:miter lim="800000"/>
            <a:headEnd/>
            <a:tailEnd/>
          </a:ln>
        </p:spPr>
      </p:pic>
    </p:spTree>
    <p:extLst>
      <p:ext uri="{BB962C8B-B14F-4D97-AF65-F5344CB8AC3E}">
        <p14:creationId xmlns:p14="http://schemas.microsoft.com/office/powerpoint/2010/main" val="245433565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46863"/>
          <a:stretch/>
        </p:blipFill>
        <p:spPr>
          <a:xfrm>
            <a:off x="1516551" y="5387768"/>
            <a:ext cx="5969000" cy="1059494"/>
          </a:xfrm>
          <a:prstGeom prst="rect">
            <a:avLst/>
          </a:prstGeom>
        </p:spPr>
      </p:pic>
      <p:sp>
        <p:nvSpPr>
          <p:cNvPr id="5" name="TextBox 4"/>
          <p:cNvSpPr txBox="1"/>
          <p:nvPr/>
        </p:nvSpPr>
        <p:spPr>
          <a:xfrm>
            <a:off x="7033912" y="6185652"/>
            <a:ext cx="1776185" cy="261610"/>
          </a:xfrm>
          <a:prstGeom prst="rect">
            <a:avLst/>
          </a:prstGeom>
          <a:noFill/>
        </p:spPr>
        <p:txBody>
          <a:bodyPr wrap="none" rtlCol="0">
            <a:spAutoFit/>
          </a:bodyPr>
          <a:lstStyle/>
          <a:p>
            <a:r>
              <a:rPr lang="en-US" sz="1100" dirty="0" smtClean="0">
                <a:latin typeface="Arial"/>
                <a:cs typeface="Arial"/>
              </a:rPr>
              <a:t>(In Press, Applied Optics)</a:t>
            </a:r>
            <a:endParaRPr lang="en-US" sz="1100" dirty="0">
              <a:latin typeface="Arial"/>
              <a:cs typeface="Arial"/>
            </a:endParaRPr>
          </a:p>
        </p:txBody>
      </p:sp>
      <p:sp>
        <p:nvSpPr>
          <p:cNvPr id="6" name="Content Placeholder 2"/>
          <p:cNvSpPr>
            <a:spLocks noGrp="1"/>
          </p:cNvSpPr>
          <p:nvPr>
            <p:ph idx="1"/>
          </p:nvPr>
        </p:nvSpPr>
        <p:spPr>
          <a:xfrm>
            <a:off x="580497" y="785808"/>
            <a:ext cx="8229600" cy="3678766"/>
          </a:xfrm>
        </p:spPr>
        <p:txBody>
          <a:bodyPr>
            <a:normAutofit fontScale="85000" lnSpcReduction="10000"/>
          </a:bodyPr>
          <a:lstStyle/>
          <a:p>
            <a:pPr>
              <a:spcBef>
                <a:spcPts val="0"/>
              </a:spcBef>
              <a:spcAft>
                <a:spcPts val="600"/>
              </a:spcAft>
            </a:pPr>
            <a:r>
              <a:rPr lang="en-US" sz="1900" dirty="0" smtClean="0">
                <a:latin typeface="Arial"/>
                <a:cs typeface="Arial"/>
              </a:rPr>
              <a:t>Goal was mostly to look under the hood of 7 IOP algorithms to interpret their differences and </a:t>
            </a:r>
            <a:r>
              <a:rPr lang="en-US" sz="1900" dirty="0">
                <a:latin typeface="Arial"/>
                <a:cs typeface="Arial"/>
              </a:rPr>
              <a:t>assess thei</a:t>
            </a:r>
            <a:r>
              <a:rPr lang="en-US" sz="2000" dirty="0">
                <a:latin typeface="Arial"/>
                <a:cs typeface="Arial"/>
              </a:rPr>
              <a:t>r </a:t>
            </a:r>
            <a:r>
              <a:rPr lang="en-US" sz="1900" dirty="0" smtClean="0">
                <a:latin typeface="Arial"/>
                <a:cs typeface="Arial"/>
              </a:rPr>
              <a:t>suitability for global application</a:t>
            </a:r>
          </a:p>
          <a:p>
            <a:pPr>
              <a:spcBef>
                <a:spcPts val="0"/>
              </a:spcBef>
              <a:spcAft>
                <a:spcPts val="600"/>
              </a:spcAft>
            </a:pPr>
            <a:r>
              <a:rPr lang="en-US" sz="1900" dirty="0" smtClean="0">
                <a:latin typeface="Arial"/>
                <a:cs typeface="Arial"/>
              </a:rPr>
              <a:t>Since SA </a:t>
            </a:r>
            <a:r>
              <a:rPr lang="en-US" sz="1900" dirty="0">
                <a:latin typeface="Arial"/>
                <a:cs typeface="Arial"/>
              </a:rPr>
              <a:t>algorithms are all based on the same fundamental relationship between </a:t>
            </a:r>
            <a:r>
              <a:rPr lang="en-US" sz="1900" dirty="0" err="1">
                <a:latin typeface="Arial"/>
                <a:cs typeface="Arial"/>
              </a:rPr>
              <a:t>Rrs</a:t>
            </a:r>
            <a:r>
              <a:rPr lang="en-US" sz="1900" dirty="0">
                <a:latin typeface="Arial"/>
                <a:cs typeface="Arial"/>
              </a:rPr>
              <a:t> and </a:t>
            </a:r>
            <a:r>
              <a:rPr lang="en-US" sz="1900" dirty="0" smtClean="0">
                <a:latin typeface="Arial"/>
                <a:cs typeface="Arial"/>
              </a:rPr>
              <a:t>IOPs, the differences among them come from their overall design</a:t>
            </a:r>
          </a:p>
          <a:p>
            <a:pPr lvl="1">
              <a:spcBef>
                <a:spcPts val="0"/>
              </a:spcBef>
              <a:spcAft>
                <a:spcPts val="600"/>
              </a:spcAft>
            </a:pPr>
            <a:r>
              <a:rPr lang="en-US" sz="1500" dirty="0" smtClean="0">
                <a:latin typeface="Arial"/>
                <a:cs typeface="Arial"/>
              </a:rPr>
              <a:t>Assumptions</a:t>
            </a:r>
          </a:p>
          <a:p>
            <a:pPr lvl="1">
              <a:spcBef>
                <a:spcPts val="0"/>
              </a:spcBef>
              <a:spcAft>
                <a:spcPts val="600"/>
              </a:spcAft>
            </a:pPr>
            <a:r>
              <a:rPr lang="en-US" sz="1500" dirty="0" smtClean="0">
                <a:latin typeface="Arial"/>
                <a:cs typeface="Arial"/>
              </a:rPr>
              <a:t>Parameterization </a:t>
            </a:r>
            <a:r>
              <a:rPr lang="en-US" sz="1500" dirty="0">
                <a:latin typeface="Arial"/>
                <a:cs typeface="Arial"/>
              </a:rPr>
              <a:t>of </a:t>
            </a:r>
            <a:r>
              <a:rPr lang="en-US" sz="1500" dirty="0" smtClean="0">
                <a:latin typeface="Arial"/>
                <a:cs typeface="Arial"/>
              </a:rPr>
              <a:t>the </a:t>
            </a:r>
            <a:r>
              <a:rPr lang="en-US" sz="1500" dirty="0">
                <a:latin typeface="Arial"/>
                <a:cs typeface="Arial"/>
              </a:rPr>
              <a:t>absorption and </a:t>
            </a:r>
            <a:r>
              <a:rPr lang="en-US" sz="1500" dirty="0" smtClean="0">
                <a:latin typeface="Arial"/>
                <a:cs typeface="Arial"/>
              </a:rPr>
              <a:t>backscattering components</a:t>
            </a:r>
          </a:p>
          <a:p>
            <a:pPr lvl="1">
              <a:spcBef>
                <a:spcPts val="0"/>
              </a:spcBef>
              <a:spcAft>
                <a:spcPts val="600"/>
              </a:spcAft>
            </a:pPr>
            <a:r>
              <a:rPr lang="en-US" sz="1500" dirty="0" smtClean="0">
                <a:latin typeface="Arial"/>
                <a:cs typeface="Arial"/>
              </a:rPr>
              <a:t>Inversion or optimization approach</a:t>
            </a:r>
          </a:p>
          <a:p>
            <a:pPr marL="457200" lvl="1" indent="0">
              <a:spcBef>
                <a:spcPts val="0"/>
              </a:spcBef>
              <a:spcAft>
                <a:spcPts val="600"/>
              </a:spcAft>
              <a:buNone/>
            </a:pPr>
            <a:endParaRPr lang="en-US" sz="1500" dirty="0">
              <a:latin typeface="Arial"/>
              <a:cs typeface="Arial"/>
            </a:endParaRPr>
          </a:p>
          <a:p>
            <a:pPr>
              <a:spcBef>
                <a:spcPts val="0"/>
              </a:spcBef>
              <a:spcAft>
                <a:spcPts val="600"/>
              </a:spcAft>
            </a:pPr>
            <a:r>
              <a:rPr lang="en-US" sz="1900" dirty="0" smtClean="0">
                <a:latin typeface="Arial"/>
                <a:cs typeface="Arial"/>
              </a:rPr>
              <a:t>Seven IOP algorithms were tested against the NOMAD in situ data set and some satellite data</a:t>
            </a:r>
          </a:p>
          <a:p>
            <a:endParaRPr lang="en-US" sz="1900" dirty="0" smtClean="0">
              <a:latin typeface="Arial"/>
              <a:cs typeface="Arial"/>
            </a:endParaRPr>
          </a:p>
          <a:p>
            <a:r>
              <a:rPr lang="en-US" sz="1900" dirty="0" smtClean="0">
                <a:latin typeface="Arial"/>
                <a:cs typeface="Arial"/>
              </a:rPr>
              <a:t>NASA OBPG developed the generalized IOP (GIOP) model software which allows the user to choose the parameterization and inversion method of a SA ocean color model.</a:t>
            </a:r>
            <a:endParaRPr lang="en-US" sz="1900" dirty="0">
              <a:latin typeface="Arial"/>
              <a:cs typeface="Arial"/>
            </a:endParaRPr>
          </a:p>
        </p:txBody>
      </p:sp>
      <p:sp>
        <p:nvSpPr>
          <p:cNvPr id="2" name="TextBox 1"/>
          <p:cNvSpPr txBox="1"/>
          <p:nvPr/>
        </p:nvSpPr>
        <p:spPr>
          <a:xfrm>
            <a:off x="1738485" y="160277"/>
            <a:ext cx="6189791" cy="400110"/>
          </a:xfrm>
          <a:prstGeom prst="rect">
            <a:avLst/>
          </a:prstGeom>
          <a:noFill/>
        </p:spPr>
        <p:txBody>
          <a:bodyPr wrap="none" rtlCol="0">
            <a:spAutoFit/>
          </a:bodyPr>
          <a:lstStyle/>
          <a:p>
            <a:r>
              <a:rPr lang="en-US" sz="2000" b="1" dirty="0" smtClean="0"/>
              <a:t>The NASA OBPG IOP algorithms Workshops (2008, 2010)</a:t>
            </a:r>
            <a:endParaRPr lang="en-US" sz="2000" b="1" dirty="0"/>
          </a:p>
        </p:txBody>
      </p:sp>
      <p:sp>
        <p:nvSpPr>
          <p:cNvPr id="3" name="TextBox 2"/>
          <p:cNvSpPr txBox="1"/>
          <p:nvPr/>
        </p:nvSpPr>
        <p:spPr>
          <a:xfrm>
            <a:off x="1885541" y="4643884"/>
            <a:ext cx="5462949" cy="646331"/>
          </a:xfrm>
          <a:prstGeom prst="rect">
            <a:avLst/>
          </a:prstGeom>
          <a:noFill/>
        </p:spPr>
        <p:txBody>
          <a:bodyPr wrap="square" rtlCol="0">
            <a:spAutoFit/>
          </a:bodyPr>
          <a:lstStyle/>
          <a:p>
            <a:pPr algn="ctr"/>
            <a:r>
              <a:rPr lang="en-US" b="1" dirty="0" smtClean="0"/>
              <a:t>Generalized ocean color inversion model for retrieving marine inherent optical properties</a:t>
            </a:r>
            <a:endParaRPr lang="en-US" b="1" dirty="0"/>
          </a:p>
        </p:txBody>
      </p:sp>
    </p:spTree>
    <p:extLst>
      <p:ext uri="{BB962C8B-B14F-4D97-AF65-F5344CB8AC3E}">
        <p14:creationId xmlns:p14="http://schemas.microsoft.com/office/powerpoint/2010/main" val="176101603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b="17662"/>
          <a:stretch/>
        </p:blipFill>
        <p:spPr>
          <a:xfrm>
            <a:off x="822251" y="1373406"/>
            <a:ext cx="4884723" cy="2727238"/>
          </a:xfrm>
          <a:prstGeom prst="rect">
            <a:avLst/>
          </a:prstGeom>
        </p:spPr>
      </p:pic>
      <p:sp>
        <p:nvSpPr>
          <p:cNvPr id="2" name="TextBox 1"/>
          <p:cNvSpPr txBox="1"/>
          <p:nvPr/>
        </p:nvSpPr>
        <p:spPr>
          <a:xfrm>
            <a:off x="314960" y="260255"/>
            <a:ext cx="7731842" cy="369332"/>
          </a:xfrm>
          <a:prstGeom prst="rect">
            <a:avLst/>
          </a:prstGeom>
          <a:noFill/>
        </p:spPr>
        <p:txBody>
          <a:bodyPr wrap="square" rtlCol="0">
            <a:spAutoFit/>
          </a:bodyPr>
          <a:lstStyle/>
          <a:p>
            <a:pPr algn="ctr"/>
            <a:r>
              <a:rPr lang="en-US" b="1" dirty="0" smtClean="0">
                <a:latin typeface="Arial"/>
                <a:cs typeface="Arial"/>
              </a:rPr>
              <a:t>ESA OC-CCI round-robin</a:t>
            </a:r>
          </a:p>
        </p:txBody>
      </p:sp>
      <p:pic>
        <p:nvPicPr>
          <p:cNvPr id="3" name="Picture 2"/>
          <p:cNvPicPr>
            <a:picLocks noChangeAspect="1"/>
          </p:cNvPicPr>
          <p:nvPr/>
        </p:nvPicPr>
        <p:blipFill>
          <a:blip r:embed="rId4"/>
          <a:stretch>
            <a:fillRect/>
          </a:stretch>
        </p:blipFill>
        <p:spPr>
          <a:xfrm>
            <a:off x="1820313" y="5062833"/>
            <a:ext cx="5092700" cy="1587500"/>
          </a:xfrm>
          <a:prstGeom prst="rect">
            <a:avLst/>
          </a:prstGeom>
        </p:spPr>
      </p:pic>
      <p:sp>
        <p:nvSpPr>
          <p:cNvPr id="7" name="TextBox 6"/>
          <p:cNvSpPr txBox="1"/>
          <p:nvPr/>
        </p:nvSpPr>
        <p:spPr>
          <a:xfrm>
            <a:off x="7299666" y="6144986"/>
            <a:ext cx="1164470" cy="261610"/>
          </a:xfrm>
          <a:prstGeom prst="rect">
            <a:avLst/>
          </a:prstGeom>
          <a:noFill/>
        </p:spPr>
        <p:txBody>
          <a:bodyPr wrap="none" rtlCol="0">
            <a:spAutoFit/>
          </a:bodyPr>
          <a:lstStyle/>
          <a:p>
            <a:r>
              <a:rPr lang="en-US" sz="1100" dirty="0" smtClean="0">
                <a:latin typeface="Arial"/>
                <a:cs typeface="Arial"/>
              </a:rPr>
              <a:t>(In Press, RSE)</a:t>
            </a:r>
            <a:endParaRPr lang="en-US" sz="1100" dirty="0">
              <a:latin typeface="Arial"/>
              <a:cs typeface="Arial"/>
            </a:endParaRPr>
          </a:p>
        </p:txBody>
      </p:sp>
      <p:sp>
        <p:nvSpPr>
          <p:cNvPr id="8" name="Right Brace 7"/>
          <p:cNvSpPr/>
          <p:nvPr/>
        </p:nvSpPr>
        <p:spPr>
          <a:xfrm>
            <a:off x="5648206" y="1983458"/>
            <a:ext cx="155448" cy="1234337"/>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TextBox 8"/>
          <p:cNvSpPr txBox="1"/>
          <p:nvPr/>
        </p:nvSpPr>
        <p:spPr>
          <a:xfrm>
            <a:off x="5775139" y="2425219"/>
            <a:ext cx="2317186" cy="523220"/>
          </a:xfrm>
          <a:prstGeom prst="rect">
            <a:avLst/>
          </a:prstGeom>
          <a:noFill/>
        </p:spPr>
        <p:txBody>
          <a:bodyPr wrap="none" rtlCol="0">
            <a:spAutoFit/>
          </a:bodyPr>
          <a:lstStyle/>
          <a:p>
            <a:r>
              <a:rPr lang="en-US" sz="1400" dirty="0" smtClean="0"/>
              <a:t>11 semi-analytical algorithms</a:t>
            </a:r>
          </a:p>
          <a:p>
            <a:r>
              <a:rPr lang="en-US" sz="1400" dirty="0" smtClean="0"/>
              <a:t> (IOPs, </a:t>
            </a:r>
            <a:r>
              <a:rPr lang="en-US" sz="1400" dirty="0" err="1" smtClean="0"/>
              <a:t>Chl</a:t>
            </a:r>
            <a:r>
              <a:rPr lang="en-US" sz="1400" dirty="0" smtClean="0"/>
              <a:t>, </a:t>
            </a:r>
            <a:r>
              <a:rPr lang="en-US" sz="1400" dirty="0" err="1" smtClean="0"/>
              <a:t>Kd</a:t>
            </a:r>
            <a:r>
              <a:rPr lang="en-US" sz="1400" dirty="0" smtClean="0"/>
              <a:t>(490))</a:t>
            </a:r>
            <a:endParaRPr lang="en-US" sz="1400" dirty="0"/>
          </a:p>
        </p:txBody>
      </p:sp>
      <p:sp>
        <p:nvSpPr>
          <p:cNvPr id="11" name="Right Brace 10"/>
          <p:cNvSpPr/>
          <p:nvPr/>
        </p:nvSpPr>
        <p:spPr>
          <a:xfrm>
            <a:off x="5648206" y="3288915"/>
            <a:ext cx="174178" cy="740609"/>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TextBox 11"/>
          <p:cNvSpPr txBox="1"/>
          <p:nvPr/>
        </p:nvSpPr>
        <p:spPr>
          <a:xfrm>
            <a:off x="5836099" y="3481859"/>
            <a:ext cx="2191037" cy="307777"/>
          </a:xfrm>
          <a:prstGeom prst="rect">
            <a:avLst/>
          </a:prstGeom>
          <a:noFill/>
        </p:spPr>
        <p:txBody>
          <a:bodyPr wrap="none" rtlCol="0">
            <a:spAutoFit/>
          </a:bodyPr>
          <a:lstStyle/>
          <a:p>
            <a:r>
              <a:rPr lang="en-US" sz="1400" dirty="0" smtClean="0"/>
              <a:t>6 empirical algorithms (</a:t>
            </a:r>
            <a:r>
              <a:rPr lang="en-US" sz="1400" dirty="0" err="1" smtClean="0"/>
              <a:t>Chl</a:t>
            </a:r>
            <a:r>
              <a:rPr lang="en-US" sz="1400" dirty="0" smtClean="0"/>
              <a:t>)</a:t>
            </a:r>
            <a:endParaRPr lang="en-US" sz="1400" dirty="0"/>
          </a:p>
        </p:txBody>
      </p:sp>
      <p:cxnSp>
        <p:nvCxnSpPr>
          <p:cNvPr id="14" name="Straight Arrow Connector 13"/>
          <p:cNvCxnSpPr/>
          <p:nvPr/>
        </p:nvCxnSpPr>
        <p:spPr>
          <a:xfrm>
            <a:off x="5401070" y="1774004"/>
            <a:ext cx="435029"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5836099" y="1620115"/>
            <a:ext cx="1059204" cy="307777"/>
          </a:xfrm>
          <a:prstGeom prst="rect">
            <a:avLst/>
          </a:prstGeom>
          <a:noFill/>
        </p:spPr>
        <p:txBody>
          <a:bodyPr wrap="none" rtlCol="0">
            <a:spAutoFit/>
          </a:bodyPr>
          <a:lstStyle/>
          <a:p>
            <a:r>
              <a:rPr lang="en-US" sz="1400" dirty="0" smtClean="0"/>
              <a:t>29 variables</a:t>
            </a:r>
            <a:endParaRPr lang="en-US" sz="1400" dirty="0"/>
          </a:p>
        </p:txBody>
      </p:sp>
      <p:sp>
        <p:nvSpPr>
          <p:cNvPr id="18" name="TextBox 17"/>
          <p:cNvSpPr txBox="1"/>
          <p:nvPr/>
        </p:nvSpPr>
        <p:spPr>
          <a:xfrm>
            <a:off x="259072" y="4213830"/>
            <a:ext cx="8521485" cy="815608"/>
          </a:xfrm>
          <a:prstGeom prst="rect">
            <a:avLst/>
          </a:prstGeom>
          <a:noFill/>
        </p:spPr>
        <p:txBody>
          <a:bodyPr wrap="square" rtlCol="0">
            <a:spAutoFit/>
          </a:bodyPr>
          <a:lstStyle/>
          <a:p>
            <a:pPr marL="285750" indent="-285750">
              <a:spcAft>
                <a:spcPts val="600"/>
              </a:spcAft>
              <a:buFont typeface="Arial"/>
              <a:buChar char="•"/>
            </a:pPr>
            <a:r>
              <a:rPr lang="en-US" sz="1400" dirty="0" smtClean="0">
                <a:latin typeface="Arial"/>
                <a:cs typeface="Arial"/>
              </a:rPr>
              <a:t>Tested with the NOMAD in situ data set</a:t>
            </a:r>
          </a:p>
          <a:p>
            <a:pPr marL="285750" indent="-285750">
              <a:spcAft>
                <a:spcPts val="600"/>
              </a:spcAft>
              <a:buFont typeface="Arial"/>
              <a:buChar char="•"/>
            </a:pPr>
            <a:r>
              <a:rPr lang="en-US" sz="1400" dirty="0" smtClean="0">
                <a:latin typeface="Arial"/>
                <a:cs typeface="Arial"/>
              </a:rPr>
              <a:t>Developed an objective </a:t>
            </a:r>
            <a:r>
              <a:rPr lang="en-US" sz="1400" dirty="0">
                <a:latin typeface="Arial"/>
                <a:cs typeface="Arial"/>
              </a:rPr>
              <a:t>classification </a:t>
            </a:r>
            <a:r>
              <a:rPr lang="en-US" sz="1400" dirty="0" smtClean="0">
                <a:latin typeface="Arial"/>
                <a:cs typeface="Arial"/>
              </a:rPr>
              <a:t>designed </a:t>
            </a:r>
            <a:r>
              <a:rPr lang="en-US" sz="1400" dirty="0">
                <a:latin typeface="Arial"/>
                <a:cs typeface="Arial"/>
              </a:rPr>
              <a:t>to rank the quantitative performance of </a:t>
            </a:r>
            <a:r>
              <a:rPr lang="en-US" sz="1400" dirty="0" smtClean="0">
                <a:latin typeface="Arial"/>
                <a:cs typeface="Arial"/>
              </a:rPr>
              <a:t>the models </a:t>
            </a:r>
            <a:r>
              <a:rPr lang="en-US" sz="1400" dirty="0">
                <a:latin typeface="Arial"/>
                <a:cs typeface="Arial"/>
              </a:rPr>
              <a:t>based on </a:t>
            </a:r>
            <a:r>
              <a:rPr lang="en-US" sz="1400" dirty="0" smtClean="0">
                <a:latin typeface="Arial"/>
                <a:cs typeface="Arial"/>
              </a:rPr>
              <a:t>various </a:t>
            </a:r>
            <a:r>
              <a:rPr lang="en-US" sz="1400" dirty="0" err="1">
                <a:latin typeface="Arial"/>
                <a:cs typeface="Arial"/>
              </a:rPr>
              <a:t>univariate</a:t>
            </a:r>
            <a:r>
              <a:rPr lang="en-US" sz="1400" dirty="0">
                <a:latin typeface="Arial"/>
                <a:cs typeface="Arial"/>
              </a:rPr>
              <a:t> </a:t>
            </a:r>
            <a:r>
              <a:rPr lang="en-US" sz="1400" dirty="0" smtClean="0">
                <a:latin typeface="Arial"/>
                <a:cs typeface="Arial"/>
              </a:rPr>
              <a:t>statistics.   </a:t>
            </a:r>
            <a:endParaRPr lang="en-US" sz="1400" dirty="0">
              <a:latin typeface="Arial"/>
              <a:cs typeface="Arial"/>
            </a:endParaRPr>
          </a:p>
        </p:txBody>
      </p:sp>
      <p:sp>
        <p:nvSpPr>
          <p:cNvPr id="4" name="TextBox 3"/>
          <p:cNvSpPr txBox="1"/>
          <p:nvPr/>
        </p:nvSpPr>
        <p:spPr>
          <a:xfrm>
            <a:off x="336936" y="740211"/>
            <a:ext cx="8475955" cy="584776"/>
          </a:xfrm>
          <a:prstGeom prst="rect">
            <a:avLst/>
          </a:prstGeom>
          <a:noFill/>
        </p:spPr>
        <p:txBody>
          <a:bodyPr wrap="square" rtlCol="0">
            <a:spAutoFit/>
          </a:bodyPr>
          <a:lstStyle/>
          <a:p>
            <a:r>
              <a:rPr lang="en-US" sz="1600" dirty="0">
                <a:latin typeface="Arial"/>
                <a:cs typeface="Arial"/>
              </a:rPr>
              <a:t>Aim is to establish an objective methodology for OC algorithm selection based on performance and </a:t>
            </a:r>
            <a:r>
              <a:rPr lang="en-US" sz="1600" dirty="0" smtClean="0">
                <a:latin typeface="Arial"/>
                <a:cs typeface="Arial"/>
              </a:rPr>
              <a:t>suitability </a:t>
            </a:r>
            <a:r>
              <a:rPr lang="en-US" sz="1600" dirty="0">
                <a:latin typeface="Arial"/>
                <a:cs typeface="Arial"/>
              </a:rPr>
              <a:t>for use in climate-change studies. </a:t>
            </a:r>
          </a:p>
        </p:txBody>
      </p:sp>
    </p:spTree>
    <p:extLst>
      <p:ext uri="{BB962C8B-B14F-4D97-AF65-F5344CB8AC3E}">
        <p14:creationId xmlns:p14="http://schemas.microsoft.com/office/powerpoint/2010/main" val="323395425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CI_Figure_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079" y="711199"/>
            <a:ext cx="8069572" cy="4787535"/>
          </a:xfrm>
          <a:prstGeom prst="rect">
            <a:avLst/>
          </a:prstGeom>
        </p:spPr>
      </p:pic>
      <p:sp>
        <p:nvSpPr>
          <p:cNvPr id="5" name="TextBox 4"/>
          <p:cNvSpPr txBox="1"/>
          <p:nvPr/>
        </p:nvSpPr>
        <p:spPr>
          <a:xfrm>
            <a:off x="3921760" y="396240"/>
            <a:ext cx="1253280" cy="369332"/>
          </a:xfrm>
          <a:prstGeom prst="rect">
            <a:avLst/>
          </a:prstGeom>
          <a:noFill/>
        </p:spPr>
        <p:txBody>
          <a:bodyPr wrap="none" rtlCol="0">
            <a:spAutoFit/>
          </a:bodyPr>
          <a:lstStyle/>
          <a:p>
            <a:r>
              <a:rPr lang="en-US" b="1" dirty="0" smtClean="0"/>
              <a:t>ESA OC-CCI</a:t>
            </a:r>
            <a:endParaRPr lang="en-US" b="1" dirty="0"/>
          </a:p>
        </p:txBody>
      </p:sp>
      <p:sp>
        <p:nvSpPr>
          <p:cNvPr id="2" name="TextBox 1"/>
          <p:cNvSpPr txBox="1"/>
          <p:nvPr/>
        </p:nvSpPr>
        <p:spPr>
          <a:xfrm>
            <a:off x="6279444" y="5842000"/>
            <a:ext cx="2328081" cy="338554"/>
          </a:xfrm>
          <a:prstGeom prst="rect">
            <a:avLst/>
          </a:prstGeom>
          <a:noFill/>
        </p:spPr>
        <p:txBody>
          <a:bodyPr wrap="none" rtlCol="0">
            <a:spAutoFit/>
          </a:bodyPr>
          <a:lstStyle/>
          <a:p>
            <a:r>
              <a:rPr lang="en-US" sz="1600" dirty="0" err="1" smtClean="0"/>
              <a:t>Brewin</a:t>
            </a:r>
            <a:r>
              <a:rPr lang="en-US" sz="1600" dirty="0" smtClean="0"/>
              <a:t> et </a:t>
            </a:r>
            <a:r>
              <a:rPr lang="en-US" sz="1600" dirty="0" err="1" smtClean="0"/>
              <a:t>al.,RSE</a:t>
            </a:r>
            <a:r>
              <a:rPr lang="en-US" sz="1600" dirty="0" smtClean="0"/>
              <a:t>  In Press</a:t>
            </a:r>
            <a:endParaRPr lang="en-US" sz="1600" dirty="0"/>
          </a:p>
        </p:txBody>
      </p:sp>
    </p:spTree>
    <p:extLst>
      <p:ext uri="{BB962C8B-B14F-4D97-AF65-F5344CB8AC3E}">
        <p14:creationId xmlns:p14="http://schemas.microsoft.com/office/powerpoint/2010/main" val="403569389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CI_Figure_1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398" y="981152"/>
            <a:ext cx="2374358" cy="5398887"/>
          </a:xfrm>
          <a:prstGeom prst="rect">
            <a:avLst/>
          </a:prstGeom>
        </p:spPr>
      </p:pic>
      <p:sp>
        <p:nvSpPr>
          <p:cNvPr id="5" name="Content Placeholder 2"/>
          <p:cNvSpPr>
            <a:spLocks noGrp="1"/>
          </p:cNvSpPr>
          <p:nvPr>
            <p:ph idx="1"/>
          </p:nvPr>
        </p:nvSpPr>
        <p:spPr>
          <a:xfrm>
            <a:off x="3820160" y="989204"/>
            <a:ext cx="4927600" cy="3674948"/>
          </a:xfrm>
        </p:spPr>
        <p:txBody>
          <a:bodyPr>
            <a:normAutofit/>
          </a:bodyPr>
          <a:lstStyle/>
          <a:p>
            <a:r>
              <a:rPr lang="en-US" sz="1800" dirty="0" smtClean="0">
                <a:latin typeface="Arial"/>
                <a:cs typeface="Arial"/>
              </a:rPr>
              <a:t>No perfect algorithm that does it all at all wavelengths</a:t>
            </a:r>
          </a:p>
          <a:p>
            <a:r>
              <a:rPr lang="en-US" sz="1800" dirty="0">
                <a:latin typeface="Arial"/>
                <a:cs typeface="Arial"/>
              </a:rPr>
              <a:t>The performance of each model varies depending on product and wavelength</a:t>
            </a:r>
          </a:p>
          <a:p>
            <a:r>
              <a:rPr lang="en-US" sz="1800" dirty="0" smtClean="0">
                <a:latin typeface="Arial"/>
                <a:cs typeface="Arial"/>
              </a:rPr>
              <a:t>Most semi-analytic models perform well in predicting total absorption, a</a:t>
            </a:r>
            <a:r>
              <a:rPr lang="en-US" sz="1800" baseline="-25000" dirty="0" smtClean="0">
                <a:latin typeface="Arial"/>
                <a:cs typeface="Arial"/>
              </a:rPr>
              <a:t>t</a:t>
            </a:r>
            <a:r>
              <a:rPr lang="en-US" sz="1800" dirty="0" smtClean="0">
                <a:latin typeface="Arial"/>
                <a:cs typeface="Arial"/>
              </a:rPr>
              <a:t>(</a:t>
            </a:r>
            <a:r>
              <a:rPr lang="en-US" sz="1800" dirty="0" err="1" smtClean="0">
                <a:latin typeface="Arial"/>
                <a:cs typeface="Arial"/>
              </a:rPr>
              <a:t>λ</a:t>
            </a:r>
            <a:r>
              <a:rPr lang="en-US" sz="1800" dirty="0" smtClean="0">
                <a:latin typeface="Arial"/>
                <a:cs typeface="Arial"/>
              </a:rPr>
              <a:t>), and total backscattering</a:t>
            </a:r>
            <a:r>
              <a:rPr lang="en-US" sz="1800" dirty="0">
                <a:latin typeface="Arial"/>
                <a:cs typeface="Arial"/>
              </a:rPr>
              <a:t>, b</a:t>
            </a:r>
            <a:r>
              <a:rPr lang="en-US" sz="1800" baseline="-25000" dirty="0">
                <a:latin typeface="Arial"/>
                <a:cs typeface="Arial"/>
              </a:rPr>
              <a:t>b</a:t>
            </a:r>
            <a:r>
              <a:rPr lang="en-US" sz="1800" dirty="0">
                <a:latin typeface="Arial"/>
                <a:cs typeface="Arial"/>
              </a:rPr>
              <a:t>(</a:t>
            </a:r>
            <a:r>
              <a:rPr lang="en-US" sz="1800" dirty="0" err="1">
                <a:latin typeface="Arial"/>
                <a:cs typeface="Arial"/>
              </a:rPr>
              <a:t>λ</a:t>
            </a:r>
            <a:r>
              <a:rPr lang="en-US" sz="1800" dirty="0" smtClean="0">
                <a:latin typeface="Arial"/>
                <a:cs typeface="Arial"/>
              </a:rPr>
              <a:t>)</a:t>
            </a:r>
          </a:p>
          <a:p>
            <a:r>
              <a:rPr lang="en-US" sz="1800" dirty="0" smtClean="0">
                <a:latin typeface="Arial"/>
                <a:cs typeface="Arial"/>
              </a:rPr>
              <a:t>Performance is generally degraded when decomposing </a:t>
            </a:r>
            <a:r>
              <a:rPr lang="en-US" sz="1800" i="1" dirty="0" smtClean="0">
                <a:latin typeface="Arial"/>
                <a:cs typeface="Arial"/>
              </a:rPr>
              <a:t>a</a:t>
            </a:r>
            <a:r>
              <a:rPr lang="en-US" sz="1800" i="1" baseline="-25000" dirty="0" smtClean="0">
                <a:latin typeface="Arial"/>
                <a:cs typeface="Arial"/>
              </a:rPr>
              <a:t>t</a:t>
            </a:r>
            <a:r>
              <a:rPr lang="en-US" sz="1800" i="1" dirty="0" smtClean="0">
                <a:latin typeface="Arial"/>
                <a:cs typeface="Arial"/>
              </a:rPr>
              <a:t> </a:t>
            </a:r>
            <a:r>
              <a:rPr lang="en-US" sz="1800" dirty="0">
                <a:latin typeface="Arial"/>
                <a:cs typeface="Arial"/>
              </a:rPr>
              <a:t>into </a:t>
            </a:r>
            <a:r>
              <a:rPr lang="en-US" sz="1800" i="1" dirty="0" err="1">
                <a:latin typeface="Arial"/>
                <a:cs typeface="Arial"/>
              </a:rPr>
              <a:t>a</a:t>
            </a:r>
            <a:r>
              <a:rPr lang="en-US" sz="1800" i="1" baseline="-25000" dirty="0" err="1">
                <a:latin typeface="Arial"/>
                <a:cs typeface="Arial"/>
              </a:rPr>
              <a:t>ph</a:t>
            </a:r>
            <a:r>
              <a:rPr lang="en-US" sz="1800" i="1" dirty="0">
                <a:latin typeface="Arial"/>
                <a:cs typeface="Arial"/>
              </a:rPr>
              <a:t> </a:t>
            </a:r>
            <a:r>
              <a:rPr lang="en-US" sz="1800" dirty="0">
                <a:latin typeface="Arial"/>
                <a:cs typeface="Arial"/>
              </a:rPr>
              <a:t>and </a:t>
            </a:r>
            <a:r>
              <a:rPr lang="en-US" sz="1800" i="1" dirty="0" err="1" smtClean="0">
                <a:latin typeface="Arial"/>
                <a:cs typeface="Arial"/>
              </a:rPr>
              <a:t>a</a:t>
            </a:r>
            <a:r>
              <a:rPr lang="en-US" sz="1800" i="1" baseline="-25000" dirty="0" err="1" smtClean="0">
                <a:latin typeface="Arial"/>
                <a:cs typeface="Arial"/>
              </a:rPr>
              <a:t>cdm</a:t>
            </a:r>
            <a:endParaRPr lang="en-US" sz="1800" i="1" baseline="-25000" dirty="0" smtClean="0">
              <a:latin typeface="Arial"/>
              <a:cs typeface="Arial"/>
            </a:endParaRPr>
          </a:p>
          <a:p>
            <a:r>
              <a:rPr lang="en-US" sz="1800" dirty="0" smtClean="0">
                <a:latin typeface="Arial"/>
                <a:cs typeface="Arial"/>
              </a:rPr>
              <a:t>Difficult </a:t>
            </a:r>
            <a:r>
              <a:rPr lang="en-US" sz="1800" dirty="0">
                <a:latin typeface="Arial"/>
                <a:cs typeface="Arial"/>
              </a:rPr>
              <a:t>to rank the performance of the algorithms, as many of the models have overlapping error bars. </a:t>
            </a:r>
          </a:p>
          <a:p>
            <a:endParaRPr lang="en-US" sz="1800" baseline="-25000" dirty="0">
              <a:latin typeface="Arial"/>
              <a:cs typeface="Arial"/>
            </a:endParaRPr>
          </a:p>
        </p:txBody>
      </p:sp>
      <p:sp>
        <p:nvSpPr>
          <p:cNvPr id="6" name="TextBox 5"/>
          <p:cNvSpPr txBox="1"/>
          <p:nvPr/>
        </p:nvSpPr>
        <p:spPr>
          <a:xfrm>
            <a:off x="1864360" y="262845"/>
            <a:ext cx="6003040" cy="369332"/>
          </a:xfrm>
          <a:prstGeom prst="rect">
            <a:avLst/>
          </a:prstGeom>
          <a:noFill/>
        </p:spPr>
        <p:txBody>
          <a:bodyPr wrap="none" rtlCol="0">
            <a:spAutoFit/>
          </a:bodyPr>
          <a:lstStyle/>
          <a:p>
            <a:r>
              <a:rPr lang="en-US" b="1" dirty="0" smtClean="0">
                <a:latin typeface="Arial"/>
                <a:cs typeface="Arial"/>
              </a:rPr>
              <a:t>OC-CCI and NASA IOP Workshops Main Conclusions</a:t>
            </a:r>
            <a:endParaRPr lang="en-US" b="1" dirty="0">
              <a:latin typeface="Arial"/>
              <a:cs typeface="Arial"/>
            </a:endParaRPr>
          </a:p>
        </p:txBody>
      </p:sp>
      <p:sp>
        <p:nvSpPr>
          <p:cNvPr id="3" name="TextBox 2"/>
          <p:cNvSpPr txBox="1"/>
          <p:nvPr/>
        </p:nvSpPr>
        <p:spPr>
          <a:xfrm>
            <a:off x="3820160" y="4715489"/>
            <a:ext cx="4927600" cy="1754327"/>
          </a:xfrm>
          <a:prstGeom prst="rect">
            <a:avLst/>
          </a:prstGeom>
          <a:noFill/>
        </p:spPr>
        <p:txBody>
          <a:bodyPr wrap="square" rtlCol="0">
            <a:spAutoFit/>
          </a:bodyPr>
          <a:lstStyle/>
          <a:p>
            <a:r>
              <a:rPr lang="en-US" dirty="0" smtClean="0">
                <a:latin typeface="Arial"/>
                <a:cs typeface="Arial"/>
              </a:rPr>
              <a:t>Issues with the in situ data:</a:t>
            </a:r>
          </a:p>
          <a:p>
            <a:pPr marL="285750" indent="-285750">
              <a:buFont typeface="Arial"/>
              <a:buChar char="•"/>
            </a:pPr>
            <a:r>
              <a:rPr lang="en-US" dirty="0" smtClean="0">
                <a:latin typeface="Arial"/>
                <a:cs typeface="Arial"/>
              </a:rPr>
              <a:t>No independent</a:t>
            </a:r>
            <a:r>
              <a:rPr lang="en-US" i="1" dirty="0" smtClean="0">
                <a:latin typeface="Arial"/>
                <a:cs typeface="Arial"/>
              </a:rPr>
              <a:t> </a:t>
            </a:r>
            <a:r>
              <a:rPr lang="en-US" dirty="0">
                <a:latin typeface="Arial"/>
                <a:cs typeface="Arial"/>
              </a:rPr>
              <a:t>data set for model </a:t>
            </a:r>
            <a:r>
              <a:rPr lang="en-US" dirty="0" smtClean="0">
                <a:latin typeface="Arial"/>
                <a:cs typeface="Arial"/>
              </a:rPr>
              <a:t>testing</a:t>
            </a:r>
            <a:endParaRPr lang="en-US" dirty="0">
              <a:latin typeface="Arial"/>
              <a:cs typeface="Arial"/>
            </a:endParaRPr>
          </a:p>
          <a:p>
            <a:pPr marL="285750" indent="-285750">
              <a:buFont typeface="Arial"/>
              <a:buChar char="•"/>
            </a:pPr>
            <a:r>
              <a:rPr lang="en-US" dirty="0">
                <a:latin typeface="Arial"/>
                <a:cs typeface="Arial"/>
              </a:rPr>
              <a:t>Time and space </a:t>
            </a:r>
            <a:r>
              <a:rPr lang="en-US" dirty="0" smtClean="0">
                <a:latin typeface="Arial"/>
                <a:cs typeface="Arial"/>
              </a:rPr>
              <a:t>biases</a:t>
            </a:r>
          </a:p>
          <a:p>
            <a:pPr marL="285750" indent="-285750">
              <a:buFont typeface="Arial"/>
              <a:buChar char="•"/>
            </a:pPr>
            <a:r>
              <a:rPr lang="en-US" dirty="0" err="1" smtClean="0">
                <a:latin typeface="Arial"/>
                <a:cs typeface="Arial"/>
              </a:rPr>
              <a:t>Mesotrophic</a:t>
            </a:r>
            <a:r>
              <a:rPr lang="en-US" dirty="0" smtClean="0">
                <a:latin typeface="Arial"/>
                <a:cs typeface="Arial"/>
              </a:rPr>
              <a:t> waters are over-represented</a:t>
            </a:r>
          </a:p>
          <a:p>
            <a:pPr marL="285750" indent="-285750">
              <a:buFont typeface="Arial"/>
              <a:buChar char="•"/>
            </a:pPr>
            <a:r>
              <a:rPr lang="en-US" dirty="0" smtClean="0">
                <a:latin typeface="Arial"/>
                <a:cs typeface="Arial"/>
              </a:rPr>
              <a:t>Need measurement uncertainty quantification (closure issues)</a:t>
            </a:r>
            <a:endParaRPr lang="en-US" dirty="0">
              <a:latin typeface="Arial"/>
              <a:cs typeface="Arial"/>
            </a:endParaRPr>
          </a:p>
        </p:txBody>
      </p:sp>
      <p:sp>
        <p:nvSpPr>
          <p:cNvPr id="8" name="TextBox 7"/>
          <p:cNvSpPr txBox="1"/>
          <p:nvPr/>
        </p:nvSpPr>
        <p:spPr>
          <a:xfrm>
            <a:off x="700319" y="6380039"/>
            <a:ext cx="2328081" cy="338554"/>
          </a:xfrm>
          <a:prstGeom prst="rect">
            <a:avLst/>
          </a:prstGeom>
          <a:noFill/>
        </p:spPr>
        <p:txBody>
          <a:bodyPr wrap="none" rtlCol="0">
            <a:spAutoFit/>
          </a:bodyPr>
          <a:lstStyle/>
          <a:p>
            <a:r>
              <a:rPr lang="en-US" sz="1600" dirty="0" err="1" smtClean="0"/>
              <a:t>Brewin</a:t>
            </a:r>
            <a:r>
              <a:rPr lang="en-US" sz="1600" dirty="0" smtClean="0"/>
              <a:t> et </a:t>
            </a:r>
            <a:r>
              <a:rPr lang="en-US" sz="1600" dirty="0" err="1" smtClean="0"/>
              <a:t>al.,RSE</a:t>
            </a:r>
            <a:r>
              <a:rPr lang="en-US" sz="1600" dirty="0" smtClean="0"/>
              <a:t>  In Press</a:t>
            </a:r>
            <a:endParaRPr lang="en-US" sz="1600" dirty="0"/>
          </a:p>
        </p:txBody>
      </p:sp>
    </p:spTree>
    <p:extLst>
      <p:ext uri="{BB962C8B-B14F-4D97-AF65-F5344CB8AC3E}">
        <p14:creationId xmlns:p14="http://schemas.microsoft.com/office/powerpoint/2010/main" val="89094521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442793" y="301620"/>
            <a:ext cx="1608133" cy="523220"/>
          </a:xfrm>
          <a:prstGeom prst="rect">
            <a:avLst/>
          </a:prstGeom>
          <a:noFill/>
        </p:spPr>
        <p:txBody>
          <a:bodyPr wrap="none" rtlCol="0">
            <a:spAutoFit/>
          </a:bodyPr>
          <a:lstStyle/>
          <a:p>
            <a:r>
              <a:rPr lang="en-US" sz="2800" b="1" dirty="0" smtClean="0"/>
              <a:t>Summary</a:t>
            </a:r>
            <a:endParaRPr lang="en-US" sz="2800" b="1" dirty="0"/>
          </a:p>
        </p:txBody>
      </p:sp>
      <p:sp>
        <p:nvSpPr>
          <p:cNvPr id="6" name="TextBox 5"/>
          <p:cNvSpPr txBox="1"/>
          <p:nvPr/>
        </p:nvSpPr>
        <p:spPr>
          <a:xfrm>
            <a:off x="737145" y="1010922"/>
            <a:ext cx="7912966" cy="5047535"/>
          </a:xfrm>
          <a:prstGeom prst="rect">
            <a:avLst/>
          </a:prstGeom>
          <a:noFill/>
        </p:spPr>
        <p:txBody>
          <a:bodyPr wrap="square" rtlCol="0">
            <a:spAutoFit/>
          </a:bodyPr>
          <a:lstStyle/>
          <a:p>
            <a:pPr marL="285750" indent="-285750">
              <a:lnSpc>
                <a:spcPct val="150000"/>
              </a:lnSpc>
              <a:buFont typeface="Arial"/>
              <a:buChar char="•"/>
            </a:pPr>
            <a:r>
              <a:rPr lang="en-US" sz="2400" dirty="0" smtClean="0"/>
              <a:t>IOPs are important for ocean biogeochemistry studies</a:t>
            </a:r>
          </a:p>
          <a:p>
            <a:pPr marL="285750" indent="-285750">
              <a:lnSpc>
                <a:spcPct val="150000"/>
              </a:lnSpc>
              <a:buFont typeface="Arial"/>
              <a:buChar char="•"/>
            </a:pPr>
            <a:r>
              <a:rPr lang="en-US" sz="2400" dirty="0" smtClean="0"/>
              <a:t>IOPs are not “Standard” (= operational) products, they are “Evaluation” products</a:t>
            </a:r>
          </a:p>
          <a:p>
            <a:pPr marL="285750" indent="-285750">
              <a:lnSpc>
                <a:spcPct val="150000"/>
              </a:lnSpc>
              <a:buFont typeface="Arial"/>
              <a:buChar char="•"/>
            </a:pPr>
            <a:r>
              <a:rPr lang="en-US" sz="2400" dirty="0" smtClean="0"/>
              <a:t>It’s probably time for some of them to become “Standard” products</a:t>
            </a:r>
          </a:p>
          <a:p>
            <a:pPr marL="285750" indent="-285750">
              <a:lnSpc>
                <a:spcPct val="150000"/>
              </a:lnSpc>
              <a:buFont typeface="Arial"/>
              <a:buChar char="•"/>
            </a:pPr>
            <a:r>
              <a:rPr lang="en-US" sz="2400" dirty="0" smtClean="0"/>
              <a:t>No “perfect” IOP algorithm or model</a:t>
            </a:r>
          </a:p>
          <a:p>
            <a:pPr marL="285750" indent="-285750">
              <a:lnSpc>
                <a:spcPct val="150000"/>
              </a:lnSpc>
              <a:buFont typeface="Arial"/>
              <a:buChar char="•"/>
            </a:pPr>
            <a:r>
              <a:rPr lang="en-US" sz="2400" dirty="0" smtClean="0"/>
              <a:t>There is room for improvement in terms of products and spectral accuracy</a:t>
            </a:r>
          </a:p>
          <a:p>
            <a:pPr marL="285750" indent="-285750">
              <a:lnSpc>
                <a:spcPct val="150000"/>
              </a:lnSpc>
              <a:buFont typeface="Arial"/>
              <a:buChar char="•"/>
            </a:pPr>
            <a:r>
              <a:rPr lang="en-US" sz="2400" dirty="0" smtClean="0"/>
              <a:t>Need more diverse and high quality in situ data</a:t>
            </a:r>
          </a:p>
        </p:txBody>
      </p:sp>
    </p:spTree>
    <p:extLst>
      <p:ext uri="{BB962C8B-B14F-4D97-AF65-F5344CB8AC3E}">
        <p14:creationId xmlns:p14="http://schemas.microsoft.com/office/powerpoint/2010/main" val="314312911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ctrTitle"/>
          </p:nvPr>
        </p:nvSpPr>
        <p:spPr/>
        <p:txBody>
          <a:bodyPr/>
          <a:lstStyle/>
          <a:p>
            <a:endParaRPr lang="en-US"/>
          </a:p>
        </p:txBody>
      </p:sp>
      <p:sp>
        <p:nvSpPr>
          <p:cNvPr id="132099" name="Rectangle 3"/>
          <p:cNvSpPr>
            <a:spLocks noGrp="1" noChangeArrowheads="1"/>
          </p:cNvSpPr>
          <p:nvPr>
            <p:ph type="subTitle" idx="1"/>
          </p:nvPr>
        </p:nvSpPr>
        <p:spPr/>
        <p:txBody>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3140"/>
          </a:xfrm>
        </p:spPr>
        <p:txBody>
          <a:bodyPr>
            <a:normAutofit/>
          </a:bodyPr>
          <a:lstStyle/>
          <a:p>
            <a:r>
              <a:rPr lang="en-US" sz="2800" dirty="0" smtClean="0">
                <a:latin typeface="Arial"/>
                <a:cs typeface="Arial"/>
              </a:rPr>
              <a:t>Can we improve the IOP models?</a:t>
            </a:r>
            <a:endParaRPr lang="en-US" sz="2800" dirty="0">
              <a:latin typeface="Arial"/>
              <a:cs typeface="Arial"/>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1225230269"/>
              </p:ext>
            </p:extLst>
          </p:nvPr>
        </p:nvGraphicFramePr>
        <p:xfrm>
          <a:off x="866775" y="1135415"/>
          <a:ext cx="7331075" cy="931862"/>
        </p:xfrm>
        <a:graphic>
          <a:graphicData uri="http://schemas.openxmlformats.org/presentationml/2006/ole">
            <mc:AlternateContent xmlns:mc="http://schemas.openxmlformats.org/markup-compatibility/2006">
              <mc:Choice xmlns:v="urn:schemas-microsoft-com:vml" Requires="v">
                <p:oleObj spid="_x0000_s1069" name="Equation" r:id="rId4" imgW="3987800" imgH="508000" progId="Equation.3">
                  <p:embed/>
                </p:oleObj>
              </mc:Choice>
              <mc:Fallback>
                <p:oleObj name="Equation" r:id="rId4" imgW="3987800" imgH="508000" progId="Equation.3">
                  <p:embed/>
                  <p:pic>
                    <p:nvPicPr>
                      <p:cNvPr id="0" name=""/>
                      <p:cNvPicPr/>
                      <p:nvPr/>
                    </p:nvPicPr>
                    <p:blipFill>
                      <a:blip r:embed="rId5"/>
                      <a:stretch>
                        <a:fillRect/>
                      </a:stretch>
                    </p:blipFill>
                    <p:spPr>
                      <a:xfrm>
                        <a:off x="866775" y="1135415"/>
                        <a:ext cx="7331075" cy="931862"/>
                      </a:xfrm>
                      <a:prstGeom prst="rect">
                        <a:avLst/>
                      </a:prstGeom>
                    </p:spPr>
                  </p:pic>
                </p:oleObj>
              </mc:Fallback>
            </mc:AlternateContent>
          </a:graphicData>
        </a:graphic>
      </p:graphicFrame>
      <p:sp>
        <p:nvSpPr>
          <p:cNvPr id="6" name="Rectangle 6"/>
          <p:cNvSpPr>
            <a:spLocks noChangeArrowheads="1"/>
          </p:cNvSpPr>
          <p:nvPr/>
        </p:nvSpPr>
        <p:spPr bwMode="auto">
          <a:xfrm>
            <a:off x="678041" y="2205776"/>
            <a:ext cx="774065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10000"/>
              </a:spcBef>
            </a:pPr>
            <a:r>
              <a:rPr lang="en-US" sz="1600" dirty="0" err="1" smtClean="0">
                <a:solidFill>
                  <a:prstClr val="black"/>
                </a:solidFill>
                <a:latin typeface="Calibri"/>
              </a:rPr>
              <a:t>a</a:t>
            </a:r>
            <a:r>
              <a:rPr lang="en-US" sz="1600" baseline="-25000" dirty="0" err="1" smtClean="0">
                <a:solidFill>
                  <a:prstClr val="black"/>
                </a:solidFill>
                <a:latin typeface="Calibri"/>
              </a:rPr>
              <a:t>ph</a:t>
            </a:r>
            <a:r>
              <a:rPr lang="en-US" sz="1600" dirty="0" smtClean="0">
                <a:solidFill>
                  <a:prstClr val="black"/>
                </a:solidFill>
                <a:latin typeface="Calibri"/>
              </a:rPr>
              <a:t>(</a:t>
            </a:r>
            <a:r>
              <a:rPr lang="en-US" sz="1600" dirty="0" err="1" smtClean="0">
                <a:solidFill>
                  <a:prstClr val="black"/>
                </a:solidFill>
                <a:latin typeface="Calibri"/>
              </a:rPr>
              <a:t>λ</a:t>
            </a:r>
            <a:r>
              <a:rPr lang="en-US" sz="1600" dirty="0" smtClean="0">
                <a:solidFill>
                  <a:prstClr val="black"/>
                </a:solidFill>
                <a:latin typeface="Calibri"/>
              </a:rPr>
              <a:t>)  </a:t>
            </a:r>
            <a:r>
              <a:rPr lang="en-US" sz="1600" dirty="0">
                <a:solidFill>
                  <a:prstClr val="black"/>
                </a:solidFill>
                <a:latin typeface="Calibri"/>
              </a:rPr>
              <a:t>=  </a:t>
            </a:r>
            <a:r>
              <a:rPr lang="en-US" sz="1600" dirty="0">
                <a:solidFill>
                  <a:prstClr val="black"/>
                </a:solidFill>
              </a:rPr>
              <a:t>A(</a:t>
            </a:r>
            <a:r>
              <a:rPr lang="en-US" sz="1600" dirty="0" err="1">
                <a:solidFill>
                  <a:prstClr val="black"/>
                </a:solidFill>
              </a:rPr>
              <a:t>λ</a:t>
            </a:r>
            <a:r>
              <a:rPr lang="en-US" sz="1600" dirty="0" smtClean="0">
                <a:solidFill>
                  <a:prstClr val="black"/>
                </a:solidFill>
              </a:rPr>
              <a:t>) </a:t>
            </a:r>
            <a:r>
              <a:rPr lang="en-US" sz="1600" dirty="0" err="1" smtClean="0">
                <a:solidFill>
                  <a:prstClr val="black"/>
                </a:solidFill>
              </a:rPr>
              <a:t>Chl</a:t>
            </a:r>
            <a:r>
              <a:rPr lang="en-US" sz="1600" dirty="0" smtClean="0">
                <a:solidFill>
                  <a:prstClr val="black"/>
                </a:solidFill>
              </a:rPr>
              <a:t> </a:t>
            </a:r>
            <a:r>
              <a:rPr lang="en-US" sz="1600" baseline="30000" dirty="0" smtClean="0">
                <a:solidFill>
                  <a:prstClr val="black"/>
                </a:solidFill>
                <a:latin typeface="Calibri"/>
              </a:rPr>
              <a:t>B(</a:t>
            </a:r>
            <a:r>
              <a:rPr lang="en-US" sz="1600" baseline="30000" dirty="0" err="1">
                <a:solidFill>
                  <a:prstClr val="black"/>
                </a:solidFill>
                <a:latin typeface="Calibri"/>
              </a:rPr>
              <a:t>λ</a:t>
            </a:r>
            <a:r>
              <a:rPr lang="en-US" sz="1600" baseline="30000" dirty="0" smtClean="0">
                <a:solidFill>
                  <a:prstClr val="black"/>
                </a:solidFill>
                <a:latin typeface="Calibri"/>
              </a:rPr>
              <a:t>)</a:t>
            </a:r>
            <a:r>
              <a:rPr lang="en-US" sz="1600" dirty="0" smtClean="0">
                <a:solidFill>
                  <a:prstClr val="black"/>
                </a:solidFill>
                <a:latin typeface="Calibri"/>
              </a:rPr>
              <a:t>      </a:t>
            </a:r>
            <a:r>
              <a:rPr lang="en-US" sz="1600" dirty="0" err="1" smtClean="0">
                <a:solidFill>
                  <a:prstClr val="black"/>
                </a:solidFill>
                <a:latin typeface="Calibri"/>
              </a:rPr>
              <a:t>a</a:t>
            </a:r>
            <a:r>
              <a:rPr lang="en-US" sz="1600" baseline="-25000" dirty="0" err="1" smtClean="0">
                <a:solidFill>
                  <a:prstClr val="black"/>
                </a:solidFill>
                <a:latin typeface="Calibri"/>
              </a:rPr>
              <a:t>cdm</a:t>
            </a:r>
            <a:r>
              <a:rPr lang="en-US" sz="1600" dirty="0" smtClean="0">
                <a:solidFill>
                  <a:prstClr val="black"/>
                </a:solidFill>
                <a:latin typeface="Calibri"/>
              </a:rPr>
              <a:t>(</a:t>
            </a:r>
            <a:r>
              <a:rPr lang="en-US" sz="1600" dirty="0" err="1">
                <a:solidFill>
                  <a:prstClr val="black"/>
                </a:solidFill>
                <a:latin typeface="Calibri"/>
              </a:rPr>
              <a:t>λ</a:t>
            </a:r>
            <a:r>
              <a:rPr lang="en-US" sz="1600" dirty="0" smtClean="0">
                <a:solidFill>
                  <a:prstClr val="black"/>
                </a:solidFill>
                <a:latin typeface="Calibri"/>
              </a:rPr>
              <a:t>)  </a:t>
            </a:r>
            <a:r>
              <a:rPr lang="en-US" sz="1600" dirty="0">
                <a:solidFill>
                  <a:prstClr val="black"/>
                </a:solidFill>
                <a:latin typeface="Calibri"/>
              </a:rPr>
              <a:t>=  </a:t>
            </a:r>
            <a:r>
              <a:rPr lang="en-US" sz="1600" dirty="0" err="1">
                <a:solidFill>
                  <a:prstClr val="black"/>
                </a:solidFill>
                <a:latin typeface="Calibri"/>
              </a:rPr>
              <a:t>a</a:t>
            </a:r>
            <a:r>
              <a:rPr lang="en-US" sz="1600" baseline="-25000" dirty="0" err="1">
                <a:solidFill>
                  <a:prstClr val="black"/>
                </a:solidFill>
                <a:latin typeface="Calibri"/>
              </a:rPr>
              <a:t>cdm</a:t>
            </a:r>
            <a:r>
              <a:rPr lang="en-US" sz="1600" dirty="0">
                <a:solidFill>
                  <a:prstClr val="black"/>
                </a:solidFill>
                <a:latin typeface="Calibri"/>
              </a:rPr>
              <a:t>(443) </a:t>
            </a:r>
            <a:r>
              <a:rPr lang="en-US" sz="1600" dirty="0" err="1">
                <a:solidFill>
                  <a:prstClr val="black"/>
                </a:solidFill>
                <a:latin typeface="Calibri"/>
              </a:rPr>
              <a:t>exp</a:t>
            </a:r>
            <a:r>
              <a:rPr lang="en-US" sz="1600" dirty="0">
                <a:solidFill>
                  <a:prstClr val="black"/>
                </a:solidFill>
                <a:latin typeface="Calibri"/>
              </a:rPr>
              <a:t>(-S</a:t>
            </a:r>
            <a:r>
              <a:rPr lang="en-US" sz="1600" dirty="0" smtClean="0">
                <a:solidFill>
                  <a:prstClr val="black"/>
                </a:solidFill>
                <a:latin typeface="Calibri"/>
              </a:rPr>
              <a:t>(</a:t>
            </a:r>
            <a:r>
              <a:rPr lang="en-US" sz="1600" dirty="0" err="1">
                <a:solidFill>
                  <a:prstClr val="black"/>
                </a:solidFill>
                <a:latin typeface="Calibri"/>
              </a:rPr>
              <a:t>λ</a:t>
            </a:r>
            <a:r>
              <a:rPr lang="en-US" sz="1600" dirty="0" smtClean="0">
                <a:solidFill>
                  <a:prstClr val="black"/>
                </a:solidFill>
                <a:latin typeface="Calibri"/>
              </a:rPr>
              <a:t> </a:t>
            </a:r>
            <a:r>
              <a:rPr lang="en-US" sz="1600" dirty="0">
                <a:solidFill>
                  <a:prstClr val="black"/>
                </a:solidFill>
                <a:latin typeface="Calibri"/>
              </a:rPr>
              <a:t>-443)</a:t>
            </a:r>
            <a:r>
              <a:rPr lang="en-US" sz="1600" dirty="0" smtClean="0">
                <a:solidFill>
                  <a:prstClr val="black"/>
                </a:solidFill>
                <a:latin typeface="Calibri"/>
              </a:rPr>
              <a:t>)     </a:t>
            </a:r>
            <a:r>
              <a:rPr lang="en-US" sz="1600" dirty="0" err="1" smtClean="0">
                <a:solidFill>
                  <a:prstClr val="black"/>
                </a:solidFill>
                <a:latin typeface="Calibri"/>
              </a:rPr>
              <a:t>b</a:t>
            </a:r>
            <a:r>
              <a:rPr lang="en-US" sz="1600" baseline="-25000" dirty="0" err="1" smtClean="0">
                <a:solidFill>
                  <a:prstClr val="black"/>
                </a:solidFill>
                <a:latin typeface="Calibri"/>
              </a:rPr>
              <a:t>bp</a:t>
            </a:r>
            <a:r>
              <a:rPr lang="en-US" sz="1600" dirty="0" smtClean="0">
                <a:solidFill>
                  <a:prstClr val="black"/>
                </a:solidFill>
                <a:latin typeface="Calibri"/>
              </a:rPr>
              <a:t>(</a:t>
            </a:r>
            <a:r>
              <a:rPr lang="en-US" sz="1600" dirty="0" err="1">
                <a:solidFill>
                  <a:prstClr val="black"/>
                </a:solidFill>
                <a:latin typeface="Calibri"/>
              </a:rPr>
              <a:t>λ</a:t>
            </a:r>
            <a:r>
              <a:rPr lang="en-US" sz="1600" dirty="0" smtClean="0">
                <a:solidFill>
                  <a:prstClr val="black"/>
                </a:solidFill>
                <a:latin typeface="Calibri"/>
              </a:rPr>
              <a:t>)  </a:t>
            </a:r>
            <a:r>
              <a:rPr lang="en-US" sz="1600" dirty="0">
                <a:solidFill>
                  <a:prstClr val="black"/>
                </a:solidFill>
                <a:latin typeface="Calibri"/>
              </a:rPr>
              <a:t>=  </a:t>
            </a:r>
            <a:r>
              <a:rPr lang="en-US" sz="1600" dirty="0" err="1">
                <a:solidFill>
                  <a:prstClr val="black"/>
                </a:solidFill>
                <a:latin typeface="Calibri"/>
              </a:rPr>
              <a:t>b</a:t>
            </a:r>
            <a:r>
              <a:rPr lang="en-US" sz="1600" baseline="-25000" dirty="0" err="1">
                <a:solidFill>
                  <a:prstClr val="black"/>
                </a:solidFill>
                <a:latin typeface="Calibri"/>
              </a:rPr>
              <a:t>bp</a:t>
            </a:r>
            <a:r>
              <a:rPr lang="en-US" sz="1600" dirty="0">
                <a:solidFill>
                  <a:prstClr val="black"/>
                </a:solidFill>
                <a:latin typeface="Calibri"/>
              </a:rPr>
              <a:t>(443) </a:t>
            </a:r>
            <a:r>
              <a:rPr lang="en-US" sz="1600" dirty="0" smtClean="0">
                <a:solidFill>
                  <a:prstClr val="black"/>
                </a:solidFill>
                <a:latin typeface="Calibri"/>
              </a:rPr>
              <a:t>(</a:t>
            </a:r>
            <a:r>
              <a:rPr lang="en-US" sz="1600" dirty="0" err="1">
                <a:solidFill>
                  <a:prstClr val="black"/>
                </a:solidFill>
                <a:latin typeface="Calibri"/>
              </a:rPr>
              <a:t>λ</a:t>
            </a:r>
            <a:r>
              <a:rPr lang="en-US" sz="1600" dirty="0" smtClean="0">
                <a:solidFill>
                  <a:prstClr val="black"/>
                </a:solidFill>
                <a:latin typeface="Calibri"/>
              </a:rPr>
              <a:t> </a:t>
            </a:r>
            <a:r>
              <a:rPr lang="en-US" sz="1600" dirty="0">
                <a:solidFill>
                  <a:prstClr val="black"/>
                </a:solidFill>
                <a:latin typeface="Calibri"/>
              </a:rPr>
              <a:t>/443)</a:t>
            </a:r>
            <a:r>
              <a:rPr lang="en-US" sz="1600" baseline="30000" dirty="0" smtClean="0">
                <a:solidFill>
                  <a:prstClr val="black"/>
                </a:solidFill>
                <a:latin typeface="Calibri"/>
              </a:rPr>
              <a:t>-</a:t>
            </a:r>
            <a:r>
              <a:rPr lang="en-US" sz="1600" baseline="50000" dirty="0" err="1" smtClean="0">
                <a:solidFill>
                  <a:prstClr val="black"/>
                </a:solidFill>
                <a:latin typeface="Calibri"/>
              </a:rPr>
              <a:t>η</a:t>
            </a:r>
            <a:endParaRPr lang="en-US" sz="1600" baseline="50000" dirty="0" smtClean="0">
              <a:solidFill>
                <a:prstClr val="black"/>
              </a:solidFill>
              <a:latin typeface="Calibri"/>
            </a:endParaRPr>
          </a:p>
        </p:txBody>
      </p:sp>
      <p:sp>
        <p:nvSpPr>
          <p:cNvPr id="3" name="TextBox 2"/>
          <p:cNvSpPr txBox="1"/>
          <p:nvPr/>
        </p:nvSpPr>
        <p:spPr>
          <a:xfrm>
            <a:off x="866775" y="2751667"/>
            <a:ext cx="8008759" cy="923330"/>
          </a:xfrm>
          <a:prstGeom prst="rect">
            <a:avLst/>
          </a:prstGeom>
          <a:noFill/>
        </p:spPr>
        <p:txBody>
          <a:bodyPr wrap="square" rtlCol="0">
            <a:spAutoFit/>
          </a:bodyPr>
          <a:lstStyle/>
          <a:p>
            <a:pPr marL="285750" indent="-285750">
              <a:buFontTx/>
              <a:buChar char="-"/>
            </a:pPr>
            <a:r>
              <a:rPr lang="en-US" dirty="0" smtClean="0"/>
              <a:t>Replace some constant parameters by dynamic expressions (e.g. t/n</a:t>
            </a:r>
            <a:r>
              <a:rPr lang="en-US" baseline="-25000" dirty="0" smtClean="0"/>
              <a:t>w</a:t>
            </a:r>
            <a:r>
              <a:rPr lang="en-US" baseline="30000" dirty="0" smtClean="0"/>
              <a:t>2</a:t>
            </a:r>
            <a:r>
              <a:rPr lang="en-US" dirty="0" smtClean="0"/>
              <a:t>, f/Q, S, </a:t>
            </a:r>
            <a:r>
              <a:rPr lang="en-US" dirty="0" err="1" smtClean="0"/>
              <a:t>η</a:t>
            </a:r>
            <a:r>
              <a:rPr lang="en-US" dirty="0" smtClean="0"/>
              <a:t>). </a:t>
            </a:r>
          </a:p>
          <a:p>
            <a:pPr marL="285750" indent="-285750">
              <a:buFontTx/>
              <a:buChar char="-"/>
            </a:pPr>
            <a:r>
              <a:rPr lang="en-US" dirty="0" smtClean="0"/>
              <a:t>Improve phytoplankton absorption parameterization through better, bigger, more diverse data sets</a:t>
            </a:r>
            <a:endParaRPr lang="en-US" dirty="0"/>
          </a:p>
        </p:txBody>
      </p:sp>
      <p:sp>
        <p:nvSpPr>
          <p:cNvPr id="7" name="TextBox 6"/>
          <p:cNvSpPr txBox="1"/>
          <p:nvPr/>
        </p:nvSpPr>
        <p:spPr>
          <a:xfrm>
            <a:off x="678041" y="3785779"/>
            <a:ext cx="7684578" cy="2585323"/>
          </a:xfrm>
          <a:prstGeom prst="rect">
            <a:avLst/>
          </a:prstGeom>
          <a:noFill/>
        </p:spPr>
        <p:txBody>
          <a:bodyPr wrap="none" rtlCol="0">
            <a:spAutoFit/>
          </a:bodyPr>
          <a:lstStyle/>
          <a:p>
            <a:r>
              <a:rPr lang="en-US" b="1" dirty="0" smtClean="0"/>
              <a:t>Challenges:</a:t>
            </a:r>
          </a:p>
          <a:p>
            <a:r>
              <a:rPr lang="en-US" dirty="0" smtClean="0"/>
              <a:t>Highly non-linear</a:t>
            </a:r>
          </a:p>
          <a:p>
            <a:r>
              <a:rPr lang="en-US" dirty="0"/>
              <a:t>Dynamic parameterization is not always </a:t>
            </a:r>
            <a:r>
              <a:rPr lang="en-US" dirty="0" smtClean="0"/>
              <a:t>obvious</a:t>
            </a:r>
          </a:p>
          <a:p>
            <a:r>
              <a:rPr lang="en-US" dirty="0" smtClean="0"/>
              <a:t>Still some empiricism</a:t>
            </a:r>
          </a:p>
          <a:p>
            <a:r>
              <a:rPr lang="en-US" dirty="0" smtClean="0"/>
              <a:t>What is best? </a:t>
            </a:r>
          </a:p>
          <a:p>
            <a:r>
              <a:rPr lang="en-US" dirty="0"/>
              <a:t>	</a:t>
            </a:r>
            <a:r>
              <a:rPr lang="en-US" dirty="0" smtClean="0"/>
              <a:t>- </a:t>
            </a:r>
            <a:r>
              <a:rPr lang="en-US" dirty="0"/>
              <a:t>High accuracy at </a:t>
            </a:r>
            <a:r>
              <a:rPr lang="en-US" dirty="0" smtClean="0"/>
              <a:t>1 </a:t>
            </a:r>
            <a:r>
              <a:rPr lang="en-US" dirty="0" err="1" smtClean="0"/>
              <a:t>λ</a:t>
            </a:r>
            <a:r>
              <a:rPr lang="en-US" dirty="0" smtClean="0"/>
              <a:t> </a:t>
            </a:r>
            <a:r>
              <a:rPr lang="en-US" dirty="0" err="1" smtClean="0"/>
              <a:t>vs</a:t>
            </a:r>
            <a:r>
              <a:rPr lang="en-US" dirty="0" smtClean="0"/>
              <a:t> </a:t>
            </a:r>
            <a:r>
              <a:rPr lang="en-US" dirty="0"/>
              <a:t>a lower but consistent </a:t>
            </a:r>
            <a:r>
              <a:rPr lang="en-US" dirty="0" smtClean="0"/>
              <a:t>accuracy at all </a:t>
            </a:r>
            <a:r>
              <a:rPr lang="en-US" dirty="0" err="1" smtClean="0"/>
              <a:t>λs</a:t>
            </a:r>
            <a:r>
              <a:rPr lang="en-US" dirty="0" smtClean="0"/>
              <a:t>?</a:t>
            </a:r>
          </a:p>
          <a:p>
            <a:r>
              <a:rPr lang="en-US" dirty="0"/>
              <a:t>	</a:t>
            </a:r>
            <a:r>
              <a:rPr lang="en-US" dirty="0" smtClean="0"/>
              <a:t>- High accuracy for some products but lower accuracy for some others?</a:t>
            </a:r>
            <a:endParaRPr lang="en-US" dirty="0"/>
          </a:p>
          <a:p>
            <a:r>
              <a:rPr lang="en-US" dirty="0" smtClean="0"/>
              <a:t>	- High </a:t>
            </a:r>
            <a:r>
              <a:rPr lang="en-US" dirty="0"/>
              <a:t>accuracy retrievals but poor spatial and temporal coverage (filtering)</a:t>
            </a:r>
          </a:p>
          <a:p>
            <a:r>
              <a:rPr lang="en-US" dirty="0" smtClean="0"/>
              <a:t>	- ….</a:t>
            </a:r>
            <a:endParaRPr lang="en-US" dirty="0"/>
          </a:p>
        </p:txBody>
      </p:sp>
    </p:spTree>
    <p:extLst>
      <p:ext uri="{BB962C8B-B14F-4D97-AF65-F5344CB8AC3E}">
        <p14:creationId xmlns:p14="http://schemas.microsoft.com/office/powerpoint/2010/main" val="144541436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north_atlantic_slow.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42269" y="3200400"/>
            <a:ext cx="6502400" cy="3657600"/>
          </a:xfrm>
          <a:prstGeom prst="rect">
            <a:avLst/>
          </a:prstGeom>
        </p:spPr>
      </p:pic>
      <p:sp>
        <p:nvSpPr>
          <p:cNvPr id="6" name="Title 7"/>
          <p:cNvSpPr txBox="1">
            <a:spLocks/>
          </p:cNvSpPr>
          <p:nvPr/>
        </p:nvSpPr>
        <p:spPr>
          <a:xfrm>
            <a:off x="2868706" y="104029"/>
            <a:ext cx="3553270" cy="52498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dirty="0">
                <a:solidFill>
                  <a:schemeClr val="bg1"/>
                </a:solidFill>
              </a:rPr>
              <a:t>Why look at IOPs?</a:t>
            </a:r>
            <a:endParaRPr lang="en-US" sz="2800" b="1" dirty="0">
              <a:solidFill>
                <a:schemeClr val="bg1"/>
              </a:solidFill>
              <a:latin typeface="Calibri"/>
            </a:endParaRPr>
          </a:p>
        </p:txBody>
      </p:sp>
      <p:sp>
        <p:nvSpPr>
          <p:cNvPr id="7" name="TextBox 6"/>
          <p:cNvSpPr txBox="1"/>
          <p:nvPr/>
        </p:nvSpPr>
        <p:spPr>
          <a:xfrm>
            <a:off x="307921" y="912128"/>
            <a:ext cx="5121569" cy="2062103"/>
          </a:xfrm>
          <a:prstGeom prst="rect">
            <a:avLst/>
          </a:prstGeom>
          <a:noFill/>
          <a:ln w="28575" cmpd="sng">
            <a:solidFill>
              <a:srgbClr val="008000"/>
            </a:solidFill>
          </a:ln>
        </p:spPr>
        <p:txBody>
          <a:bodyPr wrap="square" rtlCol="0">
            <a:spAutoFit/>
          </a:bodyPr>
          <a:lstStyle/>
          <a:p>
            <a:r>
              <a:rPr lang="en-US" sz="2400" dirty="0" err="1">
                <a:solidFill>
                  <a:srgbClr val="FFFFFF"/>
                </a:solidFill>
              </a:rPr>
              <a:t>Chl</a:t>
            </a:r>
            <a:r>
              <a:rPr lang="en-US" sz="2400" dirty="0">
                <a:solidFill>
                  <a:srgbClr val="FFFFFF"/>
                </a:solidFill>
              </a:rPr>
              <a:t> is the historical OC product</a:t>
            </a:r>
          </a:p>
          <a:p>
            <a:pPr marL="400050" lvl="1" indent="0">
              <a:buNone/>
            </a:pPr>
            <a:r>
              <a:rPr lang="en-US" sz="1400" dirty="0">
                <a:solidFill>
                  <a:srgbClr val="FFFFFF"/>
                </a:solidFill>
              </a:rPr>
              <a:t>Routinely measured at sea</a:t>
            </a:r>
          </a:p>
          <a:p>
            <a:pPr marL="400050" lvl="1" indent="0">
              <a:buNone/>
            </a:pPr>
            <a:r>
              <a:rPr lang="en-US" sz="1400" dirty="0">
                <a:solidFill>
                  <a:srgbClr val="FFFFFF"/>
                </a:solidFill>
              </a:rPr>
              <a:t>Primary Production</a:t>
            </a:r>
          </a:p>
          <a:p>
            <a:pPr marL="400050" lvl="1" indent="0">
              <a:buNone/>
            </a:pPr>
            <a:r>
              <a:rPr lang="en-US" sz="1400" dirty="0">
                <a:solidFill>
                  <a:srgbClr val="FFFFFF"/>
                </a:solidFill>
              </a:rPr>
              <a:t>Proxy for phytoplankton biomass</a:t>
            </a:r>
          </a:p>
          <a:p>
            <a:pPr marL="400050" lvl="1" indent="0">
              <a:buNone/>
            </a:pPr>
            <a:r>
              <a:rPr lang="en-US" sz="1400" dirty="0">
                <a:solidFill>
                  <a:srgbClr val="FFFFFF"/>
                </a:solidFill>
              </a:rPr>
              <a:t>Easy to empirically derive from reflectance (</a:t>
            </a:r>
            <a:r>
              <a:rPr lang="en-US" sz="1400" dirty="0" err="1">
                <a:solidFill>
                  <a:srgbClr val="FFFFFF"/>
                </a:solidFill>
                <a:ea typeface="ＭＳ ゴシック"/>
                <a:cs typeface="ＭＳ ゴシック"/>
              </a:rPr>
              <a:t>Rrs</a:t>
            </a:r>
            <a:r>
              <a:rPr lang="en-US" sz="1400" dirty="0">
                <a:solidFill>
                  <a:srgbClr val="FFFFFF"/>
                </a:solidFill>
                <a:ea typeface="ＭＳ ゴシック"/>
                <a:cs typeface="ＭＳ ゴシック"/>
              </a:rPr>
              <a:t> ratio </a:t>
            </a:r>
            <a:r>
              <a:rPr lang="en-US" sz="1400" dirty="0">
                <a:solidFill>
                  <a:srgbClr val="FFFFFF"/>
                </a:solidFill>
                <a:ea typeface="ＭＳ ゴシック"/>
                <a:cs typeface="ＭＳ ゴシック"/>
                <a:sym typeface="Wingdings"/>
              </a:rPr>
              <a:t> </a:t>
            </a:r>
            <a:r>
              <a:rPr lang="en-US" sz="1400" dirty="0" err="1">
                <a:solidFill>
                  <a:srgbClr val="FFFFFF"/>
                </a:solidFill>
                <a:ea typeface="ＭＳ ゴシック"/>
                <a:cs typeface="ＭＳ ゴシック"/>
                <a:sym typeface="Wingdings"/>
              </a:rPr>
              <a:t>Chl</a:t>
            </a:r>
            <a:r>
              <a:rPr lang="en-US" sz="1400" dirty="0">
                <a:solidFill>
                  <a:srgbClr val="FFFFFF"/>
                </a:solidFill>
              </a:rPr>
              <a:t>)</a:t>
            </a:r>
          </a:p>
          <a:p>
            <a:r>
              <a:rPr lang="en-US" dirty="0">
                <a:solidFill>
                  <a:srgbClr val="FFFFFF"/>
                </a:solidFill>
              </a:rPr>
              <a:t> </a:t>
            </a:r>
            <a:r>
              <a:rPr lang="en-US" sz="2400" dirty="0" err="1">
                <a:solidFill>
                  <a:srgbClr val="FFFFFF"/>
                </a:solidFill>
              </a:rPr>
              <a:t>Chl</a:t>
            </a:r>
            <a:r>
              <a:rPr lang="en-US" sz="2400" dirty="0">
                <a:solidFill>
                  <a:srgbClr val="FFFFFF"/>
                </a:solidFill>
              </a:rPr>
              <a:t> is the OC product with the most complete validation</a:t>
            </a:r>
            <a:endParaRPr lang="en-US" dirty="0">
              <a:solidFill>
                <a:srgbClr val="FFFFFF"/>
              </a:solidFill>
              <a:latin typeface="Calibri"/>
            </a:endParaRPr>
          </a:p>
        </p:txBody>
      </p:sp>
      <p:sp>
        <p:nvSpPr>
          <p:cNvPr id="8" name="TextBox 7"/>
          <p:cNvSpPr txBox="1"/>
          <p:nvPr/>
        </p:nvSpPr>
        <p:spPr>
          <a:xfrm>
            <a:off x="4593493" y="4842074"/>
            <a:ext cx="4438136" cy="1908215"/>
          </a:xfrm>
          <a:prstGeom prst="rect">
            <a:avLst/>
          </a:prstGeom>
          <a:noFill/>
          <a:ln w="28575" cmpd="sng">
            <a:solidFill>
              <a:srgbClr val="008000"/>
            </a:solidFill>
          </a:ln>
        </p:spPr>
        <p:txBody>
          <a:bodyPr wrap="square" rtlCol="0">
            <a:spAutoFit/>
          </a:bodyPr>
          <a:lstStyle/>
          <a:p>
            <a:pPr>
              <a:spcAft>
                <a:spcPts val="600"/>
              </a:spcAft>
            </a:pPr>
            <a:r>
              <a:rPr lang="en-US" dirty="0" smtClean="0">
                <a:solidFill>
                  <a:schemeClr val="bg1"/>
                </a:solidFill>
                <a:latin typeface="Calibri"/>
              </a:rPr>
              <a:t>Several issues with </a:t>
            </a:r>
            <a:r>
              <a:rPr lang="en-US" dirty="0" err="1" smtClean="0">
                <a:solidFill>
                  <a:schemeClr val="bg1"/>
                </a:solidFill>
                <a:latin typeface="Calibri"/>
              </a:rPr>
              <a:t>Chl</a:t>
            </a:r>
            <a:r>
              <a:rPr lang="en-US" dirty="0" smtClean="0">
                <a:solidFill>
                  <a:schemeClr val="bg1"/>
                </a:solidFill>
                <a:latin typeface="Calibri"/>
              </a:rPr>
              <a:t>:</a:t>
            </a:r>
          </a:p>
          <a:p>
            <a:pPr marL="285750" indent="-285750">
              <a:spcAft>
                <a:spcPts val="600"/>
              </a:spcAft>
              <a:buFont typeface="Arial"/>
              <a:buChar char="•"/>
            </a:pPr>
            <a:r>
              <a:rPr lang="en-US" dirty="0">
                <a:solidFill>
                  <a:schemeClr val="bg1"/>
                </a:solidFill>
                <a:ea typeface="ＭＳ ゴシック"/>
                <a:cs typeface="ＭＳ ゴシック"/>
              </a:rPr>
              <a:t>The C/</a:t>
            </a:r>
            <a:r>
              <a:rPr lang="en-US" dirty="0" err="1">
                <a:solidFill>
                  <a:schemeClr val="bg1"/>
                </a:solidFill>
                <a:ea typeface="ＭＳ ゴシック"/>
                <a:cs typeface="ＭＳ ゴシック"/>
              </a:rPr>
              <a:t>Chl</a:t>
            </a:r>
            <a:r>
              <a:rPr lang="en-US" dirty="0">
                <a:solidFill>
                  <a:schemeClr val="bg1"/>
                </a:solidFill>
                <a:ea typeface="ＭＳ ゴシック"/>
                <a:cs typeface="ＭＳ ゴシック"/>
              </a:rPr>
              <a:t> ratio is not </a:t>
            </a:r>
            <a:r>
              <a:rPr lang="en-US" dirty="0" smtClean="0">
                <a:solidFill>
                  <a:schemeClr val="bg1"/>
                </a:solidFill>
                <a:ea typeface="ＭＳ ゴシック"/>
                <a:cs typeface="ＭＳ ゴシック"/>
              </a:rPr>
              <a:t>constant</a:t>
            </a:r>
            <a:endParaRPr lang="en-US" dirty="0" smtClean="0">
              <a:solidFill>
                <a:schemeClr val="bg1"/>
              </a:solidFill>
              <a:latin typeface="Calibri"/>
            </a:endParaRPr>
          </a:p>
          <a:p>
            <a:pPr marL="285750" indent="-285750">
              <a:buFont typeface="Arial"/>
              <a:buChar char="•"/>
            </a:pPr>
            <a:r>
              <a:rPr lang="en-US" dirty="0" err="1">
                <a:solidFill>
                  <a:schemeClr val="bg1"/>
                </a:solidFill>
                <a:ea typeface="ＭＳ ゴシック"/>
                <a:cs typeface="ＭＳ ゴシック"/>
              </a:rPr>
              <a:t>Chl</a:t>
            </a:r>
            <a:r>
              <a:rPr lang="en-US" dirty="0">
                <a:solidFill>
                  <a:schemeClr val="bg1"/>
                </a:solidFill>
                <a:ea typeface="ＭＳ ゴシック"/>
                <a:cs typeface="ＭＳ ゴシック"/>
              </a:rPr>
              <a:t> is not directly related to reflectance</a:t>
            </a:r>
          </a:p>
          <a:p>
            <a:pPr marL="285750" indent="-285750">
              <a:buFont typeface="Arial"/>
              <a:buChar char="•"/>
            </a:pPr>
            <a:r>
              <a:rPr lang="en-US" dirty="0" smtClean="0">
                <a:solidFill>
                  <a:schemeClr val="bg1"/>
                </a:solidFill>
              </a:rPr>
              <a:t>Phytoplankton </a:t>
            </a:r>
            <a:r>
              <a:rPr lang="en-US" dirty="0">
                <a:solidFill>
                  <a:schemeClr val="bg1"/>
                </a:solidFill>
              </a:rPr>
              <a:t>(</a:t>
            </a:r>
            <a:r>
              <a:rPr lang="en-US" dirty="0">
                <a:solidFill>
                  <a:schemeClr val="bg1"/>
                </a:solidFill>
                <a:ea typeface="ＭＳ ゴシック"/>
                <a:cs typeface="ＭＳ ゴシック"/>
              </a:rPr>
              <a:t>≈</a:t>
            </a:r>
            <a:r>
              <a:rPr lang="en-US" dirty="0" err="1">
                <a:solidFill>
                  <a:schemeClr val="bg1"/>
                </a:solidFill>
                <a:ea typeface="ＭＳ ゴシック"/>
                <a:cs typeface="ＭＳ ゴシック"/>
              </a:rPr>
              <a:t>Chl</a:t>
            </a:r>
            <a:r>
              <a:rPr lang="en-US" dirty="0">
                <a:solidFill>
                  <a:schemeClr val="bg1"/>
                </a:solidFill>
                <a:ea typeface="ＭＳ ゴシック"/>
                <a:cs typeface="ＭＳ ゴシック"/>
              </a:rPr>
              <a:t>) is only one of the components that determine the ocean color </a:t>
            </a:r>
            <a:r>
              <a:rPr lang="en-US" dirty="0" smtClean="0">
                <a:solidFill>
                  <a:schemeClr val="bg1"/>
                </a:solidFill>
                <a:ea typeface="ＭＳ ゴシック"/>
                <a:cs typeface="ＭＳ ゴシック"/>
              </a:rPr>
              <a:t>signal</a:t>
            </a:r>
            <a:endParaRPr lang="en-US" dirty="0">
              <a:solidFill>
                <a:schemeClr val="bg1"/>
              </a:solidFill>
              <a:ea typeface="ＭＳ ゴシック"/>
              <a:cs typeface="ＭＳ ゴシック"/>
            </a:endParaRPr>
          </a:p>
        </p:txBody>
      </p:sp>
      <p:pic>
        <p:nvPicPr>
          <p:cNvPr id="10" name="Picture 9" descr="plot_matchups_obpg_web_seawifs_aqua.pdf"/>
          <p:cNvPicPr>
            <a:picLocks noChangeAspect="1"/>
          </p:cNvPicPr>
          <p:nvPr/>
        </p:nvPicPr>
        <p:blipFill rotWithShape="1">
          <a:blip r:embed="rId6">
            <a:extLst>
              <a:ext uri="{28A0092B-C50C-407E-A947-70E740481C1C}">
                <a14:useLocalDpi xmlns:a14="http://schemas.microsoft.com/office/drawing/2010/main" val="0"/>
              </a:ext>
            </a:extLst>
          </a:blip>
          <a:srcRect l="20716" t="3246" r="18903" b="3771"/>
          <a:stretch/>
        </p:blipFill>
        <p:spPr>
          <a:xfrm>
            <a:off x="6746264" y="120126"/>
            <a:ext cx="2285365" cy="4554324"/>
          </a:xfrm>
          <a:prstGeom prst="rect">
            <a:avLst/>
          </a:prstGeom>
          <a:solidFill>
            <a:schemeClr val="bg1"/>
          </a:solidFill>
        </p:spPr>
      </p:pic>
      <p:sp>
        <p:nvSpPr>
          <p:cNvPr id="11" name="TextBox 10"/>
          <p:cNvSpPr txBox="1"/>
          <p:nvPr/>
        </p:nvSpPr>
        <p:spPr>
          <a:xfrm>
            <a:off x="8052946" y="1850866"/>
            <a:ext cx="822598" cy="307777"/>
          </a:xfrm>
          <a:prstGeom prst="rect">
            <a:avLst/>
          </a:prstGeom>
          <a:noFill/>
        </p:spPr>
        <p:txBody>
          <a:bodyPr wrap="none" rtlCol="0">
            <a:spAutoFit/>
          </a:bodyPr>
          <a:lstStyle/>
          <a:p>
            <a:r>
              <a:rPr lang="en-US" sz="1400" b="1" dirty="0" err="1" smtClean="0"/>
              <a:t>SeaWiFS</a:t>
            </a:r>
            <a:endParaRPr lang="en-US" sz="1400" b="1" dirty="0"/>
          </a:p>
        </p:txBody>
      </p:sp>
      <p:sp>
        <p:nvSpPr>
          <p:cNvPr id="12" name="TextBox 11"/>
          <p:cNvSpPr txBox="1"/>
          <p:nvPr/>
        </p:nvSpPr>
        <p:spPr>
          <a:xfrm>
            <a:off x="8215090" y="4124331"/>
            <a:ext cx="659155" cy="307777"/>
          </a:xfrm>
          <a:prstGeom prst="rect">
            <a:avLst/>
          </a:prstGeom>
          <a:noFill/>
        </p:spPr>
        <p:txBody>
          <a:bodyPr wrap="none" rtlCol="0">
            <a:spAutoFit/>
          </a:bodyPr>
          <a:lstStyle/>
          <a:p>
            <a:r>
              <a:rPr lang="en-US" sz="1400" b="1" dirty="0" smtClean="0"/>
              <a:t>AQUA</a:t>
            </a:r>
            <a:endParaRPr lang="en-US" sz="1400" b="1" dirty="0"/>
          </a:p>
        </p:txBody>
      </p:sp>
    </p:spTree>
    <p:extLst>
      <p:ext uri="{BB962C8B-B14F-4D97-AF65-F5344CB8AC3E}">
        <p14:creationId xmlns:p14="http://schemas.microsoft.com/office/powerpoint/2010/main" val="32288279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41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747545" y="5021796"/>
            <a:ext cx="1632879" cy="338554"/>
          </a:xfrm>
          <a:prstGeom prst="rect">
            <a:avLst/>
          </a:prstGeom>
          <a:noFill/>
        </p:spPr>
        <p:txBody>
          <a:bodyPr wrap="none" rtlCol="0">
            <a:spAutoFit/>
          </a:bodyPr>
          <a:lstStyle/>
          <a:p>
            <a:r>
              <a:rPr lang="en-US" sz="1600" dirty="0" smtClean="0"/>
              <a:t>Wavelength (nm)</a:t>
            </a:r>
            <a:endParaRPr lang="en-US" sz="1600" dirty="0"/>
          </a:p>
        </p:txBody>
      </p:sp>
      <p:sp>
        <p:nvSpPr>
          <p:cNvPr id="10" name="TextBox 9"/>
          <p:cNvSpPr txBox="1"/>
          <p:nvPr/>
        </p:nvSpPr>
        <p:spPr>
          <a:xfrm rot="16200000">
            <a:off x="-70250" y="2898191"/>
            <a:ext cx="3160641" cy="338554"/>
          </a:xfrm>
          <a:prstGeom prst="rect">
            <a:avLst/>
          </a:prstGeom>
          <a:noFill/>
        </p:spPr>
        <p:txBody>
          <a:bodyPr wrap="none" rtlCol="0">
            <a:spAutoFit/>
          </a:bodyPr>
          <a:lstStyle/>
          <a:p>
            <a:r>
              <a:rPr lang="en-US" sz="1600" dirty="0" smtClean="0"/>
              <a:t>Contribution to Spectral Absorption</a:t>
            </a:r>
            <a:endParaRPr lang="en-US" sz="1600" dirty="0"/>
          </a:p>
        </p:txBody>
      </p:sp>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540" t="7196" r="9524" b="10053"/>
          <a:stretch/>
        </p:blipFill>
        <p:spPr bwMode="auto">
          <a:xfrm>
            <a:off x="2151639" y="974896"/>
            <a:ext cx="4780936" cy="381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p:nvCxnSpPr>
        <p:spPr>
          <a:xfrm>
            <a:off x="6916397" y="974896"/>
            <a:ext cx="14879" cy="3818543"/>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1739733" y="5414094"/>
            <a:ext cx="6693769" cy="523220"/>
          </a:xfrm>
          <a:prstGeom prst="rect">
            <a:avLst/>
          </a:prstGeom>
          <a:noFill/>
        </p:spPr>
        <p:txBody>
          <a:bodyPr wrap="square" rtlCol="0">
            <a:spAutoFit/>
          </a:bodyPr>
          <a:lstStyle/>
          <a:p>
            <a:r>
              <a:rPr lang="en-US" sz="1400" dirty="0" smtClean="0"/>
              <a:t>Global surface measurements (I8/I9, A20/A22, P16N/P16S, P18, BATS; N = 371)</a:t>
            </a:r>
          </a:p>
          <a:p>
            <a:pPr algn="ctr"/>
            <a:r>
              <a:rPr lang="en-US" sz="1400" dirty="0" smtClean="0"/>
              <a:t>US Global Ocean Carbon &amp; Repeat Hydrography Cruises.</a:t>
            </a:r>
            <a:endParaRPr lang="en-US" sz="1400" dirty="0"/>
          </a:p>
        </p:txBody>
      </p:sp>
      <p:sp>
        <p:nvSpPr>
          <p:cNvPr id="3" name="TextBox 2"/>
          <p:cNvSpPr txBox="1"/>
          <p:nvPr/>
        </p:nvSpPr>
        <p:spPr>
          <a:xfrm>
            <a:off x="1690508" y="209169"/>
            <a:ext cx="6498744" cy="707886"/>
          </a:xfrm>
          <a:prstGeom prst="rect">
            <a:avLst/>
          </a:prstGeom>
          <a:noFill/>
        </p:spPr>
        <p:txBody>
          <a:bodyPr wrap="none" rtlCol="0">
            <a:spAutoFit/>
          </a:bodyPr>
          <a:lstStyle/>
          <a:p>
            <a:pPr algn="ctr"/>
            <a:r>
              <a:rPr lang="en-US" sz="2000" b="1" dirty="0" smtClean="0">
                <a:solidFill>
                  <a:srgbClr val="000090"/>
                </a:solidFill>
                <a:latin typeface="Arial"/>
                <a:cs typeface="Arial"/>
              </a:rPr>
              <a:t>Mean Absorption Component Spectra </a:t>
            </a:r>
          </a:p>
          <a:p>
            <a:pPr algn="ctr"/>
            <a:r>
              <a:rPr lang="en-US" sz="2000" b="1" dirty="0" smtClean="0">
                <a:solidFill>
                  <a:srgbClr val="000090"/>
                </a:solidFill>
                <a:latin typeface="Arial"/>
                <a:cs typeface="Arial"/>
              </a:rPr>
              <a:t>(Open Ocean, consistently sampled and processed)</a:t>
            </a:r>
            <a:endParaRPr lang="en-US" sz="2000" b="1" dirty="0">
              <a:solidFill>
                <a:srgbClr val="000090"/>
              </a:solidFill>
              <a:latin typeface="Arial"/>
              <a:cs typeface="Arial"/>
            </a:endParaRPr>
          </a:p>
        </p:txBody>
      </p:sp>
      <p:sp>
        <p:nvSpPr>
          <p:cNvPr id="4" name="TextBox 3"/>
          <p:cNvSpPr txBox="1"/>
          <p:nvPr/>
        </p:nvSpPr>
        <p:spPr>
          <a:xfrm>
            <a:off x="4390632" y="1301149"/>
            <a:ext cx="743350" cy="307777"/>
          </a:xfrm>
          <a:prstGeom prst="rect">
            <a:avLst/>
          </a:prstGeom>
          <a:noFill/>
        </p:spPr>
        <p:txBody>
          <a:bodyPr wrap="none" rtlCol="0">
            <a:spAutoFit/>
          </a:bodyPr>
          <a:lstStyle/>
          <a:p>
            <a:r>
              <a:rPr lang="en-US" sz="1400" dirty="0" smtClean="0"/>
              <a:t>95% </a:t>
            </a:r>
            <a:r>
              <a:rPr lang="en-US" sz="1400" dirty="0" err="1" smtClean="0"/>
              <a:t>c.i.</a:t>
            </a:r>
            <a:endParaRPr lang="en-US" sz="1400" dirty="0"/>
          </a:p>
        </p:txBody>
      </p:sp>
      <p:sp>
        <p:nvSpPr>
          <p:cNvPr id="5" name="TextBox 4"/>
          <p:cNvSpPr txBox="1"/>
          <p:nvPr/>
        </p:nvSpPr>
        <p:spPr>
          <a:xfrm>
            <a:off x="3491029" y="3074429"/>
            <a:ext cx="3020281" cy="307777"/>
          </a:xfrm>
          <a:prstGeom prst="rect">
            <a:avLst/>
          </a:prstGeom>
          <a:solidFill>
            <a:schemeClr val="bg1"/>
          </a:solidFill>
          <a:ln>
            <a:solidFill>
              <a:srgbClr val="000090"/>
            </a:solidFill>
          </a:ln>
        </p:spPr>
        <p:txBody>
          <a:bodyPr wrap="none" rtlCol="0" anchor="ctr">
            <a:spAutoFit/>
          </a:bodyPr>
          <a:lstStyle/>
          <a:p>
            <a:r>
              <a:rPr lang="en-US" sz="1400" dirty="0" smtClean="0"/>
              <a:t>a</a:t>
            </a:r>
            <a:r>
              <a:rPr lang="en-US" sz="1400" baseline="-25000" dirty="0" smtClean="0"/>
              <a:t>t</a:t>
            </a:r>
            <a:r>
              <a:rPr lang="en-US" sz="1400" dirty="0" smtClean="0"/>
              <a:t>(</a:t>
            </a:r>
            <a:r>
              <a:rPr lang="en-US" sz="1400" dirty="0" smtClean="0">
                <a:latin typeface="Symbol" charset="2"/>
                <a:cs typeface="Symbol" charset="2"/>
              </a:rPr>
              <a:t>l</a:t>
            </a:r>
            <a:r>
              <a:rPr lang="en-US" sz="1400" dirty="0" smtClean="0"/>
              <a:t>) = </a:t>
            </a:r>
            <a:r>
              <a:rPr lang="en-US" sz="1400" dirty="0" smtClean="0">
                <a:solidFill>
                  <a:schemeClr val="accent5">
                    <a:lumMod val="75000"/>
                  </a:schemeClr>
                </a:solidFill>
              </a:rPr>
              <a:t>a</a:t>
            </a:r>
            <a:r>
              <a:rPr lang="en-US" sz="1400" baseline="-25000" dirty="0" smtClean="0">
                <a:solidFill>
                  <a:schemeClr val="accent5">
                    <a:lumMod val="75000"/>
                  </a:schemeClr>
                </a:solidFill>
              </a:rPr>
              <a:t>w</a:t>
            </a:r>
            <a:r>
              <a:rPr lang="en-US" sz="1400" dirty="0" smtClean="0">
                <a:solidFill>
                  <a:schemeClr val="accent5">
                    <a:lumMod val="75000"/>
                  </a:schemeClr>
                </a:solidFill>
              </a:rPr>
              <a:t>(</a:t>
            </a:r>
            <a:r>
              <a:rPr lang="en-US" sz="1400" dirty="0">
                <a:solidFill>
                  <a:schemeClr val="accent5">
                    <a:lumMod val="75000"/>
                  </a:schemeClr>
                </a:solidFill>
                <a:latin typeface="Symbol" charset="2"/>
                <a:cs typeface="Symbol" charset="2"/>
              </a:rPr>
              <a:t>l</a:t>
            </a:r>
            <a:r>
              <a:rPr lang="en-US" sz="1400" dirty="0">
                <a:solidFill>
                  <a:schemeClr val="accent5">
                    <a:lumMod val="75000"/>
                  </a:schemeClr>
                </a:solidFill>
              </a:rPr>
              <a:t>) </a:t>
            </a:r>
            <a:r>
              <a:rPr lang="en-US" sz="1400" dirty="0" smtClean="0"/>
              <a:t>+ </a:t>
            </a:r>
            <a:r>
              <a:rPr lang="en-US" sz="1400" dirty="0" err="1" smtClean="0">
                <a:solidFill>
                  <a:srgbClr val="FF0000"/>
                </a:solidFill>
              </a:rPr>
              <a:t>a</a:t>
            </a:r>
            <a:r>
              <a:rPr lang="en-US" sz="1400" baseline="-25000" dirty="0" err="1" smtClean="0">
                <a:solidFill>
                  <a:srgbClr val="FF0000"/>
                </a:solidFill>
              </a:rPr>
              <a:t>ph</a:t>
            </a:r>
            <a:r>
              <a:rPr lang="en-US" sz="1400" dirty="0" smtClean="0">
                <a:solidFill>
                  <a:srgbClr val="FF0000"/>
                </a:solidFill>
              </a:rPr>
              <a:t>(</a:t>
            </a:r>
            <a:r>
              <a:rPr lang="en-US" sz="1400" dirty="0">
                <a:solidFill>
                  <a:srgbClr val="FF0000"/>
                </a:solidFill>
                <a:latin typeface="Symbol" charset="2"/>
                <a:cs typeface="Symbol" charset="2"/>
              </a:rPr>
              <a:t>l</a:t>
            </a:r>
            <a:r>
              <a:rPr lang="en-US" sz="1400" dirty="0" smtClean="0">
                <a:solidFill>
                  <a:srgbClr val="FF0000"/>
                </a:solidFill>
              </a:rPr>
              <a:t>) </a:t>
            </a:r>
            <a:r>
              <a:rPr lang="en-US" sz="1400" dirty="0" smtClean="0"/>
              <a:t>+ </a:t>
            </a:r>
            <a:r>
              <a:rPr lang="en-US" sz="1400" dirty="0" err="1" smtClean="0">
                <a:solidFill>
                  <a:srgbClr val="008000"/>
                </a:solidFill>
              </a:rPr>
              <a:t>a</a:t>
            </a:r>
            <a:r>
              <a:rPr lang="en-US" sz="1400" baseline="-25000" dirty="0" err="1" smtClean="0">
                <a:solidFill>
                  <a:srgbClr val="008000"/>
                </a:solidFill>
              </a:rPr>
              <a:t>cdom</a:t>
            </a:r>
            <a:r>
              <a:rPr lang="en-US" sz="1400" dirty="0" smtClean="0">
                <a:solidFill>
                  <a:srgbClr val="008000"/>
                </a:solidFill>
              </a:rPr>
              <a:t>(</a:t>
            </a:r>
            <a:r>
              <a:rPr lang="en-US" sz="1400" dirty="0">
                <a:solidFill>
                  <a:srgbClr val="008000"/>
                </a:solidFill>
                <a:latin typeface="Symbol" charset="2"/>
                <a:cs typeface="Symbol" charset="2"/>
              </a:rPr>
              <a:t>l</a:t>
            </a:r>
            <a:r>
              <a:rPr lang="en-US" sz="1400" dirty="0">
                <a:solidFill>
                  <a:srgbClr val="008000"/>
                </a:solidFill>
              </a:rPr>
              <a:t>)</a:t>
            </a:r>
            <a:r>
              <a:rPr lang="en-US" sz="1400" dirty="0"/>
              <a:t> </a:t>
            </a:r>
            <a:r>
              <a:rPr lang="en-US" sz="1400" dirty="0" smtClean="0"/>
              <a:t>+ </a:t>
            </a:r>
            <a:r>
              <a:rPr lang="en-US" sz="1400" dirty="0" err="1" smtClean="0">
                <a:solidFill>
                  <a:srgbClr val="0000FF"/>
                </a:solidFill>
              </a:rPr>
              <a:t>a</a:t>
            </a:r>
            <a:r>
              <a:rPr lang="en-US" sz="1400" baseline="-25000" dirty="0" err="1" smtClean="0">
                <a:solidFill>
                  <a:srgbClr val="0000FF"/>
                </a:solidFill>
              </a:rPr>
              <a:t>det</a:t>
            </a:r>
            <a:r>
              <a:rPr lang="en-US" sz="1400" dirty="0" smtClean="0">
                <a:solidFill>
                  <a:srgbClr val="0000FF"/>
                </a:solidFill>
              </a:rPr>
              <a:t>(</a:t>
            </a:r>
            <a:r>
              <a:rPr lang="en-US" sz="1400" dirty="0">
                <a:solidFill>
                  <a:srgbClr val="0000FF"/>
                </a:solidFill>
                <a:latin typeface="Symbol" charset="2"/>
                <a:cs typeface="Symbol" charset="2"/>
              </a:rPr>
              <a:t>l</a:t>
            </a:r>
            <a:r>
              <a:rPr lang="en-US" sz="1400" dirty="0">
                <a:solidFill>
                  <a:srgbClr val="0000FF"/>
                </a:solidFill>
              </a:rPr>
              <a:t>) </a:t>
            </a:r>
            <a:r>
              <a:rPr lang="en-US" sz="1400" dirty="0" smtClean="0">
                <a:solidFill>
                  <a:srgbClr val="0000FF"/>
                </a:solidFill>
              </a:rPr>
              <a:t> </a:t>
            </a:r>
            <a:endParaRPr lang="en-US" sz="1400" dirty="0">
              <a:solidFill>
                <a:srgbClr val="0000FF"/>
              </a:solidFill>
            </a:endParaRPr>
          </a:p>
        </p:txBody>
      </p:sp>
      <p:sp>
        <p:nvSpPr>
          <p:cNvPr id="8" name="TextBox 7"/>
          <p:cNvSpPr txBox="1"/>
          <p:nvPr/>
        </p:nvSpPr>
        <p:spPr>
          <a:xfrm>
            <a:off x="2415182" y="2314333"/>
            <a:ext cx="663225" cy="307777"/>
          </a:xfrm>
          <a:prstGeom prst="rect">
            <a:avLst/>
          </a:prstGeom>
          <a:noFill/>
        </p:spPr>
        <p:txBody>
          <a:bodyPr wrap="none" rtlCol="0">
            <a:spAutoFit/>
          </a:bodyPr>
          <a:lstStyle/>
          <a:p>
            <a:r>
              <a:rPr lang="en-US" sz="1400" dirty="0" smtClean="0">
                <a:solidFill>
                  <a:srgbClr val="008000"/>
                </a:solidFill>
              </a:rPr>
              <a:t>CDOM</a:t>
            </a:r>
            <a:endParaRPr lang="en-US" sz="1400" dirty="0">
              <a:solidFill>
                <a:srgbClr val="008000"/>
              </a:solidFill>
            </a:endParaRPr>
          </a:p>
        </p:txBody>
      </p:sp>
      <p:sp>
        <p:nvSpPr>
          <p:cNvPr id="13" name="TextBox 12"/>
          <p:cNvSpPr txBox="1"/>
          <p:nvPr/>
        </p:nvSpPr>
        <p:spPr>
          <a:xfrm>
            <a:off x="2746795" y="3902798"/>
            <a:ext cx="607859" cy="307777"/>
          </a:xfrm>
          <a:prstGeom prst="rect">
            <a:avLst/>
          </a:prstGeom>
          <a:noFill/>
        </p:spPr>
        <p:txBody>
          <a:bodyPr wrap="none" rtlCol="0">
            <a:spAutoFit/>
          </a:bodyPr>
          <a:lstStyle/>
          <a:p>
            <a:r>
              <a:rPr lang="en-US" sz="1400" dirty="0" err="1" smtClean="0">
                <a:solidFill>
                  <a:srgbClr val="FF0000"/>
                </a:solidFill>
              </a:rPr>
              <a:t>Phyto</a:t>
            </a:r>
            <a:endParaRPr lang="en-US" sz="1400" dirty="0">
              <a:solidFill>
                <a:srgbClr val="FF0000"/>
              </a:solidFill>
            </a:endParaRPr>
          </a:p>
        </p:txBody>
      </p:sp>
      <p:sp>
        <p:nvSpPr>
          <p:cNvPr id="14" name="TextBox 13"/>
          <p:cNvSpPr txBox="1"/>
          <p:nvPr/>
        </p:nvSpPr>
        <p:spPr>
          <a:xfrm>
            <a:off x="2288246" y="4413073"/>
            <a:ext cx="773068" cy="307777"/>
          </a:xfrm>
          <a:prstGeom prst="rect">
            <a:avLst/>
          </a:prstGeom>
          <a:noFill/>
        </p:spPr>
        <p:txBody>
          <a:bodyPr wrap="none" rtlCol="0">
            <a:spAutoFit/>
          </a:bodyPr>
          <a:lstStyle/>
          <a:p>
            <a:r>
              <a:rPr lang="en-US" sz="1400" dirty="0" smtClean="0">
                <a:solidFill>
                  <a:srgbClr val="0000FF"/>
                </a:solidFill>
              </a:rPr>
              <a:t>Detritus</a:t>
            </a:r>
            <a:endParaRPr lang="en-US" sz="1400" dirty="0">
              <a:solidFill>
                <a:srgbClr val="0000FF"/>
              </a:solidFill>
            </a:endParaRPr>
          </a:p>
        </p:txBody>
      </p:sp>
      <p:sp>
        <p:nvSpPr>
          <p:cNvPr id="15" name="TextBox 14"/>
          <p:cNvSpPr txBox="1"/>
          <p:nvPr/>
        </p:nvSpPr>
        <p:spPr>
          <a:xfrm>
            <a:off x="3894712" y="2015506"/>
            <a:ext cx="646331" cy="307777"/>
          </a:xfrm>
          <a:prstGeom prst="rect">
            <a:avLst/>
          </a:prstGeom>
          <a:noFill/>
        </p:spPr>
        <p:txBody>
          <a:bodyPr wrap="none" rtlCol="0">
            <a:spAutoFit/>
          </a:bodyPr>
          <a:lstStyle/>
          <a:p>
            <a:r>
              <a:rPr lang="en-US" sz="1400" dirty="0" smtClean="0">
                <a:solidFill>
                  <a:schemeClr val="accent5">
                    <a:lumMod val="75000"/>
                  </a:schemeClr>
                </a:solidFill>
              </a:rPr>
              <a:t>Water</a:t>
            </a:r>
            <a:endParaRPr lang="en-US" sz="1400" dirty="0">
              <a:solidFill>
                <a:schemeClr val="accent5">
                  <a:lumMod val="75000"/>
                </a:schemeClr>
              </a:solidFill>
            </a:endParaRPr>
          </a:p>
        </p:txBody>
      </p:sp>
      <p:sp>
        <p:nvSpPr>
          <p:cNvPr id="17" name="TextBox 16"/>
          <p:cNvSpPr txBox="1"/>
          <p:nvPr/>
        </p:nvSpPr>
        <p:spPr>
          <a:xfrm>
            <a:off x="2078919" y="4771120"/>
            <a:ext cx="418654" cy="276999"/>
          </a:xfrm>
          <a:prstGeom prst="rect">
            <a:avLst/>
          </a:prstGeom>
          <a:noFill/>
        </p:spPr>
        <p:txBody>
          <a:bodyPr wrap="none" rtlCol="0">
            <a:spAutoFit/>
          </a:bodyPr>
          <a:lstStyle/>
          <a:p>
            <a:r>
              <a:rPr lang="en-US" sz="1200" dirty="0" smtClean="0"/>
              <a:t>400</a:t>
            </a:r>
            <a:endParaRPr lang="en-US" sz="1200" dirty="0"/>
          </a:p>
        </p:txBody>
      </p:sp>
      <p:sp>
        <p:nvSpPr>
          <p:cNvPr id="18" name="TextBox 17"/>
          <p:cNvSpPr txBox="1"/>
          <p:nvPr/>
        </p:nvSpPr>
        <p:spPr>
          <a:xfrm>
            <a:off x="3557972" y="4769067"/>
            <a:ext cx="418654" cy="276999"/>
          </a:xfrm>
          <a:prstGeom prst="rect">
            <a:avLst/>
          </a:prstGeom>
          <a:noFill/>
        </p:spPr>
        <p:txBody>
          <a:bodyPr wrap="none" rtlCol="0">
            <a:spAutoFit/>
          </a:bodyPr>
          <a:lstStyle/>
          <a:p>
            <a:r>
              <a:rPr lang="en-US" sz="1200" dirty="0" smtClean="0"/>
              <a:t>500</a:t>
            </a:r>
            <a:endParaRPr lang="en-US" sz="1200" dirty="0"/>
          </a:p>
        </p:txBody>
      </p:sp>
      <p:sp>
        <p:nvSpPr>
          <p:cNvPr id="19" name="TextBox 18"/>
          <p:cNvSpPr txBox="1"/>
          <p:nvPr/>
        </p:nvSpPr>
        <p:spPr>
          <a:xfrm>
            <a:off x="5142071" y="4769169"/>
            <a:ext cx="418654" cy="276999"/>
          </a:xfrm>
          <a:prstGeom prst="rect">
            <a:avLst/>
          </a:prstGeom>
          <a:noFill/>
        </p:spPr>
        <p:txBody>
          <a:bodyPr wrap="none" rtlCol="0">
            <a:spAutoFit/>
          </a:bodyPr>
          <a:lstStyle/>
          <a:p>
            <a:r>
              <a:rPr lang="en-US" sz="1200" dirty="0" smtClean="0"/>
              <a:t>600</a:t>
            </a:r>
            <a:endParaRPr lang="en-US" sz="1200" dirty="0"/>
          </a:p>
        </p:txBody>
      </p:sp>
      <p:sp>
        <p:nvSpPr>
          <p:cNvPr id="20" name="TextBox 19"/>
          <p:cNvSpPr txBox="1"/>
          <p:nvPr/>
        </p:nvSpPr>
        <p:spPr>
          <a:xfrm>
            <a:off x="6707070" y="4784223"/>
            <a:ext cx="418654" cy="276999"/>
          </a:xfrm>
          <a:prstGeom prst="rect">
            <a:avLst/>
          </a:prstGeom>
          <a:noFill/>
        </p:spPr>
        <p:txBody>
          <a:bodyPr wrap="none" rtlCol="0">
            <a:spAutoFit/>
          </a:bodyPr>
          <a:lstStyle/>
          <a:p>
            <a:r>
              <a:rPr lang="en-US" sz="1200" dirty="0" smtClean="0"/>
              <a:t>700</a:t>
            </a:r>
            <a:endParaRPr lang="en-US" sz="1200" dirty="0"/>
          </a:p>
        </p:txBody>
      </p:sp>
      <p:sp>
        <p:nvSpPr>
          <p:cNvPr id="21" name="TextBox 20"/>
          <p:cNvSpPr txBox="1"/>
          <p:nvPr/>
        </p:nvSpPr>
        <p:spPr>
          <a:xfrm>
            <a:off x="1804489" y="4582350"/>
            <a:ext cx="379506" cy="276999"/>
          </a:xfrm>
          <a:prstGeom prst="rect">
            <a:avLst/>
          </a:prstGeom>
          <a:noFill/>
        </p:spPr>
        <p:txBody>
          <a:bodyPr wrap="none" rtlCol="0">
            <a:spAutoFit/>
          </a:bodyPr>
          <a:lstStyle/>
          <a:p>
            <a:r>
              <a:rPr lang="en-US" sz="1200" dirty="0" smtClean="0"/>
              <a:t>0.0</a:t>
            </a:r>
          </a:p>
        </p:txBody>
      </p:sp>
      <p:sp>
        <p:nvSpPr>
          <p:cNvPr id="22" name="TextBox 21"/>
          <p:cNvSpPr txBox="1"/>
          <p:nvPr/>
        </p:nvSpPr>
        <p:spPr>
          <a:xfrm>
            <a:off x="1804446" y="3886618"/>
            <a:ext cx="379506" cy="276999"/>
          </a:xfrm>
          <a:prstGeom prst="rect">
            <a:avLst/>
          </a:prstGeom>
          <a:noFill/>
        </p:spPr>
        <p:txBody>
          <a:bodyPr wrap="none" rtlCol="0">
            <a:spAutoFit/>
          </a:bodyPr>
          <a:lstStyle/>
          <a:p>
            <a:r>
              <a:rPr lang="en-US" sz="1200" dirty="0" smtClean="0"/>
              <a:t>0.2</a:t>
            </a:r>
          </a:p>
        </p:txBody>
      </p:sp>
      <p:sp>
        <p:nvSpPr>
          <p:cNvPr id="23" name="TextBox 22"/>
          <p:cNvSpPr txBox="1"/>
          <p:nvPr/>
        </p:nvSpPr>
        <p:spPr>
          <a:xfrm>
            <a:off x="1804489" y="3109016"/>
            <a:ext cx="379506" cy="276999"/>
          </a:xfrm>
          <a:prstGeom prst="rect">
            <a:avLst/>
          </a:prstGeom>
          <a:noFill/>
        </p:spPr>
        <p:txBody>
          <a:bodyPr wrap="none" rtlCol="0">
            <a:spAutoFit/>
          </a:bodyPr>
          <a:lstStyle/>
          <a:p>
            <a:r>
              <a:rPr lang="en-US" sz="1200" dirty="0" smtClean="0"/>
              <a:t>0.4</a:t>
            </a:r>
          </a:p>
        </p:txBody>
      </p:sp>
      <p:sp>
        <p:nvSpPr>
          <p:cNvPr id="24" name="TextBox 23"/>
          <p:cNvSpPr txBox="1"/>
          <p:nvPr/>
        </p:nvSpPr>
        <p:spPr>
          <a:xfrm>
            <a:off x="1804446" y="2348349"/>
            <a:ext cx="379506" cy="276999"/>
          </a:xfrm>
          <a:prstGeom prst="rect">
            <a:avLst/>
          </a:prstGeom>
          <a:noFill/>
        </p:spPr>
        <p:txBody>
          <a:bodyPr wrap="none" rtlCol="0">
            <a:spAutoFit/>
          </a:bodyPr>
          <a:lstStyle/>
          <a:p>
            <a:r>
              <a:rPr lang="en-US" sz="1200" dirty="0" smtClean="0"/>
              <a:t>0.6</a:t>
            </a:r>
          </a:p>
        </p:txBody>
      </p:sp>
      <p:sp>
        <p:nvSpPr>
          <p:cNvPr id="25" name="TextBox 24"/>
          <p:cNvSpPr txBox="1"/>
          <p:nvPr/>
        </p:nvSpPr>
        <p:spPr>
          <a:xfrm>
            <a:off x="1796400" y="1608926"/>
            <a:ext cx="379506" cy="276999"/>
          </a:xfrm>
          <a:prstGeom prst="rect">
            <a:avLst/>
          </a:prstGeom>
          <a:noFill/>
        </p:spPr>
        <p:txBody>
          <a:bodyPr wrap="none" rtlCol="0">
            <a:spAutoFit/>
          </a:bodyPr>
          <a:lstStyle/>
          <a:p>
            <a:r>
              <a:rPr lang="en-US" sz="1200" dirty="0" smtClean="0"/>
              <a:t>0.8</a:t>
            </a:r>
          </a:p>
        </p:txBody>
      </p:sp>
      <p:sp>
        <p:nvSpPr>
          <p:cNvPr id="26" name="TextBox 25"/>
          <p:cNvSpPr txBox="1"/>
          <p:nvPr/>
        </p:nvSpPr>
        <p:spPr>
          <a:xfrm>
            <a:off x="1796400" y="875364"/>
            <a:ext cx="379506" cy="276999"/>
          </a:xfrm>
          <a:prstGeom prst="rect">
            <a:avLst/>
          </a:prstGeom>
          <a:noFill/>
        </p:spPr>
        <p:txBody>
          <a:bodyPr wrap="none" rtlCol="0">
            <a:spAutoFit/>
          </a:bodyPr>
          <a:lstStyle/>
          <a:p>
            <a:r>
              <a:rPr lang="en-US" sz="1200" dirty="0" smtClean="0"/>
              <a:t>1.0</a:t>
            </a:r>
          </a:p>
        </p:txBody>
      </p:sp>
      <p:sp>
        <p:nvSpPr>
          <p:cNvPr id="11" name="TextBox 10"/>
          <p:cNvSpPr txBox="1"/>
          <p:nvPr/>
        </p:nvSpPr>
        <p:spPr>
          <a:xfrm>
            <a:off x="1679348" y="6017084"/>
            <a:ext cx="6211957" cy="369332"/>
          </a:xfrm>
          <a:prstGeom prst="rect">
            <a:avLst/>
          </a:prstGeom>
          <a:noFill/>
        </p:spPr>
        <p:txBody>
          <a:bodyPr wrap="none" rtlCol="0">
            <a:spAutoFit/>
          </a:bodyPr>
          <a:lstStyle/>
          <a:p>
            <a:r>
              <a:rPr lang="en-US" b="1" dirty="0" smtClean="0"/>
              <a:t>CDOM absorption frequently dominates absorption in the blue</a:t>
            </a:r>
            <a:endParaRPr lang="en-US" b="1" dirty="0"/>
          </a:p>
        </p:txBody>
      </p:sp>
    </p:spTree>
    <p:extLst>
      <p:ext uri="{BB962C8B-B14F-4D97-AF65-F5344CB8AC3E}">
        <p14:creationId xmlns:p14="http://schemas.microsoft.com/office/powerpoint/2010/main" val="326181896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57550"/>
          </a:xfrm>
        </p:spPr>
        <p:txBody>
          <a:bodyPr>
            <a:normAutofit/>
          </a:bodyPr>
          <a:lstStyle/>
          <a:p>
            <a:r>
              <a:rPr lang="en-US" sz="2400" b="1" dirty="0" err="1" smtClean="0">
                <a:latin typeface="Arial"/>
                <a:cs typeface="Arial"/>
              </a:rPr>
              <a:t>Chl</a:t>
            </a:r>
            <a:r>
              <a:rPr lang="en-US" sz="2400" b="1" dirty="0" smtClean="0">
                <a:latin typeface="Arial"/>
                <a:cs typeface="Arial"/>
              </a:rPr>
              <a:t> and the band ratio algorithm</a:t>
            </a:r>
            <a:endParaRPr lang="en-US" sz="2400" b="1" dirty="0">
              <a:latin typeface="Arial"/>
              <a:cs typeface="Arial"/>
            </a:endParaRPr>
          </a:p>
        </p:txBody>
      </p:sp>
      <p:sp>
        <p:nvSpPr>
          <p:cNvPr id="3" name="Content Placeholder 2"/>
          <p:cNvSpPr>
            <a:spLocks noGrp="1"/>
          </p:cNvSpPr>
          <p:nvPr>
            <p:ph idx="1"/>
          </p:nvPr>
        </p:nvSpPr>
        <p:spPr>
          <a:xfrm>
            <a:off x="457201" y="1135904"/>
            <a:ext cx="4097104" cy="483829"/>
          </a:xfrm>
        </p:spPr>
        <p:txBody>
          <a:bodyPr>
            <a:normAutofit fontScale="77500" lnSpcReduction="20000"/>
          </a:bodyPr>
          <a:lstStyle/>
          <a:p>
            <a:pPr marL="0" indent="0">
              <a:buNone/>
            </a:pPr>
            <a:r>
              <a:rPr lang="en-US" sz="2000" dirty="0" smtClean="0">
                <a:latin typeface="Times"/>
                <a:cs typeface="Times"/>
              </a:rPr>
              <a:t>MODIS operational </a:t>
            </a:r>
            <a:r>
              <a:rPr lang="en-US" sz="2000" dirty="0" err="1" smtClean="0">
                <a:latin typeface="Times"/>
                <a:cs typeface="Times"/>
              </a:rPr>
              <a:t>Chl</a:t>
            </a:r>
            <a:r>
              <a:rPr lang="en-US" sz="2000" dirty="0" smtClean="0">
                <a:latin typeface="Times"/>
                <a:cs typeface="Times"/>
              </a:rPr>
              <a:t>: Maximum Band Ratio algorithm (MBR)</a:t>
            </a:r>
          </a:p>
          <a:p>
            <a:pPr marL="0" indent="0">
              <a:buNone/>
            </a:pPr>
            <a:endParaRPr lang="de-DE" sz="2000" dirty="0"/>
          </a:p>
          <a:p>
            <a:endParaRPr lang="de-DE" sz="2000" dirty="0" smtClean="0"/>
          </a:p>
          <a:p>
            <a:pPr marL="0" indent="0">
              <a:buNone/>
            </a:pPr>
            <a:endParaRPr lang="de-DE" sz="2000" dirty="0" smtClean="0"/>
          </a:p>
        </p:txBody>
      </p:sp>
      <p:graphicFrame>
        <p:nvGraphicFramePr>
          <p:cNvPr id="4" name="Object 3"/>
          <p:cNvGraphicFramePr>
            <a:graphicFrameLocks noChangeAspect="1"/>
          </p:cNvGraphicFramePr>
          <p:nvPr>
            <p:extLst>
              <p:ext uri="{D42A27DB-BD31-4B8C-83A1-F6EECF244321}">
                <p14:modId xmlns:p14="http://schemas.microsoft.com/office/powerpoint/2010/main" val="3221904140"/>
              </p:ext>
            </p:extLst>
          </p:nvPr>
        </p:nvGraphicFramePr>
        <p:xfrm>
          <a:off x="457201" y="1606223"/>
          <a:ext cx="2494657" cy="757785"/>
        </p:xfrm>
        <a:graphic>
          <a:graphicData uri="http://schemas.openxmlformats.org/presentationml/2006/ole">
            <mc:AlternateContent xmlns:mc="http://schemas.openxmlformats.org/markup-compatibility/2006">
              <mc:Choice xmlns:v="urn:schemas-microsoft-com:vml" Requires="v">
                <p:oleObj spid="_x0000_s2287" name="Equation" r:id="rId3" imgW="1943100" imgH="457200" progId="Equation.3">
                  <p:embed/>
                </p:oleObj>
              </mc:Choice>
              <mc:Fallback>
                <p:oleObj name="Equation" r:id="rId3" imgW="1943100" imgH="457200" progId="Equation.3">
                  <p:embed/>
                  <p:pic>
                    <p:nvPicPr>
                      <p:cNvPr id="0" name=""/>
                      <p:cNvPicPr/>
                      <p:nvPr/>
                    </p:nvPicPr>
                    <p:blipFill>
                      <a:blip r:embed="rId4"/>
                      <a:stretch>
                        <a:fillRect/>
                      </a:stretch>
                    </p:blipFill>
                    <p:spPr>
                      <a:xfrm>
                        <a:off x="457201" y="1606223"/>
                        <a:ext cx="2494657" cy="757785"/>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1083505041"/>
              </p:ext>
            </p:extLst>
          </p:nvPr>
        </p:nvGraphicFramePr>
        <p:xfrm>
          <a:off x="457201" y="2385374"/>
          <a:ext cx="3955004" cy="382126"/>
        </p:xfrm>
        <a:graphic>
          <a:graphicData uri="http://schemas.openxmlformats.org/presentationml/2006/ole">
            <mc:AlternateContent xmlns:mc="http://schemas.openxmlformats.org/markup-compatibility/2006">
              <mc:Choice xmlns:v="urn:schemas-microsoft-com:vml" Requires="v">
                <p:oleObj spid="_x0000_s2288" name="Equation" r:id="rId5" imgW="2628900" imgH="254000" progId="Equation.3">
                  <p:embed/>
                </p:oleObj>
              </mc:Choice>
              <mc:Fallback>
                <p:oleObj name="Equation" r:id="rId5" imgW="2628900" imgH="254000" progId="Equation.3">
                  <p:embed/>
                  <p:pic>
                    <p:nvPicPr>
                      <p:cNvPr id="0" name=""/>
                      <p:cNvPicPr/>
                      <p:nvPr/>
                    </p:nvPicPr>
                    <p:blipFill>
                      <a:blip r:embed="rId6"/>
                      <a:stretch>
                        <a:fillRect/>
                      </a:stretch>
                    </p:blipFill>
                    <p:spPr>
                      <a:xfrm>
                        <a:off x="457201" y="2385374"/>
                        <a:ext cx="3955004" cy="382126"/>
                      </a:xfrm>
                      <a:prstGeom prst="rect">
                        <a:avLst/>
                      </a:prstGeom>
                    </p:spPr>
                  </p:pic>
                </p:oleObj>
              </mc:Fallback>
            </mc:AlternateContent>
          </a:graphicData>
        </a:graphic>
      </p:graphicFrame>
      <p:pic>
        <p:nvPicPr>
          <p:cNvPr id="6" name="Picture 5" descr="ocdens_oc3mr.png"/>
          <p:cNvPicPr>
            <a:picLocks noChangeAspect="1"/>
          </p:cNvPicPr>
          <p:nvPr/>
        </p:nvPicPr>
        <p:blipFill rotWithShape="1">
          <a:blip r:embed="rId7">
            <a:extLst>
              <a:ext uri="{28A0092B-C50C-407E-A947-70E740481C1C}">
                <a14:useLocalDpi xmlns:a14="http://schemas.microsoft.com/office/drawing/2010/main" val="0"/>
              </a:ext>
            </a:extLst>
          </a:blip>
          <a:srcRect t="6544"/>
          <a:stretch/>
        </p:blipFill>
        <p:spPr>
          <a:xfrm>
            <a:off x="5143917" y="1095253"/>
            <a:ext cx="3192763" cy="2460989"/>
          </a:xfrm>
          <a:prstGeom prst="rect">
            <a:avLst/>
          </a:prstGeom>
        </p:spPr>
      </p:pic>
      <p:sp>
        <p:nvSpPr>
          <p:cNvPr id="9" name="Rectangle 8"/>
          <p:cNvSpPr/>
          <p:nvPr/>
        </p:nvSpPr>
        <p:spPr>
          <a:xfrm>
            <a:off x="238671" y="5617578"/>
            <a:ext cx="3216308" cy="938719"/>
          </a:xfrm>
          <a:prstGeom prst="rect">
            <a:avLst/>
          </a:prstGeom>
        </p:spPr>
        <p:txBody>
          <a:bodyPr wrap="none">
            <a:spAutoFit/>
          </a:bodyPr>
          <a:lstStyle/>
          <a:p>
            <a:r>
              <a:rPr lang="en-US" sz="1100" dirty="0">
                <a:latin typeface="Arial"/>
                <a:cs typeface="Arial"/>
              </a:rPr>
              <a:t>Siegel et al. [2005]</a:t>
            </a:r>
          </a:p>
          <a:p>
            <a:r>
              <a:rPr lang="en-US" sz="1100" dirty="0">
                <a:latin typeface="Arial"/>
                <a:cs typeface="Arial"/>
              </a:rPr>
              <a:t>Morel &amp; </a:t>
            </a:r>
            <a:r>
              <a:rPr lang="en-US" sz="1100" dirty="0" err="1">
                <a:latin typeface="Arial"/>
                <a:cs typeface="Arial"/>
              </a:rPr>
              <a:t>Gentili</a:t>
            </a:r>
            <a:r>
              <a:rPr lang="en-US" sz="1100" dirty="0">
                <a:latin typeface="Arial"/>
                <a:cs typeface="Arial"/>
              </a:rPr>
              <a:t> [2009]</a:t>
            </a:r>
          </a:p>
          <a:p>
            <a:r>
              <a:rPr lang="en-US" sz="1100" dirty="0" err="1">
                <a:latin typeface="Arial"/>
                <a:cs typeface="Arial"/>
              </a:rPr>
              <a:t>Loisel</a:t>
            </a:r>
            <a:r>
              <a:rPr lang="en-US" sz="1100" dirty="0">
                <a:latin typeface="Arial"/>
                <a:cs typeface="Arial"/>
              </a:rPr>
              <a:t> et al. [2010]</a:t>
            </a:r>
          </a:p>
          <a:p>
            <a:r>
              <a:rPr lang="en-US" sz="1100" dirty="0" err="1" smtClean="0">
                <a:latin typeface="Arial"/>
                <a:cs typeface="Arial"/>
              </a:rPr>
              <a:t>Szeto</a:t>
            </a:r>
            <a:r>
              <a:rPr lang="en-US" sz="1100" dirty="0" smtClean="0">
                <a:latin typeface="Arial"/>
                <a:cs typeface="Arial"/>
              </a:rPr>
              <a:t> </a:t>
            </a:r>
            <a:r>
              <a:rPr lang="en-US" sz="1100" dirty="0">
                <a:latin typeface="Arial"/>
                <a:cs typeface="Arial"/>
              </a:rPr>
              <a:t>et al. JGR [2011] analysis of NOMAD </a:t>
            </a:r>
            <a:r>
              <a:rPr lang="en-US" sz="1100" dirty="0" smtClean="0">
                <a:latin typeface="Arial"/>
                <a:cs typeface="Arial"/>
              </a:rPr>
              <a:t>data</a:t>
            </a:r>
          </a:p>
          <a:p>
            <a:r>
              <a:rPr lang="en-US" sz="1100" dirty="0" smtClean="0">
                <a:latin typeface="Arial"/>
                <a:cs typeface="Arial"/>
              </a:rPr>
              <a:t>Sauer et al. [2012] for MODIS</a:t>
            </a:r>
          </a:p>
        </p:txBody>
      </p:sp>
      <p:sp>
        <p:nvSpPr>
          <p:cNvPr id="10" name="TextBox 9"/>
          <p:cNvSpPr txBox="1"/>
          <p:nvPr/>
        </p:nvSpPr>
        <p:spPr>
          <a:xfrm>
            <a:off x="238671" y="4719745"/>
            <a:ext cx="4551017" cy="646331"/>
          </a:xfrm>
          <a:prstGeom prst="rect">
            <a:avLst/>
          </a:prstGeom>
          <a:noFill/>
        </p:spPr>
        <p:txBody>
          <a:bodyPr wrap="square" rtlCol="0">
            <a:spAutoFit/>
          </a:bodyPr>
          <a:lstStyle/>
          <a:p>
            <a:r>
              <a:rPr lang="en-US" dirty="0" smtClean="0"/>
              <a:t>In waters with high CDM MBR algorithm will overestimate </a:t>
            </a:r>
            <a:r>
              <a:rPr lang="en-US" dirty="0" err="1" smtClean="0"/>
              <a:t>Chl</a:t>
            </a:r>
            <a:r>
              <a:rPr lang="en-US" dirty="0" smtClean="0"/>
              <a:t> </a:t>
            </a:r>
            <a:endParaRPr lang="en-US" dirty="0"/>
          </a:p>
        </p:txBody>
      </p:sp>
      <p:grpSp>
        <p:nvGrpSpPr>
          <p:cNvPr id="11" name="Group 10"/>
          <p:cNvGrpSpPr/>
          <p:nvPr/>
        </p:nvGrpSpPr>
        <p:grpSpPr>
          <a:xfrm>
            <a:off x="4789688" y="3766750"/>
            <a:ext cx="3814097" cy="2201396"/>
            <a:chOff x="764413" y="3658670"/>
            <a:chExt cx="3814097" cy="2201396"/>
          </a:xfrm>
        </p:grpSpPr>
        <p:pic>
          <p:nvPicPr>
            <p:cNvPr id="8" name="Picture 7" descr="Szveto_cdm_chl_scale.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07010" y="3766750"/>
              <a:ext cx="571500" cy="1930400"/>
            </a:xfrm>
            <a:prstGeom prst="rect">
              <a:avLst/>
            </a:prstGeom>
          </p:spPr>
        </p:pic>
        <p:pic>
          <p:nvPicPr>
            <p:cNvPr id="7" name="Picture 6" descr="szveto_cdm_chl.pd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4413" y="3658670"/>
              <a:ext cx="3242597" cy="2201396"/>
            </a:xfrm>
            <a:prstGeom prst="rect">
              <a:avLst/>
            </a:prstGeom>
          </p:spPr>
        </p:pic>
      </p:grpSp>
      <p:sp>
        <p:nvSpPr>
          <p:cNvPr id="12" name="TextBox 11"/>
          <p:cNvSpPr txBox="1"/>
          <p:nvPr/>
        </p:nvSpPr>
        <p:spPr>
          <a:xfrm>
            <a:off x="106986" y="3556241"/>
            <a:ext cx="4447319" cy="923330"/>
          </a:xfrm>
          <a:prstGeom prst="rect">
            <a:avLst/>
          </a:prstGeom>
          <a:noFill/>
        </p:spPr>
        <p:txBody>
          <a:bodyPr wrap="square" rtlCol="0">
            <a:spAutoFit/>
          </a:bodyPr>
          <a:lstStyle/>
          <a:p>
            <a:r>
              <a:rPr lang="en-US" dirty="0" err="1"/>
              <a:t>Chl</a:t>
            </a:r>
            <a:r>
              <a:rPr lang="en-US" dirty="0"/>
              <a:t> retrievals from </a:t>
            </a:r>
            <a:r>
              <a:rPr lang="en-US" dirty="0" smtClean="0"/>
              <a:t>MBR </a:t>
            </a:r>
            <a:r>
              <a:rPr lang="en-US" dirty="0"/>
              <a:t>algorithm are biased by other optically active </a:t>
            </a:r>
            <a:r>
              <a:rPr lang="en-US" dirty="0" smtClean="0"/>
              <a:t>components. CDOM in particular</a:t>
            </a:r>
            <a:endParaRPr lang="en-US" dirty="0"/>
          </a:p>
        </p:txBody>
      </p:sp>
      <p:sp>
        <p:nvSpPr>
          <p:cNvPr id="13" name="Rectangle 12"/>
          <p:cNvSpPr/>
          <p:nvPr/>
        </p:nvSpPr>
        <p:spPr>
          <a:xfrm>
            <a:off x="6520747" y="5984690"/>
            <a:ext cx="2166053" cy="276999"/>
          </a:xfrm>
          <a:prstGeom prst="rect">
            <a:avLst/>
          </a:prstGeom>
        </p:spPr>
        <p:txBody>
          <a:bodyPr wrap="none">
            <a:spAutoFit/>
          </a:bodyPr>
          <a:lstStyle/>
          <a:p>
            <a:r>
              <a:rPr lang="en-US" sz="1200" dirty="0" smtClean="0">
                <a:latin typeface="Arial"/>
                <a:cs typeface="Arial"/>
              </a:rPr>
              <a:t>From </a:t>
            </a:r>
            <a:r>
              <a:rPr lang="en-US" sz="1200" dirty="0" err="1" smtClean="0">
                <a:latin typeface="Arial"/>
                <a:cs typeface="Arial"/>
              </a:rPr>
              <a:t>Szeto</a:t>
            </a:r>
            <a:r>
              <a:rPr lang="en-US" sz="1200" dirty="0" smtClean="0">
                <a:latin typeface="Arial"/>
                <a:cs typeface="Arial"/>
              </a:rPr>
              <a:t> </a:t>
            </a:r>
            <a:r>
              <a:rPr lang="en-US" sz="1200" dirty="0">
                <a:latin typeface="Arial"/>
                <a:cs typeface="Arial"/>
              </a:rPr>
              <a:t>et al. JGR [2011]</a:t>
            </a:r>
            <a:endParaRPr lang="en-US" sz="1200" dirty="0"/>
          </a:p>
        </p:txBody>
      </p:sp>
    </p:spTree>
    <p:extLst>
      <p:ext uri="{BB962C8B-B14F-4D97-AF65-F5344CB8AC3E}">
        <p14:creationId xmlns:p14="http://schemas.microsoft.com/office/powerpoint/2010/main" val="47053578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156064144"/>
              </p:ext>
            </p:extLst>
          </p:nvPr>
        </p:nvGraphicFramePr>
        <p:xfrm>
          <a:off x="533401" y="1755689"/>
          <a:ext cx="5641418" cy="774312"/>
        </p:xfrm>
        <a:graphic>
          <a:graphicData uri="http://schemas.openxmlformats.org/presentationml/2006/ole">
            <mc:AlternateContent xmlns:mc="http://schemas.openxmlformats.org/markup-compatibility/2006">
              <mc:Choice xmlns:v="urn:schemas-microsoft-com:vml" Requires="v">
                <p:oleObj spid="_x0000_s51277" name="Equation" r:id="rId4" imgW="3886200" imgH="533400" progId="Equation.3">
                  <p:embed/>
                </p:oleObj>
              </mc:Choice>
              <mc:Fallback>
                <p:oleObj name="Equation" r:id="rId4" imgW="3886200" imgH="533400" progId="Equation.3">
                  <p:embed/>
                  <p:pic>
                    <p:nvPicPr>
                      <p:cNvPr id="0" name=""/>
                      <p:cNvPicPr/>
                      <p:nvPr/>
                    </p:nvPicPr>
                    <p:blipFill>
                      <a:blip r:embed="rId5"/>
                      <a:stretch>
                        <a:fillRect/>
                      </a:stretch>
                    </p:blipFill>
                    <p:spPr>
                      <a:xfrm>
                        <a:off x="533401" y="1755689"/>
                        <a:ext cx="5641418" cy="774312"/>
                      </a:xfrm>
                      <a:prstGeom prst="rect">
                        <a:avLst/>
                      </a:prstGeom>
                    </p:spPr>
                  </p:pic>
                </p:oleObj>
              </mc:Fallback>
            </mc:AlternateContent>
          </a:graphicData>
        </a:graphic>
      </p:graphicFrame>
      <p:sp>
        <p:nvSpPr>
          <p:cNvPr id="5" name="Rectangle 3"/>
          <p:cNvSpPr>
            <a:spLocks noGrp="1" noRot="1" noChangeArrowheads="1"/>
          </p:cNvSpPr>
          <p:nvPr>
            <p:ph type="ctrTitle" idx="4294967295"/>
          </p:nvPr>
        </p:nvSpPr>
        <p:spPr>
          <a:xfrm>
            <a:off x="1905158" y="257010"/>
            <a:ext cx="5912036" cy="540078"/>
          </a:xfrm>
        </p:spPr>
        <p:txBody>
          <a:bodyPr wrap="none">
            <a:normAutofit fontScale="90000"/>
          </a:bodyPr>
          <a:lstStyle/>
          <a:p>
            <a:pPr>
              <a:lnSpc>
                <a:spcPct val="120000"/>
              </a:lnSpc>
            </a:pPr>
            <a:r>
              <a:rPr lang="en-US" sz="2000" b="1" dirty="0"/>
              <a:t>Semi-analytic OC models can account for CDOM and </a:t>
            </a:r>
            <a:r>
              <a:rPr lang="en-US" sz="2000" b="1" dirty="0" err="1"/>
              <a:t>Chl</a:t>
            </a:r>
            <a:r>
              <a:rPr lang="en-US" sz="2000" b="1" dirty="0"/>
              <a:t/>
            </a:r>
            <a:br>
              <a:rPr lang="en-US" sz="2000" b="1" dirty="0"/>
            </a:br>
            <a:endParaRPr lang="en-US" sz="1050" dirty="0">
              <a:solidFill>
                <a:srgbClr val="000000"/>
              </a:solidFill>
              <a:latin typeface="Arial"/>
              <a:cs typeface="Arial"/>
            </a:endParaRPr>
          </a:p>
        </p:txBody>
      </p:sp>
      <p:sp>
        <p:nvSpPr>
          <p:cNvPr id="6" name="TextBox 5"/>
          <p:cNvSpPr txBox="1"/>
          <p:nvPr/>
        </p:nvSpPr>
        <p:spPr>
          <a:xfrm>
            <a:off x="6638319" y="2065366"/>
            <a:ext cx="1655146" cy="307777"/>
          </a:xfrm>
          <a:prstGeom prst="rect">
            <a:avLst/>
          </a:prstGeom>
          <a:noFill/>
        </p:spPr>
        <p:txBody>
          <a:bodyPr wrap="none" rtlCol="0">
            <a:spAutoFit/>
          </a:bodyPr>
          <a:lstStyle/>
          <a:p>
            <a:r>
              <a:rPr lang="en-US" sz="1400" dirty="0" smtClean="0"/>
              <a:t>Gordon et al. (1988)</a:t>
            </a:r>
            <a:endParaRPr lang="en-US" sz="1400" dirty="0"/>
          </a:p>
        </p:txBody>
      </p:sp>
      <p:sp>
        <p:nvSpPr>
          <p:cNvPr id="8" name="Rectangle 6"/>
          <p:cNvSpPr>
            <a:spLocks noChangeArrowheads="1"/>
          </p:cNvSpPr>
          <p:nvPr/>
        </p:nvSpPr>
        <p:spPr bwMode="auto">
          <a:xfrm>
            <a:off x="533400" y="3862855"/>
            <a:ext cx="3722765" cy="2628412"/>
          </a:xfrm>
          <a:prstGeom prst="rect">
            <a:avLst/>
          </a:prstGeom>
          <a:noFill/>
          <a:ln w="9525">
            <a:noFill/>
            <a:miter lim="800000"/>
            <a:headEnd/>
            <a:tailEnd/>
          </a:ln>
          <a:effectLst/>
        </p:spPr>
        <p:txBody>
          <a:bodyPr wrap="square">
            <a:spAutoFit/>
          </a:bodyPr>
          <a:lstStyle/>
          <a:p>
            <a:pPr eaLnBrk="1" hangingPunct="1">
              <a:spcBef>
                <a:spcPct val="10000"/>
              </a:spcBef>
            </a:pPr>
            <a:r>
              <a:rPr lang="en-US" sz="1600" dirty="0">
                <a:cs typeface="Arial"/>
              </a:rPr>
              <a:t>N</a:t>
            </a:r>
            <a:r>
              <a:rPr lang="en-US" sz="1600" dirty="0" smtClean="0">
                <a:cs typeface="Arial"/>
              </a:rPr>
              <a:t>on</a:t>
            </a:r>
            <a:r>
              <a:rPr lang="en-US" sz="1600" dirty="0">
                <a:cs typeface="Arial"/>
              </a:rPr>
              <a:t>-water components of </a:t>
            </a:r>
            <a:r>
              <a:rPr lang="en-US" sz="1600" dirty="0" smtClean="0">
                <a:cs typeface="Arial"/>
              </a:rPr>
              <a:t>absorption </a:t>
            </a:r>
            <a:r>
              <a:rPr lang="en-US" sz="1600" dirty="0">
                <a:cs typeface="Arial"/>
              </a:rPr>
              <a:t>and scattering </a:t>
            </a:r>
            <a:r>
              <a:rPr lang="en-US" sz="1600" dirty="0" smtClean="0">
                <a:cs typeface="Arial"/>
              </a:rPr>
              <a:t>are </a:t>
            </a:r>
            <a:r>
              <a:rPr lang="en-US" sz="1600" dirty="0">
                <a:cs typeface="Arial"/>
              </a:rPr>
              <a:t>expressed as </a:t>
            </a:r>
            <a:r>
              <a:rPr lang="en-US" sz="1600" dirty="0" smtClean="0">
                <a:solidFill>
                  <a:srgbClr val="0000FF"/>
                </a:solidFill>
                <a:cs typeface="Arial"/>
              </a:rPr>
              <a:t>known </a:t>
            </a:r>
            <a:r>
              <a:rPr lang="en-US" sz="1600" dirty="0">
                <a:solidFill>
                  <a:srgbClr val="0000FF"/>
                </a:solidFill>
                <a:cs typeface="Arial"/>
              </a:rPr>
              <a:t>shape </a:t>
            </a:r>
            <a:r>
              <a:rPr lang="en-US" sz="1600" dirty="0" smtClean="0">
                <a:solidFill>
                  <a:srgbClr val="0000FF"/>
                </a:solidFill>
                <a:cs typeface="Arial"/>
              </a:rPr>
              <a:t>functions</a:t>
            </a:r>
            <a:r>
              <a:rPr lang="en-US" sz="1600" dirty="0" smtClean="0">
                <a:cs typeface="Arial"/>
              </a:rPr>
              <a:t> </a:t>
            </a:r>
            <a:r>
              <a:rPr lang="en-US" sz="1600" dirty="0">
                <a:cs typeface="Arial"/>
              </a:rPr>
              <a:t>with </a:t>
            </a:r>
            <a:r>
              <a:rPr lang="en-US" sz="1600" dirty="0" smtClean="0">
                <a:solidFill>
                  <a:srgbClr val="FF0000"/>
                </a:solidFill>
                <a:cs typeface="Arial"/>
              </a:rPr>
              <a:t>unknown </a:t>
            </a:r>
            <a:r>
              <a:rPr lang="en-US" sz="1600" dirty="0" smtClean="0">
                <a:cs typeface="Arial"/>
              </a:rPr>
              <a:t>magnitudes</a:t>
            </a:r>
            <a:r>
              <a:rPr lang="en-US" sz="1600" dirty="0">
                <a:cs typeface="Arial"/>
              </a:rPr>
              <a:t> </a:t>
            </a:r>
            <a:r>
              <a:rPr lang="en-US" sz="1600" dirty="0" smtClean="0">
                <a:cs typeface="Arial"/>
              </a:rPr>
              <a:t>which are retrieved through non-linear least-squares fitting.</a:t>
            </a:r>
          </a:p>
          <a:p>
            <a:pPr eaLnBrk="1" hangingPunct="1">
              <a:spcBef>
                <a:spcPct val="10000"/>
              </a:spcBef>
            </a:pPr>
            <a:endParaRPr lang="en-US" sz="1600" dirty="0" smtClean="0">
              <a:cs typeface="Arial"/>
            </a:endParaRPr>
          </a:p>
          <a:p>
            <a:pPr eaLnBrk="1" hangingPunct="1">
              <a:spcBef>
                <a:spcPct val="10000"/>
              </a:spcBef>
            </a:pPr>
            <a:endParaRPr lang="en-US" sz="1600" dirty="0" smtClean="0">
              <a:cs typeface="Arial"/>
            </a:endParaRPr>
          </a:p>
          <a:p>
            <a:pPr>
              <a:spcBef>
                <a:spcPct val="10000"/>
              </a:spcBef>
            </a:pPr>
            <a:r>
              <a:rPr lang="en-US" sz="1600" dirty="0">
                <a:solidFill>
                  <a:srgbClr val="000000"/>
                </a:solidFill>
              </a:rPr>
              <a:t>Validation statistics for </a:t>
            </a:r>
            <a:r>
              <a:rPr lang="en-US" sz="1600" dirty="0" err="1">
                <a:solidFill>
                  <a:srgbClr val="000000"/>
                </a:solidFill>
              </a:rPr>
              <a:t>Chl</a:t>
            </a:r>
            <a:r>
              <a:rPr lang="en-US" sz="1600" baseline="-25000" dirty="0" err="1">
                <a:solidFill>
                  <a:srgbClr val="000000"/>
                </a:solidFill>
              </a:rPr>
              <a:t>GSM</a:t>
            </a:r>
            <a:r>
              <a:rPr lang="en-US" sz="1600" dirty="0">
                <a:solidFill>
                  <a:srgbClr val="000000"/>
                </a:solidFill>
              </a:rPr>
              <a:t> with </a:t>
            </a:r>
            <a:r>
              <a:rPr lang="en-US" sz="1600" dirty="0" smtClean="0">
                <a:solidFill>
                  <a:srgbClr val="000000"/>
                </a:solidFill>
              </a:rPr>
              <a:t>in situ data are as </a:t>
            </a:r>
            <a:r>
              <a:rPr lang="en-US" sz="1600" dirty="0">
                <a:solidFill>
                  <a:srgbClr val="000000"/>
                </a:solidFill>
              </a:rPr>
              <a:t>good as for </a:t>
            </a:r>
            <a:r>
              <a:rPr lang="en-US" sz="1600" dirty="0" err="1" smtClean="0">
                <a:solidFill>
                  <a:srgbClr val="000000"/>
                </a:solidFill>
              </a:rPr>
              <a:t>Chl</a:t>
            </a:r>
            <a:r>
              <a:rPr lang="en-US" sz="1600" baseline="-25000" dirty="0" err="1" smtClean="0">
                <a:solidFill>
                  <a:srgbClr val="000000"/>
                </a:solidFill>
              </a:rPr>
              <a:t>MBR</a:t>
            </a:r>
            <a:r>
              <a:rPr lang="en-US" sz="1600" dirty="0" smtClean="0">
                <a:solidFill>
                  <a:srgbClr val="000000"/>
                </a:solidFill>
              </a:rPr>
              <a:t> and almost as good with satellite data.</a:t>
            </a:r>
            <a:endParaRPr lang="en-US" sz="1600" dirty="0">
              <a:solidFill>
                <a:srgbClr val="000000"/>
              </a:solidFill>
            </a:endParaRPr>
          </a:p>
        </p:txBody>
      </p:sp>
      <p:sp>
        <p:nvSpPr>
          <p:cNvPr id="10" name="TextBox 9"/>
          <p:cNvSpPr txBox="1"/>
          <p:nvPr/>
        </p:nvSpPr>
        <p:spPr>
          <a:xfrm>
            <a:off x="533401" y="2740258"/>
            <a:ext cx="3582368" cy="923330"/>
          </a:xfrm>
          <a:prstGeom prst="rect">
            <a:avLst/>
          </a:prstGeom>
          <a:noFill/>
        </p:spPr>
        <p:txBody>
          <a:bodyPr wrap="none" rtlCol="0">
            <a:spAutoFit/>
          </a:bodyPr>
          <a:lstStyle/>
          <a:p>
            <a:r>
              <a:rPr lang="en-US" sz="1600" dirty="0" err="1" smtClean="0">
                <a:latin typeface="Monaco"/>
                <a:cs typeface="Monaco"/>
              </a:rPr>
              <a:t>a</a:t>
            </a:r>
            <a:r>
              <a:rPr lang="en-US" baseline="-25000" dirty="0" err="1" smtClean="0"/>
              <a:t>ph</a:t>
            </a:r>
            <a:r>
              <a:rPr lang="en-US" dirty="0" smtClean="0"/>
              <a:t>(</a:t>
            </a:r>
            <a:r>
              <a:rPr lang="en-US" dirty="0" err="1" smtClean="0"/>
              <a:t>λ</a:t>
            </a:r>
            <a:r>
              <a:rPr lang="en-US" dirty="0" smtClean="0"/>
              <a:t>) = </a:t>
            </a:r>
            <a:r>
              <a:rPr lang="en-US" dirty="0" err="1" smtClean="0">
                <a:solidFill>
                  <a:srgbClr val="FF0000"/>
                </a:solidFill>
              </a:rPr>
              <a:t>Chl</a:t>
            </a:r>
            <a:r>
              <a:rPr lang="en-US" dirty="0" smtClean="0"/>
              <a:t> </a:t>
            </a:r>
            <a:r>
              <a:rPr lang="en-US" sz="1600" dirty="0" err="1" smtClean="0">
                <a:solidFill>
                  <a:srgbClr val="0000FF"/>
                </a:solidFill>
                <a:latin typeface="Monaco"/>
                <a:cs typeface="Monaco"/>
              </a:rPr>
              <a:t>a</a:t>
            </a:r>
            <a:r>
              <a:rPr lang="en-US" baseline="-25000" dirty="0" err="1" smtClean="0">
                <a:solidFill>
                  <a:srgbClr val="0000FF"/>
                </a:solidFill>
              </a:rPr>
              <a:t>ph</a:t>
            </a:r>
            <a:r>
              <a:rPr lang="en-US" baseline="30000" dirty="0" smtClean="0">
                <a:solidFill>
                  <a:srgbClr val="0000FF"/>
                </a:solidFill>
              </a:rPr>
              <a:t>*</a:t>
            </a:r>
            <a:r>
              <a:rPr lang="en-US" dirty="0" smtClean="0">
                <a:solidFill>
                  <a:srgbClr val="0000FF"/>
                </a:solidFill>
              </a:rPr>
              <a:t>(</a:t>
            </a:r>
            <a:r>
              <a:rPr lang="en-US" dirty="0" err="1" smtClean="0">
                <a:solidFill>
                  <a:srgbClr val="0000FF"/>
                </a:solidFill>
              </a:rPr>
              <a:t>λ</a:t>
            </a:r>
            <a:r>
              <a:rPr lang="en-US" dirty="0" smtClean="0">
                <a:solidFill>
                  <a:srgbClr val="0000FF"/>
                </a:solidFill>
              </a:rPr>
              <a:t>)</a:t>
            </a:r>
          </a:p>
          <a:p>
            <a:r>
              <a:rPr lang="en-US" sz="1600" dirty="0" err="1" smtClean="0">
                <a:latin typeface="Monaco"/>
                <a:cs typeface="Monaco"/>
              </a:rPr>
              <a:t>a</a:t>
            </a:r>
            <a:r>
              <a:rPr lang="en-US" baseline="-25000" dirty="0" err="1" smtClean="0"/>
              <a:t>cdm</a:t>
            </a:r>
            <a:r>
              <a:rPr lang="en-US" dirty="0" smtClean="0"/>
              <a:t>(</a:t>
            </a:r>
            <a:r>
              <a:rPr lang="en-US" dirty="0" err="1"/>
              <a:t>λ</a:t>
            </a:r>
            <a:r>
              <a:rPr lang="en-US" dirty="0"/>
              <a:t>) = </a:t>
            </a:r>
            <a:r>
              <a:rPr lang="en-US" sz="1600" dirty="0" err="1" smtClean="0">
                <a:solidFill>
                  <a:srgbClr val="FF0000"/>
                </a:solidFill>
                <a:latin typeface="Monaco"/>
                <a:cs typeface="Monaco"/>
              </a:rPr>
              <a:t>a</a:t>
            </a:r>
            <a:r>
              <a:rPr lang="en-US" baseline="-25000" dirty="0" err="1" smtClean="0">
                <a:solidFill>
                  <a:srgbClr val="FF0000"/>
                </a:solidFill>
              </a:rPr>
              <a:t>cdm</a:t>
            </a:r>
            <a:r>
              <a:rPr lang="en-US" dirty="0" smtClean="0">
                <a:solidFill>
                  <a:srgbClr val="FF0000"/>
                </a:solidFill>
              </a:rPr>
              <a:t>(443) </a:t>
            </a:r>
            <a:r>
              <a:rPr lang="en-US" dirty="0" err="1" smtClean="0">
                <a:solidFill>
                  <a:srgbClr val="0000FF"/>
                </a:solidFill>
              </a:rPr>
              <a:t>exp</a:t>
            </a:r>
            <a:r>
              <a:rPr lang="en-US" dirty="0" smtClean="0">
                <a:solidFill>
                  <a:srgbClr val="0000FF"/>
                </a:solidFill>
              </a:rPr>
              <a:t>(-S(</a:t>
            </a:r>
            <a:r>
              <a:rPr lang="en-US" dirty="0" err="1" smtClean="0">
                <a:solidFill>
                  <a:srgbClr val="0000FF"/>
                </a:solidFill>
              </a:rPr>
              <a:t>λ</a:t>
            </a:r>
            <a:r>
              <a:rPr lang="en-US" dirty="0" smtClean="0">
                <a:solidFill>
                  <a:srgbClr val="0000FF"/>
                </a:solidFill>
              </a:rPr>
              <a:t> – 443))</a:t>
            </a:r>
          </a:p>
          <a:p>
            <a:r>
              <a:rPr lang="en-US" dirty="0" err="1" smtClean="0"/>
              <a:t>b</a:t>
            </a:r>
            <a:r>
              <a:rPr lang="en-US" baseline="-25000" dirty="0" err="1" smtClean="0"/>
              <a:t>bp</a:t>
            </a:r>
            <a:r>
              <a:rPr lang="en-US" dirty="0" smtClean="0"/>
              <a:t>(</a:t>
            </a:r>
            <a:r>
              <a:rPr lang="en-US" dirty="0" err="1" smtClean="0"/>
              <a:t>λ</a:t>
            </a:r>
            <a:r>
              <a:rPr lang="en-US" dirty="0" smtClean="0"/>
              <a:t>) = </a:t>
            </a:r>
            <a:r>
              <a:rPr lang="en-US" dirty="0" err="1" smtClean="0">
                <a:solidFill>
                  <a:srgbClr val="FF0000"/>
                </a:solidFill>
              </a:rPr>
              <a:t>b</a:t>
            </a:r>
            <a:r>
              <a:rPr lang="en-US" baseline="-25000" dirty="0" err="1" smtClean="0">
                <a:solidFill>
                  <a:srgbClr val="FF0000"/>
                </a:solidFill>
              </a:rPr>
              <a:t>bp</a:t>
            </a:r>
            <a:r>
              <a:rPr lang="en-US" dirty="0" smtClean="0">
                <a:solidFill>
                  <a:srgbClr val="FF0000"/>
                </a:solidFill>
              </a:rPr>
              <a:t>(443) </a:t>
            </a:r>
            <a:r>
              <a:rPr lang="en-US" dirty="0" smtClean="0">
                <a:solidFill>
                  <a:srgbClr val="0000FF"/>
                </a:solidFill>
              </a:rPr>
              <a:t>(</a:t>
            </a:r>
            <a:r>
              <a:rPr lang="en-US" dirty="0" err="1" smtClean="0">
                <a:solidFill>
                  <a:srgbClr val="0000FF"/>
                </a:solidFill>
              </a:rPr>
              <a:t>λ</a:t>
            </a:r>
            <a:r>
              <a:rPr lang="en-US" dirty="0" smtClean="0">
                <a:solidFill>
                  <a:srgbClr val="0000FF"/>
                </a:solidFill>
              </a:rPr>
              <a:t>/443)</a:t>
            </a:r>
            <a:r>
              <a:rPr lang="en-US" baseline="30000" dirty="0" smtClean="0">
                <a:solidFill>
                  <a:srgbClr val="0000FF"/>
                </a:solidFill>
              </a:rPr>
              <a:t>-</a:t>
            </a:r>
            <a:r>
              <a:rPr lang="en-US" baseline="30000" dirty="0" err="1" smtClean="0">
                <a:solidFill>
                  <a:srgbClr val="0000FF"/>
                </a:solidFill>
              </a:rPr>
              <a:t>η</a:t>
            </a:r>
            <a:endParaRPr lang="en-US" baseline="30000" dirty="0">
              <a:solidFill>
                <a:srgbClr val="0000FF"/>
              </a:solidFill>
            </a:endParaRPr>
          </a:p>
        </p:txBody>
      </p:sp>
      <p:pic>
        <p:nvPicPr>
          <p:cNvPr id="11" name="Picture 10" descr="gsm_vs_oc4v6_nomadv2 copy.pdf"/>
          <p:cNvPicPr>
            <a:picLocks noChangeAspect="1"/>
          </p:cNvPicPr>
          <p:nvPr/>
        </p:nvPicPr>
        <p:blipFill rotWithShape="1">
          <a:blip r:embed="rId6">
            <a:extLst>
              <a:ext uri="{28A0092B-C50C-407E-A947-70E740481C1C}">
                <a14:useLocalDpi xmlns:a14="http://schemas.microsoft.com/office/drawing/2010/main" val="0"/>
              </a:ext>
            </a:extLst>
          </a:blip>
          <a:srcRect l="5371" t="20684" r="5900" b="20217"/>
          <a:stretch/>
        </p:blipFill>
        <p:spPr>
          <a:xfrm>
            <a:off x="4154027" y="2632179"/>
            <a:ext cx="4777168" cy="4117742"/>
          </a:xfrm>
          <a:prstGeom prst="rect">
            <a:avLst/>
          </a:prstGeom>
        </p:spPr>
      </p:pic>
      <p:sp>
        <p:nvSpPr>
          <p:cNvPr id="13" name="TextBox 12"/>
          <p:cNvSpPr txBox="1"/>
          <p:nvPr/>
        </p:nvSpPr>
        <p:spPr>
          <a:xfrm>
            <a:off x="533401" y="912788"/>
            <a:ext cx="7845080" cy="584776"/>
          </a:xfrm>
          <a:prstGeom prst="rect">
            <a:avLst/>
          </a:prstGeom>
          <a:noFill/>
        </p:spPr>
        <p:txBody>
          <a:bodyPr wrap="square" rtlCol="0">
            <a:spAutoFit/>
          </a:bodyPr>
          <a:lstStyle/>
          <a:p>
            <a:r>
              <a:rPr lang="en-US" sz="1600" dirty="0" smtClean="0">
                <a:solidFill>
                  <a:srgbClr val="000000"/>
                </a:solidFill>
                <a:cs typeface="Tahoma"/>
              </a:rPr>
              <a:t>For example, the GSM model </a:t>
            </a:r>
            <a:r>
              <a:rPr lang="en-US" sz="1600" dirty="0">
                <a:solidFill>
                  <a:srgbClr val="000000"/>
                </a:solidFill>
                <a:cs typeface="Arial"/>
              </a:rPr>
              <a:t>(</a:t>
            </a:r>
            <a:r>
              <a:rPr lang="en-US" sz="1600" dirty="0" err="1">
                <a:solidFill>
                  <a:srgbClr val="000000"/>
                </a:solidFill>
                <a:cs typeface="Arial"/>
              </a:rPr>
              <a:t>Garver</a:t>
            </a:r>
            <a:r>
              <a:rPr lang="en-US" sz="1600" dirty="0">
                <a:solidFill>
                  <a:srgbClr val="000000"/>
                </a:solidFill>
                <a:cs typeface="Arial"/>
              </a:rPr>
              <a:t> &amp; Siegel, 1997; </a:t>
            </a:r>
            <a:r>
              <a:rPr lang="en-US" sz="1600" dirty="0" err="1">
                <a:solidFill>
                  <a:srgbClr val="000000"/>
                </a:solidFill>
                <a:cs typeface="Arial"/>
              </a:rPr>
              <a:t>Maritorena</a:t>
            </a:r>
            <a:r>
              <a:rPr lang="en-US" sz="1600" dirty="0">
                <a:solidFill>
                  <a:srgbClr val="000000"/>
                </a:solidFill>
                <a:cs typeface="Arial"/>
              </a:rPr>
              <a:t> et al., 2002</a:t>
            </a:r>
            <a:r>
              <a:rPr lang="en-US" sz="1600" dirty="0" smtClean="0">
                <a:solidFill>
                  <a:srgbClr val="000000"/>
                </a:solidFill>
                <a:cs typeface="Arial"/>
              </a:rPr>
              <a:t>) </a:t>
            </a:r>
            <a:r>
              <a:rPr lang="en-US" sz="1600" dirty="0" smtClean="0">
                <a:solidFill>
                  <a:srgbClr val="000000"/>
                </a:solidFill>
                <a:cs typeface="Tahoma"/>
              </a:rPr>
              <a:t>simultaneously </a:t>
            </a:r>
            <a:r>
              <a:rPr lang="en-US" sz="1600" dirty="0">
                <a:solidFill>
                  <a:srgbClr val="000000"/>
                </a:solidFill>
                <a:cs typeface="Tahoma"/>
              </a:rPr>
              <a:t>retrieves three relevant </a:t>
            </a:r>
            <a:r>
              <a:rPr lang="en-US" sz="1600" dirty="0" smtClean="0">
                <a:solidFill>
                  <a:srgbClr val="000000"/>
                </a:solidFill>
                <a:cs typeface="Tahoma"/>
              </a:rPr>
              <a:t>properties: </a:t>
            </a:r>
            <a:r>
              <a:rPr lang="en-US" sz="1600" dirty="0" err="1" smtClean="0">
                <a:solidFill>
                  <a:srgbClr val="000000"/>
                </a:solidFill>
                <a:cs typeface="Tahoma"/>
              </a:rPr>
              <a:t>Chl</a:t>
            </a:r>
            <a:r>
              <a:rPr lang="en-US" sz="1600" dirty="0">
                <a:solidFill>
                  <a:srgbClr val="000000"/>
                </a:solidFill>
                <a:cs typeface="Tahoma"/>
              </a:rPr>
              <a:t>, CDM [</a:t>
            </a:r>
            <a:r>
              <a:rPr lang="en-US" sz="1600" dirty="0" err="1">
                <a:cs typeface="Tahoma"/>
              </a:rPr>
              <a:t>a</a:t>
            </a:r>
            <a:r>
              <a:rPr lang="en-US" sz="1600" baseline="-25000" dirty="0" err="1">
                <a:cs typeface="Tahoma"/>
              </a:rPr>
              <a:t>cdom</a:t>
            </a:r>
            <a:r>
              <a:rPr lang="en-US" sz="1600" dirty="0">
                <a:cs typeface="Tahoma"/>
              </a:rPr>
              <a:t>(443)+</a:t>
            </a:r>
            <a:r>
              <a:rPr lang="en-US" sz="1600" dirty="0" err="1">
                <a:cs typeface="Tahoma"/>
              </a:rPr>
              <a:t>a</a:t>
            </a:r>
            <a:r>
              <a:rPr lang="en-US" sz="1600" baseline="-25000" dirty="0" err="1">
                <a:cs typeface="Tahoma"/>
              </a:rPr>
              <a:t>det</a:t>
            </a:r>
            <a:r>
              <a:rPr lang="en-US" sz="1600" dirty="0">
                <a:cs typeface="Tahoma"/>
              </a:rPr>
              <a:t>(443)] &amp; BBP [</a:t>
            </a:r>
            <a:r>
              <a:rPr lang="en-US" sz="1600" dirty="0" err="1">
                <a:cs typeface="Tahoma"/>
              </a:rPr>
              <a:t>b</a:t>
            </a:r>
            <a:r>
              <a:rPr lang="en-US" sz="1600" baseline="-25000" dirty="0" err="1">
                <a:cs typeface="Tahoma"/>
              </a:rPr>
              <a:t>bp</a:t>
            </a:r>
            <a:r>
              <a:rPr lang="en-US" sz="1600" dirty="0">
                <a:cs typeface="Tahoma"/>
              </a:rPr>
              <a:t>(443)</a:t>
            </a:r>
            <a:r>
              <a:rPr lang="en-US" sz="1600" dirty="0" smtClean="0">
                <a:cs typeface="Tahoma"/>
              </a:rPr>
              <a:t>]</a:t>
            </a:r>
            <a:endParaRPr lang="en-US" sz="1600" dirty="0">
              <a:cs typeface="Tahoma"/>
            </a:endParaRPr>
          </a:p>
        </p:txBody>
      </p:sp>
    </p:spTree>
    <p:extLst>
      <p:ext uri="{BB962C8B-B14F-4D97-AF65-F5344CB8AC3E}">
        <p14:creationId xmlns:p14="http://schemas.microsoft.com/office/powerpoint/2010/main" val="295906368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073355" y="1040267"/>
            <a:ext cx="4193540" cy="5217160"/>
          </a:xfrm>
          <a:prstGeom prst="rect">
            <a:avLst/>
          </a:prstGeom>
        </p:spPr>
      </p:pic>
      <p:sp>
        <p:nvSpPr>
          <p:cNvPr id="2" name="TextBox 1"/>
          <p:cNvSpPr txBox="1"/>
          <p:nvPr/>
        </p:nvSpPr>
        <p:spPr>
          <a:xfrm>
            <a:off x="1175512" y="270199"/>
            <a:ext cx="6657417" cy="400110"/>
          </a:xfrm>
          <a:prstGeom prst="rect">
            <a:avLst/>
          </a:prstGeom>
          <a:noFill/>
        </p:spPr>
        <p:txBody>
          <a:bodyPr wrap="none" rtlCol="0">
            <a:spAutoFit/>
          </a:bodyPr>
          <a:lstStyle/>
          <a:p>
            <a:r>
              <a:rPr lang="en-US" sz="2000" b="1" dirty="0" smtClean="0"/>
              <a:t>Comparison of MBR </a:t>
            </a:r>
            <a:r>
              <a:rPr lang="en-US" sz="2000" b="1" dirty="0" err="1" smtClean="0"/>
              <a:t>Chl</a:t>
            </a:r>
            <a:r>
              <a:rPr lang="en-US" sz="2000" b="1" dirty="0" smtClean="0"/>
              <a:t> and GSM </a:t>
            </a:r>
            <a:r>
              <a:rPr lang="en-US" sz="2000" b="1" dirty="0" err="1" smtClean="0"/>
              <a:t>Chl</a:t>
            </a:r>
            <a:r>
              <a:rPr lang="en-US" sz="2000" b="1" dirty="0" smtClean="0"/>
              <a:t> and influence of CDOM</a:t>
            </a:r>
            <a:endParaRPr lang="en-US" sz="2000" b="1" dirty="0"/>
          </a:p>
        </p:txBody>
      </p:sp>
      <p:sp>
        <p:nvSpPr>
          <p:cNvPr id="5" name="TextBox 4"/>
          <p:cNvSpPr txBox="1"/>
          <p:nvPr/>
        </p:nvSpPr>
        <p:spPr>
          <a:xfrm>
            <a:off x="437395" y="1581230"/>
            <a:ext cx="3725524" cy="369332"/>
          </a:xfrm>
          <a:prstGeom prst="rect">
            <a:avLst/>
          </a:prstGeom>
          <a:noFill/>
        </p:spPr>
        <p:txBody>
          <a:bodyPr wrap="none" rtlCol="0">
            <a:spAutoFit/>
          </a:bodyPr>
          <a:lstStyle/>
          <a:p>
            <a:r>
              <a:rPr lang="en-US" dirty="0" err="1" smtClean="0"/>
              <a:t>ΔChl</a:t>
            </a:r>
            <a:r>
              <a:rPr lang="en-US" baseline="-25000" dirty="0" err="1" smtClean="0"/>
              <a:t>norm</a:t>
            </a:r>
            <a:r>
              <a:rPr lang="en-US" dirty="0" smtClean="0"/>
              <a:t> = 100*(</a:t>
            </a:r>
            <a:r>
              <a:rPr lang="en-US" dirty="0" err="1" smtClean="0"/>
              <a:t>Chl</a:t>
            </a:r>
            <a:r>
              <a:rPr lang="en-US" baseline="-25000" dirty="0" err="1" smtClean="0"/>
              <a:t>MBR</a:t>
            </a:r>
            <a:r>
              <a:rPr lang="en-US" dirty="0" err="1" smtClean="0"/>
              <a:t>-Chl</a:t>
            </a:r>
            <a:r>
              <a:rPr lang="en-US" baseline="-25000" dirty="0" err="1" smtClean="0"/>
              <a:t>GSM</a:t>
            </a:r>
            <a:r>
              <a:rPr lang="en-US" dirty="0" smtClean="0"/>
              <a:t>)/</a:t>
            </a:r>
            <a:r>
              <a:rPr lang="en-US" dirty="0" err="1" smtClean="0"/>
              <a:t>Chl</a:t>
            </a:r>
            <a:r>
              <a:rPr lang="en-US" baseline="-25000" dirty="0" err="1" smtClean="0"/>
              <a:t>GSM</a:t>
            </a:r>
            <a:endParaRPr lang="en-US" dirty="0"/>
          </a:p>
        </p:txBody>
      </p:sp>
      <p:sp>
        <p:nvSpPr>
          <p:cNvPr id="6" name="TextBox 5"/>
          <p:cNvSpPr txBox="1"/>
          <p:nvPr/>
        </p:nvSpPr>
        <p:spPr>
          <a:xfrm>
            <a:off x="562417" y="3298333"/>
            <a:ext cx="3163058" cy="369332"/>
          </a:xfrm>
          <a:prstGeom prst="rect">
            <a:avLst/>
          </a:prstGeom>
          <a:noFill/>
        </p:spPr>
        <p:txBody>
          <a:bodyPr wrap="none" rtlCol="0">
            <a:spAutoFit/>
          </a:bodyPr>
          <a:lstStyle/>
          <a:p>
            <a:r>
              <a:rPr lang="en-US" dirty="0" smtClean="0"/>
              <a:t>%CDM = 100*CDM/(CDM+APH)</a:t>
            </a:r>
            <a:endParaRPr lang="en-US" dirty="0"/>
          </a:p>
        </p:txBody>
      </p:sp>
      <p:sp>
        <p:nvSpPr>
          <p:cNvPr id="7" name="TextBox 6"/>
          <p:cNvSpPr txBox="1"/>
          <p:nvPr/>
        </p:nvSpPr>
        <p:spPr>
          <a:xfrm>
            <a:off x="999861" y="4917630"/>
            <a:ext cx="3050121" cy="369332"/>
          </a:xfrm>
          <a:prstGeom prst="rect">
            <a:avLst/>
          </a:prstGeom>
          <a:noFill/>
        </p:spPr>
        <p:txBody>
          <a:bodyPr wrap="none" rtlCol="0">
            <a:spAutoFit/>
          </a:bodyPr>
          <a:lstStyle/>
          <a:p>
            <a:r>
              <a:rPr lang="en-US" dirty="0" smtClean="0"/>
              <a:t>r between </a:t>
            </a:r>
            <a:r>
              <a:rPr lang="en-US" dirty="0" err="1" smtClean="0"/>
              <a:t>ΔChl</a:t>
            </a:r>
            <a:r>
              <a:rPr lang="en-US" baseline="-25000" dirty="0" err="1" smtClean="0"/>
              <a:t>norm</a:t>
            </a:r>
            <a:r>
              <a:rPr lang="en-US" dirty="0" smtClean="0"/>
              <a:t> and %CDM</a:t>
            </a:r>
            <a:endParaRPr lang="en-US" dirty="0"/>
          </a:p>
        </p:txBody>
      </p:sp>
      <p:sp>
        <p:nvSpPr>
          <p:cNvPr id="3" name="TextBox 2"/>
          <p:cNvSpPr txBox="1"/>
          <p:nvPr/>
        </p:nvSpPr>
        <p:spPr>
          <a:xfrm>
            <a:off x="6592407" y="6320556"/>
            <a:ext cx="2481043" cy="369332"/>
          </a:xfrm>
          <a:prstGeom prst="rect">
            <a:avLst/>
          </a:prstGeom>
          <a:noFill/>
        </p:spPr>
        <p:txBody>
          <a:bodyPr wrap="none" rtlCol="0">
            <a:spAutoFit/>
          </a:bodyPr>
          <a:lstStyle/>
          <a:p>
            <a:r>
              <a:rPr lang="en-US" dirty="0" smtClean="0"/>
              <a:t>Siegel et al., in Press RSE</a:t>
            </a:r>
            <a:endParaRPr lang="en-US" dirty="0"/>
          </a:p>
        </p:txBody>
      </p:sp>
      <p:sp>
        <p:nvSpPr>
          <p:cNvPr id="8" name="TextBox 7"/>
          <p:cNvSpPr txBox="1"/>
          <p:nvPr/>
        </p:nvSpPr>
        <p:spPr>
          <a:xfrm>
            <a:off x="1175512" y="1254667"/>
            <a:ext cx="1941156" cy="369332"/>
          </a:xfrm>
          <a:prstGeom prst="rect">
            <a:avLst/>
          </a:prstGeom>
          <a:noFill/>
        </p:spPr>
        <p:txBody>
          <a:bodyPr wrap="none" rtlCol="0">
            <a:spAutoFit/>
          </a:bodyPr>
          <a:lstStyle/>
          <a:p>
            <a:r>
              <a:rPr lang="en-US" dirty="0" smtClean="0"/>
              <a:t>Relative difference</a:t>
            </a:r>
            <a:endParaRPr lang="en-US" dirty="0"/>
          </a:p>
        </p:txBody>
      </p:sp>
      <p:sp>
        <p:nvSpPr>
          <p:cNvPr id="9" name="TextBox 8"/>
          <p:cNvSpPr txBox="1"/>
          <p:nvPr/>
        </p:nvSpPr>
        <p:spPr>
          <a:xfrm>
            <a:off x="437395" y="2922222"/>
            <a:ext cx="3455318" cy="369332"/>
          </a:xfrm>
          <a:prstGeom prst="rect">
            <a:avLst/>
          </a:prstGeom>
          <a:noFill/>
        </p:spPr>
        <p:txBody>
          <a:bodyPr wrap="none" rtlCol="0">
            <a:spAutoFit/>
          </a:bodyPr>
          <a:lstStyle/>
          <a:p>
            <a:r>
              <a:rPr lang="en-US" dirty="0" smtClean="0"/>
              <a:t>Contribution of CDM to absorption</a:t>
            </a:r>
            <a:endParaRPr lang="en-US" dirty="0"/>
          </a:p>
        </p:txBody>
      </p:sp>
    </p:spTree>
    <p:extLst>
      <p:ext uri="{BB962C8B-B14F-4D97-AF65-F5344CB8AC3E}">
        <p14:creationId xmlns:p14="http://schemas.microsoft.com/office/powerpoint/2010/main" val="11358841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41397" y="1172413"/>
            <a:ext cx="7064117" cy="2864526"/>
            <a:chOff x="1017501" y="889030"/>
            <a:chExt cx="7064117" cy="2864526"/>
          </a:xfrm>
        </p:grpSpPr>
        <p:pic>
          <p:nvPicPr>
            <p:cNvPr id="5" name="Picture 4"/>
            <p:cNvPicPr>
              <a:picLocks noChangeAspect="1"/>
            </p:cNvPicPr>
            <p:nvPr/>
          </p:nvPicPr>
          <p:blipFill rotWithShape="1">
            <a:blip r:embed="rId2"/>
            <a:srcRect b="37005"/>
            <a:stretch/>
          </p:blipFill>
          <p:spPr>
            <a:xfrm>
              <a:off x="4491328" y="889030"/>
              <a:ext cx="3590290" cy="2864525"/>
            </a:xfrm>
            <a:prstGeom prst="rect">
              <a:avLst/>
            </a:prstGeom>
          </p:spPr>
        </p:pic>
        <p:pic>
          <p:nvPicPr>
            <p:cNvPr id="4" name="Picture 3"/>
            <p:cNvPicPr>
              <a:picLocks noChangeAspect="1"/>
            </p:cNvPicPr>
            <p:nvPr/>
          </p:nvPicPr>
          <p:blipFill rotWithShape="1">
            <a:blip r:embed="rId3"/>
            <a:srcRect b="36408"/>
            <a:stretch/>
          </p:blipFill>
          <p:spPr>
            <a:xfrm>
              <a:off x="1017501" y="901858"/>
              <a:ext cx="3499485" cy="2851698"/>
            </a:xfrm>
            <a:prstGeom prst="rect">
              <a:avLst/>
            </a:prstGeom>
          </p:spPr>
        </p:pic>
      </p:grpSp>
      <p:sp>
        <p:nvSpPr>
          <p:cNvPr id="2" name="TextBox 1"/>
          <p:cNvSpPr txBox="1"/>
          <p:nvPr/>
        </p:nvSpPr>
        <p:spPr>
          <a:xfrm>
            <a:off x="1199452" y="803081"/>
            <a:ext cx="1102022" cy="369332"/>
          </a:xfrm>
          <a:prstGeom prst="rect">
            <a:avLst/>
          </a:prstGeom>
          <a:noFill/>
        </p:spPr>
        <p:txBody>
          <a:bodyPr wrap="none" rtlCol="0">
            <a:spAutoFit/>
          </a:bodyPr>
          <a:lstStyle/>
          <a:p>
            <a:r>
              <a:rPr lang="en-US" dirty="0" smtClean="0"/>
              <a:t>MBR </a:t>
            </a:r>
            <a:r>
              <a:rPr lang="en-US" dirty="0" err="1" smtClean="0"/>
              <a:t>Algo</a:t>
            </a:r>
            <a:endParaRPr lang="en-US" dirty="0"/>
          </a:p>
        </p:txBody>
      </p:sp>
      <p:sp>
        <p:nvSpPr>
          <p:cNvPr id="3" name="TextBox 2"/>
          <p:cNvSpPr txBox="1"/>
          <p:nvPr/>
        </p:nvSpPr>
        <p:spPr>
          <a:xfrm>
            <a:off x="5037674" y="815909"/>
            <a:ext cx="1102811" cy="369332"/>
          </a:xfrm>
          <a:prstGeom prst="rect">
            <a:avLst/>
          </a:prstGeom>
          <a:noFill/>
        </p:spPr>
        <p:txBody>
          <a:bodyPr wrap="none" rtlCol="0">
            <a:spAutoFit/>
          </a:bodyPr>
          <a:lstStyle/>
          <a:p>
            <a:r>
              <a:rPr lang="en-US" dirty="0" smtClean="0"/>
              <a:t>GSM </a:t>
            </a:r>
            <a:r>
              <a:rPr lang="en-US" dirty="0" err="1" smtClean="0"/>
              <a:t>Algo</a:t>
            </a:r>
            <a:endParaRPr lang="en-US" dirty="0"/>
          </a:p>
        </p:txBody>
      </p:sp>
      <p:sp>
        <p:nvSpPr>
          <p:cNvPr id="8" name="TextBox 7"/>
          <p:cNvSpPr txBox="1"/>
          <p:nvPr/>
        </p:nvSpPr>
        <p:spPr>
          <a:xfrm>
            <a:off x="1207510" y="4349002"/>
            <a:ext cx="7202711" cy="923330"/>
          </a:xfrm>
          <a:prstGeom prst="rect">
            <a:avLst/>
          </a:prstGeom>
          <a:noFill/>
        </p:spPr>
        <p:txBody>
          <a:bodyPr wrap="square" rtlCol="0">
            <a:spAutoFit/>
          </a:bodyPr>
          <a:lstStyle/>
          <a:p>
            <a:r>
              <a:rPr lang="en-US" dirty="0" smtClean="0"/>
              <a:t>Regional-scale correlation between </a:t>
            </a:r>
            <a:r>
              <a:rPr lang="en-US" dirty="0" err="1" smtClean="0"/>
              <a:t>Chl</a:t>
            </a:r>
            <a:r>
              <a:rPr lang="en-US" dirty="0" smtClean="0"/>
              <a:t> and SST in the Tropical ocean is almost identical</a:t>
            </a:r>
          </a:p>
          <a:p>
            <a:r>
              <a:rPr lang="en-US" dirty="0" smtClean="0"/>
              <a:t>Mission trends show same spatial patterns but different magnitudes</a:t>
            </a:r>
            <a:endParaRPr lang="en-US" dirty="0"/>
          </a:p>
        </p:txBody>
      </p:sp>
      <p:sp>
        <p:nvSpPr>
          <p:cNvPr id="9" name="TextBox 8"/>
          <p:cNvSpPr txBox="1"/>
          <p:nvPr/>
        </p:nvSpPr>
        <p:spPr>
          <a:xfrm>
            <a:off x="6166557" y="5883112"/>
            <a:ext cx="2481043" cy="369332"/>
          </a:xfrm>
          <a:prstGeom prst="rect">
            <a:avLst/>
          </a:prstGeom>
          <a:noFill/>
        </p:spPr>
        <p:txBody>
          <a:bodyPr wrap="none" rtlCol="0">
            <a:spAutoFit/>
          </a:bodyPr>
          <a:lstStyle/>
          <a:p>
            <a:r>
              <a:rPr lang="en-US" dirty="0" smtClean="0"/>
              <a:t>Siegel et al., in Press RSE</a:t>
            </a:r>
            <a:endParaRPr lang="en-US" dirty="0"/>
          </a:p>
        </p:txBody>
      </p:sp>
      <p:sp>
        <p:nvSpPr>
          <p:cNvPr id="10" name="TextBox 9"/>
          <p:cNvSpPr txBox="1"/>
          <p:nvPr/>
        </p:nvSpPr>
        <p:spPr>
          <a:xfrm>
            <a:off x="7645711" y="1544724"/>
            <a:ext cx="1199445" cy="584776"/>
          </a:xfrm>
          <a:prstGeom prst="rect">
            <a:avLst/>
          </a:prstGeom>
          <a:noFill/>
        </p:spPr>
        <p:txBody>
          <a:bodyPr wrap="square" rtlCol="0">
            <a:spAutoFit/>
          </a:bodyPr>
          <a:lstStyle/>
          <a:p>
            <a:pPr algn="ctr"/>
            <a:r>
              <a:rPr lang="en-US" sz="1600" dirty="0" smtClean="0"/>
              <a:t>Correlation </a:t>
            </a:r>
            <a:r>
              <a:rPr lang="en-US" sz="1600" dirty="0" err="1" smtClean="0"/>
              <a:t>Chl</a:t>
            </a:r>
            <a:r>
              <a:rPr lang="en-US" sz="1600" dirty="0" smtClean="0"/>
              <a:t> </a:t>
            </a:r>
            <a:r>
              <a:rPr lang="en-US" sz="1600" dirty="0" err="1" smtClean="0"/>
              <a:t>vs</a:t>
            </a:r>
            <a:r>
              <a:rPr lang="en-US" sz="1600" dirty="0" smtClean="0"/>
              <a:t> </a:t>
            </a:r>
            <a:r>
              <a:rPr lang="en-US" sz="1600" dirty="0"/>
              <a:t>SST</a:t>
            </a:r>
          </a:p>
        </p:txBody>
      </p:sp>
      <p:sp>
        <p:nvSpPr>
          <p:cNvPr id="11" name="TextBox 10"/>
          <p:cNvSpPr txBox="1"/>
          <p:nvPr/>
        </p:nvSpPr>
        <p:spPr>
          <a:xfrm>
            <a:off x="7492999" y="2962996"/>
            <a:ext cx="1366380" cy="338554"/>
          </a:xfrm>
          <a:prstGeom prst="rect">
            <a:avLst/>
          </a:prstGeom>
          <a:noFill/>
        </p:spPr>
        <p:txBody>
          <a:bodyPr wrap="none" rtlCol="0">
            <a:spAutoFit/>
          </a:bodyPr>
          <a:lstStyle/>
          <a:p>
            <a:r>
              <a:rPr lang="en-US" sz="1600" dirty="0" smtClean="0"/>
              <a:t>Mission Trend</a:t>
            </a:r>
            <a:endParaRPr lang="en-US" sz="1600" dirty="0"/>
          </a:p>
        </p:txBody>
      </p:sp>
    </p:spTree>
    <p:extLst>
      <p:ext uri="{BB962C8B-B14F-4D97-AF65-F5344CB8AC3E}">
        <p14:creationId xmlns:p14="http://schemas.microsoft.com/office/powerpoint/2010/main" val="355755680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4857" y="5188847"/>
            <a:ext cx="3431069" cy="1001085"/>
          </a:xfrm>
        </p:spPr>
        <p:txBody>
          <a:bodyPr>
            <a:normAutofit lnSpcReduction="10000"/>
          </a:bodyPr>
          <a:lstStyle/>
          <a:p>
            <a:pPr marL="0" indent="0">
              <a:buNone/>
            </a:pPr>
            <a:r>
              <a:rPr lang="en-US" sz="1600" dirty="0" smtClean="0">
                <a:latin typeface="Arial"/>
                <a:cs typeface="Arial"/>
              </a:rPr>
              <a:t>Particulate backscattering:</a:t>
            </a:r>
          </a:p>
          <a:p>
            <a:pPr marL="400050" lvl="1" indent="0">
              <a:buNone/>
            </a:pPr>
            <a:r>
              <a:rPr lang="en-US" sz="1300" dirty="0" smtClean="0">
                <a:latin typeface="Arial"/>
                <a:cs typeface="Arial"/>
              </a:rPr>
              <a:t>Particle Size Distribution (size index)</a:t>
            </a:r>
          </a:p>
          <a:p>
            <a:pPr marL="400050" lvl="1" indent="0">
              <a:buNone/>
            </a:pPr>
            <a:r>
              <a:rPr lang="en-US" sz="1300" dirty="0" smtClean="0">
                <a:latin typeface="Arial"/>
                <a:cs typeface="Arial"/>
              </a:rPr>
              <a:t>Primary Production</a:t>
            </a:r>
          </a:p>
          <a:p>
            <a:pPr marL="400050" lvl="1" indent="0">
              <a:buNone/>
            </a:pPr>
            <a:r>
              <a:rPr lang="en-US" sz="1300" dirty="0" smtClean="0">
                <a:latin typeface="Arial"/>
                <a:cs typeface="Arial"/>
              </a:rPr>
              <a:t>POC, PIC</a:t>
            </a:r>
          </a:p>
        </p:txBody>
      </p:sp>
      <p:sp>
        <p:nvSpPr>
          <p:cNvPr id="4" name="TextBox 3"/>
          <p:cNvSpPr txBox="1"/>
          <p:nvPr/>
        </p:nvSpPr>
        <p:spPr>
          <a:xfrm>
            <a:off x="407152" y="385671"/>
            <a:ext cx="8018239" cy="1107996"/>
          </a:xfrm>
          <a:prstGeom prst="rect">
            <a:avLst/>
          </a:prstGeom>
          <a:noFill/>
        </p:spPr>
        <p:txBody>
          <a:bodyPr wrap="square" rtlCol="0">
            <a:spAutoFit/>
          </a:bodyPr>
          <a:lstStyle/>
          <a:p>
            <a:r>
              <a:rPr lang="en-US" sz="1400" dirty="0" smtClean="0">
                <a:latin typeface="Arial"/>
                <a:cs typeface="Arial"/>
              </a:rPr>
              <a:t>So…</a:t>
            </a:r>
            <a:endParaRPr lang="en-US" sz="1400" dirty="0">
              <a:latin typeface="Arial"/>
              <a:cs typeface="Arial"/>
            </a:endParaRPr>
          </a:p>
          <a:p>
            <a:pPr>
              <a:spcBef>
                <a:spcPts val="600"/>
              </a:spcBef>
            </a:pPr>
            <a:r>
              <a:rPr lang="en-US" sz="1400" dirty="0" smtClean="0">
                <a:latin typeface="Arial"/>
                <a:cs typeface="Arial"/>
              </a:rPr>
              <a:t>It’s worth looking at IOPs for the purpose of correcting the </a:t>
            </a:r>
            <a:r>
              <a:rPr lang="en-US" sz="1400" dirty="0" err="1" smtClean="0">
                <a:latin typeface="Arial"/>
                <a:cs typeface="Arial"/>
              </a:rPr>
              <a:t>Chl</a:t>
            </a:r>
            <a:r>
              <a:rPr lang="en-US" sz="1400" dirty="0" smtClean="0">
                <a:latin typeface="Arial"/>
                <a:cs typeface="Arial"/>
              </a:rPr>
              <a:t> estimates from empirical ratio algorithms (or generate a </a:t>
            </a:r>
            <a:r>
              <a:rPr lang="en-US" sz="1400" dirty="0" err="1" smtClean="0">
                <a:latin typeface="Arial"/>
                <a:cs typeface="Arial"/>
              </a:rPr>
              <a:t>Chl</a:t>
            </a:r>
            <a:r>
              <a:rPr lang="en-US" sz="1400" dirty="0" smtClean="0">
                <a:latin typeface="Arial"/>
                <a:cs typeface="Arial"/>
              </a:rPr>
              <a:t> estimate from the IOPs)</a:t>
            </a:r>
            <a:endParaRPr lang="en-US" sz="1400" dirty="0">
              <a:latin typeface="Arial"/>
              <a:cs typeface="Arial"/>
            </a:endParaRPr>
          </a:p>
          <a:p>
            <a:pPr>
              <a:spcBef>
                <a:spcPts val="600"/>
              </a:spcBef>
            </a:pPr>
            <a:r>
              <a:rPr lang="en-US" sz="1400" dirty="0" smtClean="0">
                <a:latin typeface="Arial"/>
                <a:cs typeface="Arial"/>
              </a:rPr>
              <a:t>Another good reason to look at IOPs is because they provide links to biogeochemistry</a:t>
            </a:r>
            <a:endParaRPr lang="en-US" sz="1400" dirty="0">
              <a:latin typeface="Arial"/>
              <a:cs typeface="Arial"/>
            </a:endParaRPr>
          </a:p>
        </p:txBody>
      </p:sp>
      <p:pic>
        <p:nvPicPr>
          <p:cNvPr id="7" name="Picture 6" descr="PSD_slope_Tiho.pdf"/>
          <p:cNvPicPr>
            <a:picLocks noChangeAspect="1"/>
          </p:cNvPicPr>
          <p:nvPr/>
        </p:nvPicPr>
        <p:blipFill>
          <a:blip r:embed="rId2"/>
          <a:stretch>
            <a:fillRect/>
          </a:stretch>
        </p:blipFill>
        <p:spPr>
          <a:xfrm>
            <a:off x="6049756" y="3260675"/>
            <a:ext cx="2674620" cy="1318260"/>
          </a:xfrm>
          <a:prstGeom prst="rect">
            <a:avLst/>
          </a:prstGeom>
        </p:spPr>
      </p:pic>
      <p:pic>
        <p:nvPicPr>
          <p:cNvPr id="8" name="Content Placeholder 3" descr="bbp_slope_Hubert.pdf"/>
          <p:cNvPicPr>
            <a:picLocks noChangeAspect="1"/>
          </p:cNvPicPr>
          <p:nvPr/>
        </p:nvPicPr>
        <p:blipFill>
          <a:blip r:embed="rId3"/>
          <a:srcRect t="-6667" b="-6667"/>
          <a:stretch>
            <a:fillRect/>
          </a:stretch>
        </p:blipFill>
        <p:spPr>
          <a:xfrm>
            <a:off x="6030801" y="1917338"/>
            <a:ext cx="2520315" cy="1386086"/>
          </a:xfrm>
          <a:prstGeom prst="rect">
            <a:avLst/>
          </a:prstGeom>
        </p:spPr>
      </p:pic>
      <p:pic>
        <p:nvPicPr>
          <p:cNvPr id="2" name="Picture 1"/>
          <p:cNvPicPr>
            <a:picLocks noChangeAspect="1"/>
          </p:cNvPicPr>
          <p:nvPr/>
        </p:nvPicPr>
        <p:blipFill>
          <a:blip r:embed="rId4"/>
          <a:stretch>
            <a:fillRect/>
          </a:stretch>
        </p:blipFill>
        <p:spPr>
          <a:xfrm>
            <a:off x="3695499" y="2178468"/>
            <a:ext cx="2011680" cy="1334135"/>
          </a:xfrm>
          <a:prstGeom prst="rect">
            <a:avLst/>
          </a:prstGeom>
        </p:spPr>
      </p:pic>
      <p:grpSp>
        <p:nvGrpSpPr>
          <p:cNvPr id="12" name="Group 11"/>
          <p:cNvGrpSpPr/>
          <p:nvPr/>
        </p:nvGrpSpPr>
        <p:grpSpPr>
          <a:xfrm>
            <a:off x="4188356" y="4863351"/>
            <a:ext cx="3511550" cy="1770748"/>
            <a:chOff x="4188356" y="4863351"/>
            <a:chExt cx="3511550" cy="1770748"/>
          </a:xfrm>
        </p:grpSpPr>
        <p:pic>
          <p:nvPicPr>
            <p:cNvPr id="5" name="Picture 4" descr="NPP_Behrenfeld.pdf"/>
            <p:cNvPicPr>
              <a:picLocks noChangeAspect="1"/>
            </p:cNvPicPr>
            <p:nvPr/>
          </p:nvPicPr>
          <p:blipFill rotWithShape="1">
            <a:blip r:embed="rId5"/>
            <a:srcRect b="32458"/>
            <a:stretch/>
          </p:blipFill>
          <p:spPr>
            <a:xfrm>
              <a:off x="4188356" y="4863351"/>
              <a:ext cx="3511550" cy="1676967"/>
            </a:xfrm>
            <a:prstGeom prst="rect">
              <a:avLst/>
            </a:prstGeom>
          </p:spPr>
        </p:pic>
        <p:sp>
          <p:nvSpPr>
            <p:cNvPr id="11" name="Rectangle 10"/>
            <p:cNvSpPr/>
            <p:nvPr/>
          </p:nvSpPr>
          <p:spPr>
            <a:xfrm>
              <a:off x="7184402" y="6359258"/>
              <a:ext cx="515504" cy="27484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 name="TextBox 12"/>
          <p:cNvSpPr txBox="1"/>
          <p:nvPr/>
        </p:nvSpPr>
        <p:spPr>
          <a:xfrm>
            <a:off x="284857" y="2178468"/>
            <a:ext cx="2557311" cy="938719"/>
          </a:xfrm>
          <a:prstGeom prst="rect">
            <a:avLst/>
          </a:prstGeom>
          <a:noFill/>
        </p:spPr>
        <p:txBody>
          <a:bodyPr wrap="none" rtlCol="0">
            <a:spAutoFit/>
          </a:bodyPr>
          <a:lstStyle/>
          <a:p>
            <a:r>
              <a:rPr lang="en-US" sz="1600" dirty="0">
                <a:latin typeface="Arial"/>
                <a:cs typeface="Arial"/>
              </a:rPr>
              <a:t>Phytoplankton absorption:</a:t>
            </a:r>
          </a:p>
          <a:p>
            <a:pPr marL="400050" lvl="1" indent="0">
              <a:buNone/>
            </a:pPr>
            <a:r>
              <a:rPr lang="en-US" sz="1300" dirty="0">
                <a:latin typeface="Arial"/>
                <a:cs typeface="Arial"/>
              </a:rPr>
              <a:t>Pigment composition</a:t>
            </a:r>
          </a:p>
          <a:p>
            <a:pPr marL="400050" lvl="1" indent="0">
              <a:buNone/>
            </a:pPr>
            <a:r>
              <a:rPr lang="en-US" sz="1300" dirty="0">
                <a:latin typeface="Arial"/>
                <a:cs typeface="Arial"/>
              </a:rPr>
              <a:t>Community structure</a:t>
            </a:r>
          </a:p>
          <a:p>
            <a:pPr marL="400050" lvl="1" indent="0">
              <a:buNone/>
            </a:pPr>
            <a:r>
              <a:rPr lang="en-US" sz="1300" dirty="0" smtClean="0">
                <a:latin typeface="Arial"/>
                <a:cs typeface="Arial"/>
              </a:rPr>
              <a:t>Physiology</a:t>
            </a:r>
            <a:endParaRPr lang="en-US" sz="1300" dirty="0">
              <a:latin typeface="Arial"/>
              <a:cs typeface="Arial"/>
            </a:endParaRPr>
          </a:p>
        </p:txBody>
      </p:sp>
      <p:sp>
        <p:nvSpPr>
          <p:cNvPr id="14" name="TextBox 13"/>
          <p:cNvSpPr txBox="1"/>
          <p:nvPr/>
        </p:nvSpPr>
        <p:spPr>
          <a:xfrm>
            <a:off x="284857" y="3640258"/>
            <a:ext cx="2867567" cy="738664"/>
          </a:xfrm>
          <a:prstGeom prst="rect">
            <a:avLst/>
          </a:prstGeom>
          <a:noFill/>
        </p:spPr>
        <p:txBody>
          <a:bodyPr wrap="none" rtlCol="0">
            <a:spAutoFit/>
          </a:bodyPr>
          <a:lstStyle/>
          <a:p>
            <a:r>
              <a:rPr lang="en-US" sz="1600" dirty="0">
                <a:latin typeface="Arial"/>
                <a:cs typeface="Arial"/>
              </a:rPr>
              <a:t>CDM (non-algal) absorption:</a:t>
            </a:r>
          </a:p>
          <a:p>
            <a:pPr marL="400050" lvl="1" indent="0">
              <a:buNone/>
            </a:pPr>
            <a:r>
              <a:rPr lang="en-US" sz="1300" dirty="0">
                <a:latin typeface="Arial"/>
                <a:cs typeface="Arial"/>
              </a:rPr>
              <a:t>Photochemistry</a:t>
            </a:r>
          </a:p>
          <a:p>
            <a:pPr marL="400050" lvl="1" indent="0">
              <a:buNone/>
            </a:pPr>
            <a:r>
              <a:rPr lang="en-US" sz="1300" dirty="0" smtClean="0">
                <a:latin typeface="Arial"/>
                <a:cs typeface="Arial"/>
              </a:rPr>
              <a:t>Correct </a:t>
            </a:r>
            <a:r>
              <a:rPr lang="en-US" sz="1300" dirty="0">
                <a:latin typeface="Arial"/>
                <a:cs typeface="Arial"/>
              </a:rPr>
              <a:t>empirical </a:t>
            </a:r>
            <a:r>
              <a:rPr lang="en-US" sz="1300" dirty="0" err="1">
                <a:latin typeface="Arial"/>
                <a:cs typeface="Arial"/>
              </a:rPr>
              <a:t>Chl</a:t>
            </a:r>
            <a:r>
              <a:rPr lang="en-US" sz="1300" dirty="0">
                <a:latin typeface="Arial"/>
                <a:cs typeface="Arial"/>
              </a:rPr>
              <a:t> </a:t>
            </a:r>
            <a:r>
              <a:rPr lang="en-US" sz="1300" dirty="0" smtClean="0">
                <a:latin typeface="Arial"/>
                <a:cs typeface="Arial"/>
              </a:rPr>
              <a:t>retrievals</a:t>
            </a:r>
            <a:endParaRPr lang="en-US" sz="1300" dirty="0">
              <a:latin typeface="Arial"/>
              <a:cs typeface="Arial"/>
            </a:endParaRPr>
          </a:p>
        </p:txBody>
      </p:sp>
      <p:sp>
        <p:nvSpPr>
          <p:cNvPr id="15" name="TextBox 14"/>
          <p:cNvSpPr txBox="1"/>
          <p:nvPr/>
        </p:nvSpPr>
        <p:spPr>
          <a:xfrm>
            <a:off x="6378758" y="1801922"/>
            <a:ext cx="1611288" cy="230832"/>
          </a:xfrm>
          <a:prstGeom prst="rect">
            <a:avLst/>
          </a:prstGeom>
          <a:noFill/>
        </p:spPr>
        <p:txBody>
          <a:bodyPr wrap="none" rtlCol="0">
            <a:spAutoFit/>
          </a:bodyPr>
          <a:lstStyle/>
          <a:p>
            <a:r>
              <a:rPr lang="en-US" sz="900" dirty="0" err="1" smtClean="0">
                <a:latin typeface="Arial"/>
                <a:cs typeface="Arial"/>
              </a:rPr>
              <a:t>b</a:t>
            </a:r>
            <a:r>
              <a:rPr lang="en-US" sz="900" baseline="-25000" dirty="0" err="1" smtClean="0">
                <a:latin typeface="Arial"/>
                <a:cs typeface="Arial"/>
              </a:rPr>
              <a:t>bp</a:t>
            </a:r>
            <a:r>
              <a:rPr lang="en-US" sz="900" dirty="0" smtClean="0">
                <a:latin typeface="Arial"/>
                <a:cs typeface="Arial"/>
              </a:rPr>
              <a:t> slope; </a:t>
            </a:r>
            <a:r>
              <a:rPr lang="en-US" sz="900" dirty="0" err="1" smtClean="0">
                <a:latin typeface="Arial"/>
                <a:cs typeface="Arial"/>
              </a:rPr>
              <a:t>Loisel</a:t>
            </a:r>
            <a:r>
              <a:rPr lang="en-US" sz="900" dirty="0" smtClean="0">
                <a:latin typeface="Arial"/>
                <a:cs typeface="Arial"/>
              </a:rPr>
              <a:t> et al., 2006</a:t>
            </a:r>
            <a:endParaRPr lang="en-US" sz="900" dirty="0">
              <a:latin typeface="Arial"/>
              <a:cs typeface="Arial"/>
            </a:endParaRPr>
          </a:p>
        </p:txBody>
      </p:sp>
      <p:sp>
        <p:nvSpPr>
          <p:cNvPr id="16" name="TextBox 15"/>
          <p:cNvSpPr txBox="1"/>
          <p:nvPr/>
        </p:nvSpPr>
        <p:spPr>
          <a:xfrm>
            <a:off x="6501146" y="4578902"/>
            <a:ext cx="1660337" cy="230832"/>
          </a:xfrm>
          <a:prstGeom prst="rect">
            <a:avLst/>
          </a:prstGeom>
          <a:noFill/>
        </p:spPr>
        <p:txBody>
          <a:bodyPr wrap="none" rtlCol="0">
            <a:spAutoFit/>
          </a:bodyPr>
          <a:lstStyle/>
          <a:p>
            <a:r>
              <a:rPr lang="en-US" sz="900" dirty="0" smtClean="0">
                <a:latin typeface="Arial"/>
                <a:cs typeface="Arial"/>
              </a:rPr>
              <a:t>PSD; </a:t>
            </a:r>
            <a:r>
              <a:rPr lang="en-US" sz="900" dirty="0" err="1" smtClean="0">
                <a:latin typeface="Arial"/>
                <a:cs typeface="Arial"/>
              </a:rPr>
              <a:t>Kostadinov</a:t>
            </a:r>
            <a:r>
              <a:rPr lang="en-US" sz="900" dirty="0" smtClean="0">
                <a:latin typeface="Arial"/>
                <a:cs typeface="Arial"/>
              </a:rPr>
              <a:t> et al., 2009</a:t>
            </a:r>
            <a:endParaRPr lang="en-US" sz="900" dirty="0">
              <a:latin typeface="Arial"/>
              <a:cs typeface="Arial"/>
            </a:endParaRPr>
          </a:p>
        </p:txBody>
      </p:sp>
      <p:sp>
        <p:nvSpPr>
          <p:cNvPr id="17" name="TextBox 16"/>
          <p:cNvSpPr txBox="1"/>
          <p:nvPr/>
        </p:nvSpPr>
        <p:spPr>
          <a:xfrm>
            <a:off x="3614869" y="1936152"/>
            <a:ext cx="2276416" cy="230832"/>
          </a:xfrm>
          <a:prstGeom prst="rect">
            <a:avLst/>
          </a:prstGeom>
          <a:noFill/>
        </p:spPr>
        <p:txBody>
          <a:bodyPr wrap="none" rtlCol="0">
            <a:spAutoFit/>
          </a:bodyPr>
          <a:lstStyle/>
          <a:p>
            <a:r>
              <a:rPr lang="en-US" sz="900" dirty="0" smtClean="0">
                <a:latin typeface="Arial"/>
                <a:cs typeface="Arial"/>
              </a:rPr>
              <a:t>Phytoplankton size; </a:t>
            </a:r>
            <a:r>
              <a:rPr lang="en-US" sz="900" dirty="0" err="1" smtClean="0">
                <a:latin typeface="Arial"/>
                <a:cs typeface="Arial"/>
              </a:rPr>
              <a:t>Mouw</a:t>
            </a:r>
            <a:r>
              <a:rPr lang="en-US" sz="900" dirty="0" smtClean="0">
                <a:latin typeface="Arial"/>
                <a:cs typeface="Arial"/>
              </a:rPr>
              <a:t> &amp; Yoder, 2010</a:t>
            </a:r>
            <a:endParaRPr lang="en-US" sz="900" dirty="0">
              <a:latin typeface="Arial"/>
              <a:cs typeface="Arial"/>
            </a:endParaRPr>
          </a:p>
        </p:txBody>
      </p:sp>
      <p:sp>
        <p:nvSpPr>
          <p:cNvPr id="18" name="TextBox 17"/>
          <p:cNvSpPr txBox="1"/>
          <p:nvPr/>
        </p:nvSpPr>
        <p:spPr>
          <a:xfrm>
            <a:off x="4243741" y="4694318"/>
            <a:ext cx="1647544" cy="230832"/>
          </a:xfrm>
          <a:prstGeom prst="rect">
            <a:avLst/>
          </a:prstGeom>
          <a:noFill/>
        </p:spPr>
        <p:txBody>
          <a:bodyPr wrap="none" rtlCol="0">
            <a:spAutoFit/>
          </a:bodyPr>
          <a:lstStyle/>
          <a:p>
            <a:r>
              <a:rPr lang="en-US" sz="900" dirty="0" smtClean="0">
                <a:latin typeface="Arial"/>
                <a:cs typeface="Arial"/>
              </a:rPr>
              <a:t>NPP; </a:t>
            </a:r>
            <a:r>
              <a:rPr lang="en-US" sz="900" dirty="0" err="1" smtClean="0">
                <a:latin typeface="Arial"/>
                <a:cs typeface="Arial"/>
              </a:rPr>
              <a:t>Behrenfeld</a:t>
            </a:r>
            <a:r>
              <a:rPr lang="en-US" sz="900" dirty="0" smtClean="0">
                <a:latin typeface="Arial"/>
                <a:cs typeface="Arial"/>
              </a:rPr>
              <a:t> et al., 2005</a:t>
            </a:r>
            <a:endParaRPr lang="en-US" sz="900" dirty="0">
              <a:latin typeface="Arial"/>
              <a:cs typeface="Arial"/>
            </a:endParaRPr>
          </a:p>
        </p:txBody>
      </p:sp>
    </p:spTree>
    <p:extLst>
      <p:ext uri="{BB962C8B-B14F-4D97-AF65-F5344CB8AC3E}">
        <p14:creationId xmlns:p14="http://schemas.microsoft.com/office/powerpoint/2010/main" val="223139756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8205"/>
            <a:ext cx="8229600" cy="607134"/>
          </a:xfrm>
        </p:spPr>
        <p:txBody>
          <a:bodyPr>
            <a:noAutofit/>
          </a:bodyPr>
          <a:lstStyle/>
          <a:p>
            <a:r>
              <a:rPr lang="en-US" sz="2400" b="1" dirty="0" smtClean="0">
                <a:latin typeface="Arial"/>
                <a:cs typeface="Arial"/>
              </a:rPr>
              <a:t>Where are we at with IOP algorithms and products?</a:t>
            </a:r>
            <a:endParaRPr lang="en-US" sz="2400" b="1" dirty="0">
              <a:latin typeface="Arial"/>
              <a:cs typeface="Arial"/>
            </a:endParaRPr>
          </a:p>
        </p:txBody>
      </p:sp>
      <p:sp>
        <p:nvSpPr>
          <p:cNvPr id="3" name="Content Placeholder 2"/>
          <p:cNvSpPr>
            <a:spLocks noGrp="1"/>
          </p:cNvSpPr>
          <p:nvPr>
            <p:ph idx="1"/>
          </p:nvPr>
        </p:nvSpPr>
        <p:spPr>
          <a:xfrm>
            <a:off x="457200" y="1780322"/>
            <a:ext cx="8229600" cy="3916940"/>
          </a:xfrm>
        </p:spPr>
        <p:txBody>
          <a:bodyPr>
            <a:normAutofit/>
          </a:bodyPr>
          <a:lstStyle/>
          <a:p>
            <a:pPr marL="0" indent="0">
              <a:buNone/>
            </a:pPr>
            <a:r>
              <a:rPr lang="en-US" sz="2000" dirty="0" smtClean="0"/>
              <a:t>Several IOP products are available through the NASA OBPG ocean color web:</a:t>
            </a:r>
          </a:p>
          <a:p>
            <a:pPr marL="0" indent="0">
              <a:buNone/>
            </a:pPr>
            <a:r>
              <a:rPr lang="en-US" sz="2000" dirty="0"/>
              <a:t>	</a:t>
            </a:r>
            <a:r>
              <a:rPr lang="en-US" sz="2000" dirty="0" smtClean="0"/>
              <a:t>- </a:t>
            </a:r>
            <a:r>
              <a:rPr lang="en-US" sz="2000" dirty="0" err="1" smtClean="0"/>
              <a:t>a</a:t>
            </a:r>
            <a:r>
              <a:rPr lang="en-US" sz="2000" baseline="-25000" dirty="0" err="1" smtClean="0"/>
              <a:t>cdm</a:t>
            </a:r>
            <a:r>
              <a:rPr lang="en-US" sz="2000" dirty="0" smtClean="0"/>
              <a:t>(443), </a:t>
            </a:r>
            <a:r>
              <a:rPr lang="en-US" sz="2000" dirty="0" err="1" smtClean="0"/>
              <a:t>a</a:t>
            </a:r>
            <a:r>
              <a:rPr lang="en-US" sz="2000" baseline="-25000" dirty="0" err="1" smtClean="0"/>
              <a:t>ph</a:t>
            </a:r>
            <a:r>
              <a:rPr lang="en-US" sz="2000" dirty="0" smtClean="0"/>
              <a:t>(443), </a:t>
            </a:r>
            <a:r>
              <a:rPr lang="en-US" sz="2000" dirty="0" err="1" smtClean="0"/>
              <a:t>b</a:t>
            </a:r>
            <a:r>
              <a:rPr lang="en-US" sz="2000" baseline="-25000" dirty="0" err="1" smtClean="0"/>
              <a:t>bp</a:t>
            </a:r>
            <a:r>
              <a:rPr lang="en-US" sz="2000" dirty="0" smtClean="0"/>
              <a:t>(443) from different models</a:t>
            </a:r>
          </a:p>
          <a:p>
            <a:pPr marL="0" indent="0">
              <a:buNone/>
            </a:pPr>
            <a:r>
              <a:rPr lang="en-US" sz="2000" dirty="0" smtClean="0"/>
              <a:t>	- IOPs are not “standard” products, they are “evaluation” products</a:t>
            </a:r>
          </a:p>
          <a:p>
            <a:pPr marL="0" indent="0">
              <a:buNone/>
            </a:pPr>
            <a:endParaRPr lang="en-US" sz="2000" dirty="0" smtClean="0"/>
          </a:p>
          <a:p>
            <a:pPr marL="0" indent="0">
              <a:buNone/>
            </a:pPr>
            <a:r>
              <a:rPr lang="en-US" sz="2000" dirty="0"/>
              <a:t>Several </a:t>
            </a:r>
            <a:r>
              <a:rPr lang="en-US" sz="2000" dirty="0" smtClean="0"/>
              <a:t>workshops and evaluation exercises for IOP products and algorithms:</a:t>
            </a:r>
          </a:p>
          <a:p>
            <a:pPr marL="0" indent="0">
              <a:buNone/>
            </a:pPr>
            <a:r>
              <a:rPr lang="en-US" sz="2000" dirty="0"/>
              <a:t>	</a:t>
            </a:r>
            <a:r>
              <a:rPr lang="en-US" sz="2000" dirty="0" err="1" smtClean="0"/>
              <a:t>SeaBAM</a:t>
            </a:r>
            <a:r>
              <a:rPr lang="en-US" sz="2000" dirty="0" smtClean="0"/>
              <a:t>, 1996</a:t>
            </a:r>
            <a:endParaRPr lang="en-US" sz="2000" dirty="0"/>
          </a:p>
          <a:p>
            <a:pPr marL="0" indent="0">
              <a:buNone/>
            </a:pPr>
            <a:r>
              <a:rPr lang="en-US" sz="2000" dirty="0" smtClean="0"/>
              <a:t>	OCBAM, 2005</a:t>
            </a:r>
            <a:endParaRPr lang="en-US" sz="2000" dirty="0"/>
          </a:p>
          <a:p>
            <a:pPr marL="0" indent="0">
              <a:buNone/>
            </a:pPr>
            <a:r>
              <a:rPr lang="en-US" sz="2000" dirty="0" smtClean="0"/>
              <a:t>	IOCCG, 2005</a:t>
            </a:r>
          </a:p>
          <a:p>
            <a:pPr marL="0" indent="0">
              <a:buNone/>
            </a:pPr>
            <a:r>
              <a:rPr lang="en-US" sz="2000" dirty="0"/>
              <a:t>	</a:t>
            </a:r>
            <a:r>
              <a:rPr lang="en-US" sz="2000" dirty="0" smtClean="0"/>
              <a:t>NASA IOP Workshops, 2008, 2010</a:t>
            </a:r>
            <a:endParaRPr lang="en-US" sz="2000" dirty="0"/>
          </a:p>
          <a:p>
            <a:pPr marL="0" indent="0">
              <a:buNone/>
            </a:pPr>
            <a:r>
              <a:rPr lang="en-US" sz="2000" dirty="0" smtClean="0"/>
              <a:t>	ESA CCI, 2013</a:t>
            </a:r>
            <a:endParaRPr lang="en-US" sz="2000" dirty="0"/>
          </a:p>
          <a:p>
            <a:endParaRPr lang="en-US" sz="2000" dirty="0"/>
          </a:p>
          <a:p>
            <a:endParaRPr lang="en-US" sz="2000" dirty="0"/>
          </a:p>
          <a:p>
            <a:endParaRPr lang="en-US" sz="2000" dirty="0"/>
          </a:p>
          <a:p>
            <a:endParaRPr lang="en-US" sz="2000" dirty="0"/>
          </a:p>
          <a:p>
            <a:endParaRPr lang="en-US" sz="2000" dirty="0">
              <a:effectLst/>
            </a:endParaRPr>
          </a:p>
        </p:txBody>
      </p:sp>
    </p:spTree>
    <p:extLst>
      <p:ext uri="{BB962C8B-B14F-4D97-AF65-F5344CB8AC3E}">
        <p14:creationId xmlns:p14="http://schemas.microsoft.com/office/powerpoint/2010/main" val="269820985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 b="0" i="0" u="none" strike="noStrike" cap="none" normalizeH="0" baseline="0">
            <a:ln>
              <a:noFill/>
            </a:ln>
            <a:solidFill>
              <a:srgbClr val="FFFFFF"/>
            </a:solidFill>
            <a:effectLst/>
            <a:latin typeface="Times New Roman"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 b="0" i="0" u="none" strike="noStrike" cap="none" normalizeH="0" baseline="0">
            <a:ln>
              <a:noFill/>
            </a:ln>
            <a:solidFill>
              <a:srgbClr val="FFFFFF"/>
            </a:solidFill>
            <a:effectLst/>
            <a:latin typeface="Times New Roman" charset="0"/>
            <a:ea typeface="ＭＳ Ｐゴシック" charset="0"/>
            <a:cs typeface="ＭＳ Ｐゴシック" charset="0"/>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5275</TotalTime>
  <Words>1477</Words>
  <Application>Microsoft Macintosh PowerPoint</Application>
  <PresentationFormat>On-screen Show (4:3)</PresentationFormat>
  <Paragraphs>181</Paragraphs>
  <Slides>16</Slides>
  <Notes>6</Notes>
  <HiddenSlides>0</HiddenSlides>
  <MMClips>1</MMClips>
  <ScaleCrop>false</ScaleCrop>
  <HeadingPairs>
    <vt:vector size="6" baseType="variant">
      <vt:variant>
        <vt:lpstr>Theme</vt:lpstr>
      </vt:variant>
      <vt:variant>
        <vt:i4>3</vt:i4>
      </vt:variant>
      <vt:variant>
        <vt:lpstr>Embedded OLE Servers</vt:lpstr>
      </vt:variant>
      <vt:variant>
        <vt:i4>1</vt:i4>
      </vt:variant>
      <vt:variant>
        <vt:lpstr>Slide Titles</vt:lpstr>
      </vt:variant>
      <vt:variant>
        <vt:i4>16</vt:i4>
      </vt:variant>
    </vt:vector>
  </HeadingPairs>
  <TitlesOfParts>
    <vt:vector size="20" baseType="lpstr">
      <vt:lpstr>Office Theme</vt:lpstr>
      <vt:lpstr>Gleam</vt:lpstr>
      <vt:lpstr>2_Office Theme</vt:lpstr>
      <vt:lpstr>Equation</vt:lpstr>
      <vt:lpstr>Inherent Optical Properties (IOPs)</vt:lpstr>
      <vt:lpstr>PowerPoint Presentation</vt:lpstr>
      <vt:lpstr>PowerPoint Presentation</vt:lpstr>
      <vt:lpstr>Chl and the band ratio algorithm</vt:lpstr>
      <vt:lpstr>Semi-analytic OC models can account for CDOM and Chl </vt:lpstr>
      <vt:lpstr>PowerPoint Presentation</vt:lpstr>
      <vt:lpstr>PowerPoint Presentation</vt:lpstr>
      <vt:lpstr>PowerPoint Presentation</vt:lpstr>
      <vt:lpstr>Where are we at with IOP algorithms and products?</vt:lpstr>
      <vt:lpstr>PowerPoint Presentation</vt:lpstr>
      <vt:lpstr>PowerPoint Presentation</vt:lpstr>
      <vt:lpstr>PowerPoint Presentation</vt:lpstr>
      <vt:lpstr>PowerPoint Presentation</vt:lpstr>
      <vt:lpstr>PowerPoint Presentation</vt:lpstr>
      <vt:lpstr>PowerPoint Presentation</vt:lpstr>
      <vt:lpstr>Can we improve the IOP models?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Inherent Optical Properties</dc:title>
  <dc:creator>Stephane Maritorena</dc:creator>
  <cp:lastModifiedBy>Stephane Maritorena</cp:lastModifiedBy>
  <cp:revision>186</cp:revision>
  <dcterms:created xsi:type="dcterms:W3CDTF">2013-04-03T17:17:43Z</dcterms:created>
  <dcterms:modified xsi:type="dcterms:W3CDTF">2013-04-16T13:27:26Z</dcterms:modified>
</cp:coreProperties>
</file>