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72" r:id="rId3"/>
    <p:sldId id="321" r:id="rId4"/>
    <p:sldId id="312" r:id="rId5"/>
    <p:sldId id="313" r:id="rId6"/>
    <p:sldId id="327" r:id="rId7"/>
    <p:sldId id="290" r:id="rId8"/>
    <p:sldId id="322" r:id="rId9"/>
    <p:sldId id="323" r:id="rId10"/>
    <p:sldId id="324" r:id="rId11"/>
    <p:sldId id="326" r:id="rId12"/>
    <p:sldId id="325" r:id="rId13"/>
    <p:sldId id="261" r:id="rId14"/>
    <p:sldId id="282" r:id="rId15"/>
    <p:sldId id="283" r:id="rId16"/>
    <p:sldId id="285" r:id="rId17"/>
    <p:sldId id="309" r:id="rId18"/>
    <p:sldId id="310" r:id="rId19"/>
    <p:sldId id="311" r:id="rId20"/>
    <p:sldId id="314" r:id="rId21"/>
    <p:sldId id="305" r:id="rId22"/>
    <p:sldId id="316" r:id="rId23"/>
    <p:sldId id="303" r:id="rId24"/>
    <p:sldId id="307" r:id="rId25"/>
    <p:sldId id="317" r:id="rId26"/>
    <p:sldId id="318" r:id="rId27"/>
    <p:sldId id="328" r:id="rId28"/>
    <p:sldId id="330" r:id="rId29"/>
    <p:sldId id="274" r:id="rId30"/>
    <p:sldId id="301" r:id="rId31"/>
    <p:sldId id="302" r:id="rId32"/>
    <p:sldId id="319" r:id="rId33"/>
    <p:sldId id="260" r:id="rId34"/>
    <p:sldId id="329" r:id="rId35"/>
    <p:sldId id="320" r:id="rId36"/>
    <p:sldId id="300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5" autoAdjust="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5B57A0A-A5BA-476D-80FC-38827C6CE032}" type="datetimeFigureOut">
              <a:rPr lang="en-US"/>
              <a:pPr>
                <a:defRPr/>
              </a:pPr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639644-EDF5-45EA-A07C-E7F75D10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67F0F0-6CAE-449D-AD95-B980D06EB74C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error of 0.1 in the emissivity will result in climate models having errors of up to 7 Wm-2 in their upward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longwave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radiation estimates –a much larger term than the surface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forcing (~2-3 Wm-2) due to an increase in greenhouse gases (Zhou et al.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2003).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60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Radiances curves of</a:t>
            </a:r>
            <a:r>
              <a:rPr lang="en-US" baseline="0" dirty="0" smtClean="0"/>
              <a:t> surface emission, surface emission + reflection, and at-sensor radiance,</a:t>
            </a:r>
            <a:r>
              <a:rPr lang="en-US" dirty="0" smtClean="0"/>
              <a:t> for a</a:t>
            </a:r>
            <a:r>
              <a:rPr lang="en-US" baseline="0" dirty="0" smtClean="0"/>
              <a:t> quartz emissivity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854FB0-B29C-4417-802A-90AF45C0B0E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467B8D-1D4D-4655-B235-AE076A9CB5C5}" type="slidenum">
              <a:rPr lang="en-US"/>
              <a:pPr/>
              <a:t>10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77863"/>
            <a:ext cx="4629150" cy="3471862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368" y="4376549"/>
            <a:ext cx="5047040" cy="4076335"/>
          </a:xfrm>
        </p:spPr>
        <p:txBody>
          <a:bodyPr lIns="89891" tIns="44945" rIns="89891" bIns="44945"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Uncertainty analysis is critical for developing Earth System Data Records (ESDRs), e.g. LST with long-term consistency, continuity and accuracy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Current products only include qualitative information in QC data planes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51121-5AE1-4218-9505-C42F19F88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93F41-FE61-485F-8F9E-61B2910A2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031B5-FE57-423D-A83D-2719EFBD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B2EBB-E11E-4CFF-B6E1-9E277BF31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32FC6-4F17-4743-97B9-B711AE168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4B22-4F54-4CDD-B1EE-364A72375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FB8C4-D5C2-475C-8D82-A351F58CA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D28B-8B39-4FC4-B01B-5B211976F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FD945-53AC-4665-8A0C-493C0E554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413A9-218F-4802-B1CB-E7980F3D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3222-D7F0-4320-8B24-296152AB6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6B0B7CC-B6CF-4B1C-9E1A-132098BB1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sa.gov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8600" y="1524000"/>
            <a:ext cx="86106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dirty="0"/>
              <a:t>Current and Planned </a:t>
            </a:r>
            <a:r>
              <a:rPr lang="en-US" sz="3600" dirty="0" smtClean="0"/>
              <a:t>MODIS Land </a:t>
            </a:r>
            <a:r>
              <a:rPr lang="en-US" sz="3600" dirty="0"/>
              <a:t>Surface Temperature and </a:t>
            </a:r>
            <a:r>
              <a:rPr lang="en-US" sz="3600" dirty="0" smtClean="0"/>
              <a:t>Emissivity (LST&amp;E) </a:t>
            </a:r>
            <a:r>
              <a:rPr lang="en-US" sz="3600" dirty="0"/>
              <a:t>Products </a:t>
            </a:r>
            <a:br>
              <a:rPr lang="en-US" sz="3600" dirty="0"/>
            </a:b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838200" y="4038600"/>
            <a:ext cx="7010400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latin typeface="Arial" charset="0"/>
              </a:rPr>
              <a:t>Glynn Hulley, Simon </a:t>
            </a:r>
            <a:r>
              <a:rPr lang="en-US" b="1" dirty="0" smtClean="0">
                <a:latin typeface="Arial" charset="0"/>
              </a:rPr>
              <a:t>Hook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400" b="1" dirty="0">
                <a:latin typeface="Arial" charset="0"/>
              </a:rPr>
              <a:t>Jet Propulsion Laboratory, California Institute of Technology, Pasadena, CA</a:t>
            </a:r>
          </a:p>
          <a:p>
            <a:pPr algn="ctr">
              <a:lnSpc>
                <a:spcPct val="80000"/>
              </a:lnSpc>
              <a:defRPr/>
            </a:pPr>
            <a:endParaRPr lang="en-US" sz="1200" b="1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050" dirty="0"/>
              <a:t>(c) </a:t>
            </a:r>
            <a:r>
              <a:rPr lang="en-US" sz="1050" dirty="0" smtClean="0"/>
              <a:t>2013 </a:t>
            </a:r>
            <a:r>
              <a:rPr lang="en-US" sz="1050" dirty="0"/>
              <a:t>California Institute of Technology. Government sponsorship acknowledged</a:t>
            </a:r>
            <a:r>
              <a:rPr lang="en-US" sz="1050" dirty="0" smtClean="0"/>
              <a:t>.</a:t>
            </a:r>
          </a:p>
          <a:p>
            <a:pPr algn="ctr">
              <a:lnSpc>
                <a:spcPct val="80000"/>
              </a:lnSpc>
              <a:defRPr/>
            </a:pPr>
            <a:endParaRPr lang="en-US" sz="1100" u="sng" dirty="0" smtClean="0"/>
          </a:p>
          <a:p>
            <a:pPr algn="ctr">
              <a:lnSpc>
                <a:spcPct val="80000"/>
              </a:lnSpc>
              <a:defRPr/>
            </a:pPr>
            <a:r>
              <a:rPr lang="en-US" sz="1100" u="sng" dirty="0" smtClean="0"/>
              <a:t>Special thank to the MODAPS team: Ginny Kalb, </a:t>
            </a:r>
            <a:r>
              <a:rPr lang="en-US" sz="1100" u="sng" dirty="0" err="1"/>
              <a:t>Teng-Kui</a:t>
            </a:r>
            <a:r>
              <a:rPr lang="en-US" sz="1100" u="sng" dirty="0"/>
              <a:t> Lim Robert </a:t>
            </a:r>
            <a:r>
              <a:rPr lang="en-US" sz="1100" u="sng" dirty="0" smtClean="0"/>
              <a:t>Wolfe, Kurt Hoffman, Jerry </a:t>
            </a:r>
            <a:r>
              <a:rPr lang="en-US" sz="1100" u="sng" dirty="0" err="1" smtClean="0"/>
              <a:t>Shiles</a:t>
            </a:r>
            <a:r>
              <a:rPr lang="en-US" sz="1100" u="sng" dirty="0" smtClean="0"/>
              <a:t>, </a:t>
            </a:r>
            <a:r>
              <a:rPr lang="en-US" sz="1100" u="sng" dirty="0" err="1" smtClean="0"/>
              <a:t>Sadashiva</a:t>
            </a:r>
            <a:r>
              <a:rPr lang="en-US" sz="1100" u="sng" dirty="0" smtClean="0"/>
              <a:t> </a:t>
            </a:r>
            <a:r>
              <a:rPr lang="en-US" sz="1100" u="sng" dirty="0" err="1" smtClean="0"/>
              <a:t>Devadiga</a:t>
            </a:r>
            <a:endParaRPr lang="en-US" sz="1600" u="sng" dirty="0"/>
          </a:p>
          <a:p>
            <a:pPr algn="ctr">
              <a:lnSpc>
                <a:spcPct val="80000"/>
              </a:lnSpc>
              <a:defRPr/>
            </a:pP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148" name="Picture 8" descr="nasa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0" y="0"/>
            <a:ext cx="101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0" y="0"/>
            <a:ext cx="320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cs typeface="Arial" pitchFamily="34" charset="0"/>
              </a:rPr>
              <a:t>National Aeronautics and Space Administration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81200" y="6324600"/>
            <a:ext cx="70104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200" dirty="0" smtClean="0">
                <a:latin typeface="Arial" charset="0"/>
              </a:rPr>
              <a:t>MODIS Science Team Meeting, Silver Spring, MD, 15-18 April, 2013</a:t>
            </a:r>
            <a:endParaRPr lang="en-US" sz="1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609600" y="0"/>
            <a:ext cx="807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rgbClr val="FF9900"/>
                </a:solidFill>
              </a:rPr>
              <a:t>New Refinements for the C6 Daily MODIS LST PGE </a:t>
            </a:r>
            <a:r>
              <a:rPr lang="en-US" sz="2400" b="0" dirty="0">
                <a:solidFill>
                  <a:srgbClr val="FF9900"/>
                </a:solidFill>
                <a:cs typeface="Times New Roman" pitchFamily="18" charset="0"/>
              </a:rPr>
              <a:t>(PGE16)</a:t>
            </a:r>
            <a:endParaRPr lang="en-US" sz="3200" b="0" dirty="0">
              <a:solidFill>
                <a:srgbClr val="FF9900"/>
              </a:solidFill>
              <a:cs typeface="Times New Roman" pitchFamily="18" charset="0"/>
            </a:endParaRPr>
          </a:p>
          <a:p>
            <a:endParaRPr lang="en-US" sz="1000" b="0" dirty="0">
              <a:solidFill>
                <a:srgbClr val="FF9900"/>
              </a:solidFill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1050925" y="18700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/>
              <a:t> 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41325" y="10779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Arial" charset="0"/>
            </a:endParaRP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239486" y="817563"/>
            <a:ext cx="8458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0" dirty="0" smtClean="0"/>
              <a:t>Two </a:t>
            </a:r>
            <a:r>
              <a:rPr lang="en-US" sz="1200" b="0" dirty="0"/>
              <a:t>new sets of coefficients in the generalized split-window algorithm were developed for bare soil/sand pixels in separate conditions of daytime and nighttime, and the range of (LST – </a:t>
            </a:r>
            <a:r>
              <a:rPr lang="en-US" sz="1200" b="0" dirty="0" err="1"/>
              <a:t>Ts</a:t>
            </a:r>
            <a:r>
              <a:rPr lang="en-US" sz="1200" b="0" dirty="0"/>
              <a:t>-air) is set as from 8 – 29K for daytime LST and from -10 – 4K for nighttime LST</a:t>
            </a:r>
            <a:r>
              <a:rPr lang="en-US" sz="1050" b="0" dirty="0"/>
              <a:t>,  </a:t>
            </a:r>
            <a:r>
              <a:rPr lang="en-US" sz="1200" b="0" dirty="0"/>
              <a:t>in order to well address the problems of very wide temporal variation range for daytime LST changes and possible large uncertainties in </a:t>
            </a:r>
            <a:r>
              <a:rPr lang="en-US" sz="1200" b="0" dirty="0" err="1"/>
              <a:t>Ts</a:t>
            </a:r>
            <a:r>
              <a:rPr lang="en-US" sz="1200" b="0" dirty="0"/>
              <a:t>-air values provided by the M*D07_L2 products.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212725" y="1687513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400" b="0"/>
          </a:p>
          <a:p>
            <a:endParaRPr lang="en-US" sz="1400" b="0"/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174625" y="20494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b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84325" y="2022475"/>
            <a:ext cx="710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>
                <a:solidFill>
                  <a:srgbClr val="FFCC66"/>
                </a:solidFill>
              </a:rPr>
              <a:t>         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27125" y="28606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/>
              <a:t> 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76200" y="1752600"/>
            <a:ext cx="86915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100" b="0">
                <a:latin typeface="Arial" charset="0"/>
                <a:ea typeface="SimSun" pitchFamily="2" charset="-122"/>
              </a:rPr>
              <a:t>Table 1A, Mean and standard deviation of LST difference values in the C6, C5 and C41 MOD11B1 Products at some typical sites in 2007.</a:t>
            </a:r>
            <a:endParaRPr lang="en-US" altLang="zh-CN" sz="1800" b="0">
              <a:latin typeface="Arial" charset="0"/>
              <a:ea typeface="SimSun" pitchFamily="2" charset="-122"/>
            </a:endParaRPr>
          </a:p>
        </p:txBody>
      </p:sp>
      <p:graphicFrame>
        <p:nvGraphicFramePr>
          <p:cNvPr id="15" name="Group 3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35006"/>
              </p:ext>
            </p:extLst>
          </p:nvPr>
        </p:nvGraphicFramePr>
        <p:xfrm>
          <a:off x="228600" y="2057400"/>
          <a:ext cx="8763000" cy="2089468"/>
        </p:xfrm>
        <a:graphic>
          <a:graphicData uri="http://schemas.openxmlformats.org/drawingml/2006/table">
            <a:tbl>
              <a:tblPr/>
              <a:tblGrid>
                <a:gridCol w="1270000"/>
                <a:gridCol w="1336675"/>
                <a:gridCol w="1584325"/>
                <a:gridCol w="1143000"/>
                <a:gridCol w="1143000"/>
                <a:gridCol w="1143000"/>
                <a:gridCol w="1143000"/>
              </a:tblGrid>
              <a:tr h="2682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site name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latitude/longitude 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land cover</a:t>
                      </a: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type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daytime LST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nighttime LST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C5 - C6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C41 – C6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C5 – C6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C41 – C6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Lake Tahoe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39.11, -120.03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inland lake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0.01 ±0.16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0.43 ±0.16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-0.06 ±0.18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-0.12 ±0.18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Mojave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35.129, -115.65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open shrublands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0.01 ±0.17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1.48 ±0.19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-0.12 ±0.17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1.41 ±0.17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Tamanrasset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22.78,  5.52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-2.84 ±0.16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-0.68 ±0.20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-1.80 ±0.17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-0.44 ±0.19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In-salah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27.22,  2.5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-3.50 ±0.20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-0.20 ±0.24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-2.27 ±0.17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-0.01 ±0.18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Sonoran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31.9, -114.47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-3.27 ±0.18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-1.01 ±0.22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-2.71 ±0.18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-1.18 ±0.31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north Tassili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27.0,  7.65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-3.79 ±0.19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-0.70 ±0.24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-2.95 ±0.16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-0.48 ±0.17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47411" y="3587750"/>
            <a:ext cx="710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>
                <a:solidFill>
                  <a:srgbClr val="FFCC66"/>
                </a:solidFill>
              </a:rPr>
              <a:t>         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038225" y="56038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/>
              <a:t> 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12700" y="4191000"/>
            <a:ext cx="9080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100" b="0">
                <a:latin typeface="Arial" charset="0"/>
                <a:ea typeface="SimSun" pitchFamily="2" charset="-122"/>
              </a:rPr>
              <a:t>Table 2A, Mean and standard deviation of emissivity values in band 29 in the C6, C5 and C41 MOD11B1 Products at some typical sites in 2007.</a:t>
            </a:r>
            <a:endParaRPr lang="en-US" altLang="zh-CN" sz="1800" b="0">
              <a:latin typeface="Arial" charset="0"/>
              <a:ea typeface="SimSun" pitchFamily="2" charset="-122"/>
            </a:endParaRPr>
          </a:p>
        </p:txBody>
      </p:sp>
      <p:graphicFrame>
        <p:nvGraphicFramePr>
          <p:cNvPr id="19" name="Group 3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014289"/>
              </p:ext>
            </p:extLst>
          </p:nvPr>
        </p:nvGraphicFramePr>
        <p:xfrm>
          <a:off x="139700" y="4495800"/>
          <a:ext cx="8847138" cy="2089468"/>
        </p:xfrm>
        <a:graphic>
          <a:graphicData uri="http://schemas.openxmlformats.org/drawingml/2006/table">
            <a:tbl>
              <a:tblPr/>
              <a:tblGrid>
                <a:gridCol w="1382713"/>
                <a:gridCol w="1455737"/>
                <a:gridCol w="1581150"/>
                <a:gridCol w="1498600"/>
                <a:gridCol w="1473200"/>
                <a:gridCol w="1455738"/>
              </a:tblGrid>
              <a:tr h="2682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site name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latitude/longitude 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land</a:t>
                      </a: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cover</a:t>
                      </a: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t</a:t>
                      </a: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ype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mean and standard deviation in the whole year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C41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Lake Tahoe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39.11, -120.03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inland lake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0.986 ± 0.007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0.985 ± 0.007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0.982 ± 0.011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Mojave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35.129, -115.65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open shrublands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0.915 ± 0.020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0.921 ± 0.020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0.923 ± 0.016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Tamanrasset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22.78,  5.52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0.926 ± 0.009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0.917 ± 0.018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0.931 ± 0.020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In-salah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27.22,  2.5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0.820 ± 0.018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0.856 ± 0.062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0.806 ± 0.038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Sonoran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31.9, -114.47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0.763 ± 0.022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0.838 ± 0.075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0.759 ± 0.032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north Tassili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27.0,  7.65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bare soil/sand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0.716 ± 0.019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0.814 ± 0.097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0.714 ± 0.029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29482" y="6488668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Z. 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Split Window: Classification versus actual emissivity</a:t>
            </a:r>
            <a:endParaRPr lang="en-US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" y="1357263"/>
            <a:ext cx="3743325" cy="37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743200" y="2286000"/>
            <a:ext cx="2438400" cy="746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5562069"/>
            <a:ext cx="359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 11 classified as bare and assigned single emissivity but a wide range in emissivity as seen with MOD21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2157" y="1172597"/>
            <a:ext cx="18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MOD11 band 32</a:t>
            </a:r>
            <a:endParaRPr lang="en-US" dirty="0"/>
          </a:p>
        </p:txBody>
      </p:sp>
      <p:pic>
        <p:nvPicPr>
          <p:cNvPr id="12" name="Picture 11" descr="MOD11_Classe_b31_NAfr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8924" y="1527432"/>
            <a:ext cx="3565785" cy="17491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75750" y="1527432"/>
            <a:ext cx="2910650" cy="419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0" y="38862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MOD21 band 32</a:t>
            </a:r>
            <a:endParaRPr lang="en-US" dirty="0"/>
          </a:p>
        </p:txBody>
      </p:sp>
      <p:pic>
        <p:nvPicPr>
          <p:cNvPr id="14" name="Picture 13" descr="Emis31_NAfr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3638" y="4343400"/>
            <a:ext cx="4354162" cy="21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823064"/>
              </p:ext>
            </p:extLst>
          </p:nvPr>
        </p:nvGraphicFramePr>
        <p:xfrm>
          <a:off x="228599" y="1295400"/>
          <a:ext cx="8534400" cy="3962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/>
                <a:gridCol w="914401"/>
                <a:gridCol w="1428135"/>
                <a:gridCol w="1209368"/>
                <a:gridCol w="1135626"/>
                <a:gridCol w="1256071"/>
                <a:gridCol w="1371599"/>
              </a:tblGrid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MODIS LST Products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Product</a:t>
                      </a:r>
                      <a:r>
                        <a:rPr lang="en-US" sz="1400" baseline="0" dirty="0" smtClean="0"/>
                        <a:t> Level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Dimensions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Spatial</a:t>
                      </a:r>
                    </a:p>
                    <a:p>
                      <a:r>
                        <a:rPr lang="en-US" sz="1400" dirty="0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Temporal 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Algorithm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</a:t>
                      </a:r>
                    </a:p>
                    <a:p>
                      <a:r>
                        <a:rPr lang="en-US" sz="1400" dirty="0" smtClean="0"/>
                        <a:t>Products</a:t>
                      </a:r>
                      <a:endParaRPr lang="en-US" sz="1400" dirty="0"/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MOD11_L2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2030 lines</a:t>
                      </a:r>
                    </a:p>
                    <a:p>
                      <a:r>
                        <a:rPr lang="en-US" sz="1400" dirty="0" smtClean="0"/>
                        <a:t>1354 pixels/line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1km</a:t>
                      </a:r>
                      <a:r>
                        <a:rPr lang="en-US" sz="1400" baseline="0" dirty="0" smtClean="0"/>
                        <a:t> at nadir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Swath</a:t>
                      </a:r>
                    </a:p>
                    <a:p>
                      <a:r>
                        <a:rPr lang="en-US" sz="1400" dirty="0" smtClean="0"/>
                        <a:t>2x daily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Split-Window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LST</a:t>
                      </a:r>
                    </a:p>
                    <a:p>
                      <a:r>
                        <a:rPr lang="en-US" sz="1400" baseline="0" dirty="0" smtClean="0"/>
                        <a:t>- E</a:t>
                      </a:r>
                      <a:r>
                        <a:rPr lang="en-US" sz="1400" dirty="0" smtClean="0"/>
                        <a:t>missivity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100" baseline="0" dirty="0" smtClean="0"/>
                        <a:t>(bands 31, 32)</a:t>
                      </a:r>
                      <a:endParaRPr lang="en-US" sz="1200" dirty="0"/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MOD11B1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rows</a:t>
                      </a:r>
                    </a:p>
                    <a:p>
                      <a:r>
                        <a:rPr lang="en-US" sz="1400" dirty="0" smtClean="0"/>
                        <a:t>200</a:t>
                      </a:r>
                      <a:r>
                        <a:rPr lang="en-US" sz="1400" baseline="0" dirty="0" smtClean="0"/>
                        <a:t> columns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~5 km (v4)</a:t>
                      </a:r>
                    </a:p>
                    <a:p>
                      <a:r>
                        <a:rPr lang="en-US" sz="1400" dirty="0" smtClean="0"/>
                        <a:t>~6 km (v5)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Sinusoidal</a:t>
                      </a:r>
                    </a:p>
                    <a:p>
                      <a:r>
                        <a:rPr lang="en-US" sz="1400" dirty="0" smtClean="0"/>
                        <a:t>2x</a:t>
                      </a:r>
                      <a:r>
                        <a:rPr lang="en-US" sz="1400" baseline="0" dirty="0" smtClean="0"/>
                        <a:t> daily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Day/Night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LST</a:t>
                      </a:r>
                    </a:p>
                    <a:p>
                      <a:r>
                        <a:rPr lang="en-US" sz="1400" dirty="0" smtClean="0"/>
                        <a:t>- Emissivity</a:t>
                      </a:r>
                    </a:p>
                    <a:p>
                      <a:r>
                        <a:rPr lang="en-US" sz="1100" dirty="0" smtClean="0"/>
                        <a:t>(bands 20-23, 29, 31,32)</a:t>
                      </a:r>
                      <a:endParaRPr lang="en-US" sz="1100" dirty="0"/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MOD11C3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360ºx180º</a:t>
                      </a:r>
                    </a:p>
                    <a:p>
                      <a:r>
                        <a:rPr lang="en-US" sz="1400" dirty="0" smtClean="0"/>
                        <a:t>Global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0.05º x 0.05º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Monthly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Day/Night</a:t>
                      </a:r>
                      <a:r>
                        <a:rPr lang="en-US" sz="1400" baseline="0" dirty="0" smtClean="0"/>
                        <a:t> + Split-Window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LST</a:t>
                      </a:r>
                    </a:p>
                    <a:p>
                      <a:r>
                        <a:rPr lang="en-US" sz="1400" dirty="0" smtClean="0"/>
                        <a:t>- Emissivity</a:t>
                      </a:r>
                    </a:p>
                    <a:p>
                      <a:r>
                        <a:rPr lang="en-US" sz="1100" dirty="0" smtClean="0"/>
                        <a:t>(bands 20-23, 29, 31-32)</a:t>
                      </a:r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MOD21_L2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L2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2030 lines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1354 pixels/line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1km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at nadir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Swath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2x daily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Monthly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ASTER-TES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 LST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 Emissivity</a:t>
                      </a:r>
                    </a:p>
                    <a:p>
                      <a:r>
                        <a:rPr lang="en-US" sz="1100" dirty="0" smtClean="0">
                          <a:solidFill>
                            <a:srgbClr val="C00000"/>
                          </a:solidFill>
                        </a:rPr>
                        <a:t>(bands 29, 31,</a:t>
                      </a:r>
                      <a:r>
                        <a:rPr lang="en-US" sz="1100" baseline="0" dirty="0" smtClean="0">
                          <a:solidFill>
                            <a:srgbClr val="C00000"/>
                          </a:solidFill>
                        </a:rPr>
                        <a:t> 32)</a:t>
                      </a:r>
                      <a:endParaRPr lang="en-US" sz="11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Current and planned MODIS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LST&amp;E Products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686" y="5638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** Planned, dynamic emissivity retrieval algorithm same as used with ASTER. Produces T&amp;E at 1km resolution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 dirty="0" smtClean="0"/>
              <a:t>The Temperature Emissivity Separation (TES) Algorithm (MOD21)</a:t>
            </a:r>
            <a:endParaRPr lang="en-US" sz="28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616075" y="2141538"/>
          <a:ext cx="56340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5" name="Equation" r:id="rId3" imgW="2819400" imgH="469900" progId="Equation.3">
                  <p:embed/>
                </p:oleObj>
              </mc:Choice>
              <mc:Fallback>
                <p:oleObj name="Equation" r:id="rId3" imgW="2819400" imgH="4699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141538"/>
                        <a:ext cx="563403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TextBox 3"/>
          <p:cNvSpPr txBox="1">
            <a:spLocks noChangeArrowheads="1"/>
          </p:cNvSpPr>
          <p:nvPr/>
        </p:nvSpPr>
        <p:spPr bwMode="auto">
          <a:xfrm>
            <a:off x="637309" y="3211223"/>
            <a:ext cx="77724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Atmospheric Parameters:</a:t>
            </a:r>
            <a:r>
              <a:rPr lang="en-US" dirty="0"/>
              <a:t>          ,          ,         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   Estimated using </a:t>
            </a:r>
            <a:r>
              <a:rPr lang="en-US" sz="1400" dirty="0" err="1"/>
              <a:t>radiative</a:t>
            </a:r>
            <a:r>
              <a:rPr lang="en-US" sz="1400" dirty="0"/>
              <a:t> transfer code such as MODTRAN with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   Atmospheric profiles and elevation data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186193"/>
              </p:ext>
            </p:extLst>
          </p:nvPr>
        </p:nvGraphicFramePr>
        <p:xfrm>
          <a:off x="3866212" y="3274434"/>
          <a:ext cx="5937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6" name="Equation" r:id="rId5" imgW="355446" imgH="228501" progId="Equation.3">
                  <p:embed/>
                </p:oleObj>
              </mc:Choice>
              <mc:Fallback>
                <p:oleObj name="Equation" r:id="rId5" imgW="355446" imgH="228501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6212" y="3274434"/>
                        <a:ext cx="59372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357945"/>
              </p:ext>
            </p:extLst>
          </p:nvPr>
        </p:nvGraphicFramePr>
        <p:xfrm>
          <a:off x="4532962" y="3245859"/>
          <a:ext cx="65722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Equation" r:id="rId7" imgW="393529" imgH="253890" progId="Equation.3">
                  <p:embed/>
                </p:oleObj>
              </mc:Choice>
              <mc:Fallback>
                <p:oleObj name="Equation" r:id="rId7" imgW="393529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962" y="3245859"/>
                        <a:ext cx="657225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807029"/>
              </p:ext>
            </p:extLst>
          </p:nvPr>
        </p:nvGraphicFramePr>
        <p:xfrm>
          <a:off x="5298137" y="3245859"/>
          <a:ext cx="6572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Equation" r:id="rId9" imgW="393529" imgH="253890" progId="Equation.3">
                  <p:embed/>
                </p:oleObj>
              </mc:Choice>
              <mc:Fallback>
                <p:oleObj name="Equation" r:id="rId9" imgW="393529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8137" y="3245859"/>
                        <a:ext cx="657225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7"/>
          <p:cNvSpPr txBox="1">
            <a:spLocks noChangeArrowheads="1"/>
          </p:cNvSpPr>
          <p:nvPr/>
        </p:nvSpPr>
        <p:spPr bwMode="auto">
          <a:xfrm>
            <a:off x="990600" y="1752600"/>
            <a:ext cx="350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Surface Radiance</a:t>
            </a:r>
            <a:r>
              <a:rPr lang="en-US"/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91088" y="2286000"/>
            <a:ext cx="381000" cy="569913"/>
          </a:xfrm>
          <a:prstGeom prst="rect">
            <a:avLst/>
          </a:prstGeom>
          <a:noFill/>
          <a:ln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49963" y="2676525"/>
            <a:ext cx="687387" cy="449263"/>
          </a:xfrm>
          <a:prstGeom prst="rect">
            <a:avLst/>
          </a:prstGeom>
          <a:noFill/>
          <a:ln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83350" y="2181225"/>
            <a:ext cx="727075" cy="457200"/>
          </a:xfrm>
          <a:prstGeom prst="rect">
            <a:avLst/>
          </a:prstGeom>
          <a:noFill/>
          <a:ln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5768975" y="1916113"/>
            <a:ext cx="414338" cy="392112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 Box 10"/>
          <p:cNvSpPr txBox="1">
            <a:spLocks noChangeArrowheads="1"/>
          </p:cNvSpPr>
          <p:nvPr/>
        </p:nvSpPr>
        <p:spPr bwMode="auto">
          <a:xfrm>
            <a:off x="5486400" y="16002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Observed Radiance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1383506" y="2220119"/>
            <a:ext cx="366713" cy="225425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alibration_curve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46364" y="4114800"/>
            <a:ext cx="3328121" cy="25393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7255" y="4947047"/>
            <a:ext cx="4419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657600">
              <a:spcBef>
                <a:spcPct val="50000"/>
              </a:spcBef>
            </a:pPr>
            <a:r>
              <a:rPr lang="en-US" sz="1600" dirty="0" smtClean="0">
                <a:latin typeface="Helvetica" pitchFamily="34" charset="0"/>
              </a:rPr>
              <a:t>Calibration curve for MODIS bands 29, 31, 32:</a:t>
            </a:r>
          </a:p>
          <a:p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929293"/>
              </p:ext>
            </p:extLst>
          </p:nvPr>
        </p:nvGraphicFramePr>
        <p:xfrm>
          <a:off x="1155700" y="5384499"/>
          <a:ext cx="317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9" name="Equation" r:id="rId12" imgW="1905000" imgH="228600" progId="Equation.3">
                  <p:embed/>
                </p:oleObj>
              </mc:Choice>
              <mc:Fallback>
                <p:oleObj name="Equation" r:id="rId12" imgW="1905000" imgH="22860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5384499"/>
                        <a:ext cx="3175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0977"/>
            <a:ext cx="9144000" cy="553604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6400800"/>
            <a:ext cx="8305800" cy="3349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Generated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using prototype MOD21 algorithm at MODAPS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is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318"/>
            <a:ext cx="9144000" cy="55533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6400800"/>
            <a:ext cx="8305800" cy="3349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Generated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using prototype MOD21 algorithm at MODAPS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is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318"/>
            <a:ext cx="9144000" cy="55533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6400800"/>
            <a:ext cx="8305800" cy="3349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Generated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using prototype MOD21 algorithm at MODAPS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land_ediff_LST_2002-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00200"/>
            <a:ext cx="7984390" cy="3200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Monitoring snow melt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Greenland using MOD21 emissivity and LST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533400" y="2743200"/>
            <a:ext cx="2286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Coarser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grain size (more melt)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3400" y="2362200"/>
            <a:ext cx="0" cy="1447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14400" y="5334000"/>
            <a:ext cx="7010400" cy="1295400"/>
          </a:xfrm>
        </p:spPr>
        <p:txBody>
          <a:bodyPr/>
          <a:lstStyle/>
          <a:p>
            <a:r>
              <a:rPr lang="en-US" sz="1400" dirty="0" smtClean="0"/>
              <a:t>Band 32 decreases with increasing snow grain size, while Band 31 is invariant</a:t>
            </a:r>
          </a:p>
          <a:p>
            <a:r>
              <a:rPr lang="en-US" sz="1400" dirty="0" smtClean="0"/>
              <a:t>Emissivity is an intrinsic property of the surface and will give more direct measure of snow/melt cycle on glaciers</a:t>
            </a:r>
          </a:p>
          <a:p>
            <a:r>
              <a:rPr lang="en-US" sz="1400" dirty="0" smtClean="0"/>
              <a:t>Day and night emissivity retrievals increases yield during difficult periods (e.g. during winter cloudy conditions)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1371600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Central Greenland (70N, 41W)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enland_ediff_albedo_2002-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8028684" cy="3200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with MCD43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Albedo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Product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9"/>
          <p:cNvSpPr>
            <a:spLocks noGrp="1"/>
          </p:cNvSpPr>
          <p:nvPr>
            <p:ph idx="1"/>
          </p:nvPr>
        </p:nvSpPr>
        <p:spPr>
          <a:xfrm>
            <a:off x="685800" y="5334000"/>
            <a:ext cx="7010400" cy="1066800"/>
          </a:xfrm>
        </p:spPr>
        <p:txBody>
          <a:bodyPr/>
          <a:lstStyle/>
          <a:p>
            <a:r>
              <a:rPr lang="en-US" sz="1400" dirty="0" smtClean="0"/>
              <a:t>Emissivity has higher sensitivity to snow melt intensity than </a:t>
            </a:r>
            <a:r>
              <a:rPr lang="en-US" sz="1400" dirty="0" err="1" smtClean="0"/>
              <a:t>albedo</a:t>
            </a:r>
            <a:endParaRPr lang="en-US" sz="1400" dirty="0" smtClean="0"/>
          </a:p>
          <a:p>
            <a:r>
              <a:rPr lang="en-US" sz="1400" dirty="0" smtClean="0"/>
              <a:t>Emissivity is retrieved both day and night resulting in higher data yield under more difficult conditions during wintertime</a:t>
            </a:r>
          </a:p>
          <a:p>
            <a:r>
              <a:rPr lang="en-US" sz="1400" dirty="0" err="1" smtClean="0"/>
              <a:t>Albedo</a:t>
            </a:r>
            <a:r>
              <a:rPr lang="en-US" sz="1400" dirty="0" smtClean="0"/>
              <a:t> often detects snow melt too early due to shadowing from weathered snow features such as </a:t>
            </a:r>
            <a:r>
              <a:rPr lang="en-US" sz="1400" dirty="0" err="1" smtClean="0"/>
              <a:t>sastrugi</a:t>
            </a:r>
            <a:endParaRPr lang="en-US" sz="1400" dirty="0" smtClean="0"/>
          </a:p>
        </p:txBody>
      </p:sp>
      <p:sp>
        <p:nvSpPr>
          <p:cNvPr id="9" name="Oval 8"/>
          <p:cNvSpPr/>
          <p:nvPr/>
        </p:nvSpPr>
        <p:spPr>
          <a:xfrm>
            <a:off x="1828800" y="2819400"/>
            <a:ext cx="838200" cy="1295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4191000"/>
            <a:ext cx="259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Missing </a:t>
            </a:r>
            <a:r>
              <a:rPr lang="en-US" sz="1100" dirty="0" err="1" smtClean="0"/>
              <a:t>albedo</a:t>
            </a:r>
            <a:r>
              <a:rPr lang="en-US" sz="1100" dirty="0" smtClean="0"/>
              <a:t> data during winter months due to low solar zenith angle and clouds</a:t>
            </a:r>
            <a:endParaRPr lang="en-US" sz="1100" dirty="0"/>
          </a:p>
        </p:txBody>
      </p:sp>
      <p:cxnSp>
        <p:nvCxnSpPr>
          <p:cNvPr id="13" name="Straight Arrow Connector 12"/>
          <p:cNvCxnSpPr>
            <a:stCxn id="9" idx="3"/>
          </p:cNvCxnSpPr>
          <p:nvPr/>
        </p:nvCxnSpPr>
        <p:spPr>
          <a:xfrm flipH="1">
            <a:off x="1371600" y="3925093"/>
            <a:ext cx="579952" cy="2659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304352" y="1676400"/>
            <a:ext cx="105848" cy="8382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486400" y="1676400"/>
            <a:ext cx="503752" cy="914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562600" y="1676400"/>
            <a:ext cx="1189552" cy="8645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2400" y="990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Albedo</a:t>
            </a:r>
            <a:r>
              <a:rPr lang="en-US" sz="1200" dirty="0" smtClean="0"/>
              <a:t> detects snow melt too early due to shadowing effects from irregular snow surfaces (</a:t>
            </a:r>
            <a:r>
              <a:rPr lang="en-US" sz="1200" dirty="0" err="1" smtClean="0"/>
              <a:t>sastrugi</a:t>
            </a:r>
            <a:r>
              <a:rPr lang="en-US" sz="1200" dirty="0" smtClean="0"/>
              <a:t>) and high solar zenith angles (</a:t>
            </a:r>
            <a:r>
              <a:rPr lang="en-US" sz="1200" dirty="0" err="1" smtClean="0"/>
              <a:t>Stroeve</a:t>
            </a:r>
            <a:r>
              <a:rPr lang="en-US" sz="1200" dirty="0" smtClean="0"/>
              <a:t> et al. 2005)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200400" y="1676400"/>
            <a:ext cx="1905000" cy="8382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62400" y="1676400"/>
            <a:ext cx="1295400" cy="8382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4400" y="1600200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Central Greenland (70N, 41W)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rnado_NM_Emis_NDVI_norm_2001-2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7883729" cy="399074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Monitoring land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degradation (desertification) in </a:t>
            </a: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ryland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regions using MOD21 band 29 emissivity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685800" y="5486400"/>
            <a:ext cx="7696200" cy="106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Emissivity and NDVI normalized to their maximum and minimum ranges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Band 29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emissivity sensitive to background soil and dry/green vegetation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400" kern="0" baseline="0" dirty="0" smtClean="0">
                <a:latin typeface="+mn-lt"/>
              </a:rPr>
              <a:t>NDVI unable to make distinction</a:t>
            </a:r>
            <a:r>
              <a:rPr lang="en-US" sz="1400" kern="0" dirty="0" smtClean="0">
                <a:latin typeface="+mn-lt"/>
              </a:rPr>
              <a:t> between background soil and dry vegetation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Emissivity able to better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capture seasonal trends and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interannual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trends than NDVI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5000" y="1524000"/>
            <a:ext cx="2819400" cy="990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24200" y="11430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Jornada</a:t>
            </a:r>
            <a:r>
              <a:rPr lang="en-US" sz="1200" dirty="0" smtClean="0"/>
              <a:t> Experimental Range, New Mexico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227181">
            <a:off x="2590904" y="1706758"/>
            <a:ext cx="1532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Land degradation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57800" y="1600200"/>
            <a:ext cx="1828800" cy="1066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730386">
            <a:off x="5565291" y="1897023"/>
            <a:ext cx="956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Recovery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Earth science use of LST&amp;E products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Theoretical </a:t>
            </a:r>
            <a:r>
              <a:rPr lang="en-US" sz="2400" dirty="0" smtClean="0"/>
              <a:t>basis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Current products and upgrades for C6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The MOD21 LST&amp;E </a:t>
            </a:r>
            <a:r>
              <a:rPr lang="en-US" sz="2400" dirty="0" smtClean="0"/>
              <a:t>product and potential uses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Validation </a:t>
            </a:r>
            <a:r>
              <a:rPr lang="en-US" sz="2400" dirty="0" smtClean="0"/>
              <a:t>of the current products and MOD21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Long-term </a:t>
            </a:r>
            <a:r>
              <a:rPr lang="en-US" sz="2400" dirty="0" smtClean="0"/>
              <a:t>calibration and trends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Uncertainty analysis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Future Work</a:t>
            </a:r>
          </a:p>
          <a:p>
            <a:pPr marL="514350" indent="-514350">
              <a:buNone/>
              <a:defRPr/>
            </a:pPr>
            <a:endParaRPr lang="en-US" sz="2400" dirty="0" smtClean="0"/>
          </a:p>
          <a:p>
            <a:pPr marL="914400" lvl="1" indent="-514350">
              <a:buNone/>
              <a:defRPr/>
            </a:pPr>
            <a:endParaRPr lang="en-US" sz="2000" dirty="0" smtClean="0"/>
          </a:p>
          <a:p>
            <a:pPr marL="914400" lvl="1" indent="-514350"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21_MOD11_NAmerica_LST_Aug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8524808" cy="55874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2800" dirty="0" smtClean="0"/>
              <a:t>MOD21 and MOD11 LST Comparison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34943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Large LST differences over bare regions and regions of high humidity – will these be smaller in Collection 6 ?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6731472" cy="54737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Emissivity Validation: Great Sands</a:t>
            </a:r>
            <a:r>
              <a:rPr lang="en-US" sz="280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Colorado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144780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MOD11 classification set too high</a:t>
            </a:r>
            <a:endParaRPr lang="en-US" sz="1400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648200" y="1752600"/>
            <a:ext cx="914400" cy="15240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9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81000" y="1295400"/>
          <a:ext cx="813706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8" name="Worksheet" r:id="rId3" imgW="11239421" imgH="6105457" progId="Excel.Sheet.8">
                  <p:embed/>
                </p:oleObj>
              </mc:Choice>
              <mc:Fallback>
                <p:oleObj name="Worksheet" r:id="rId3" imgW="11239421" imgH="6105457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8137068" cy="441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8"/>
          <p:cNvSpPr txBox="1">
            <a:spLocks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LST&amp;E Validation Sites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FD945-53AC-4665-8A0C-493C0E554A7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427653" cy="44970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 Validation: Great Sands</a:t>
            </a:r>
            <a:r>
              <a:rPr lang="en-US" sz="280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Colorado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90600" y="2362200"/>
            <a:ext cx="1981200" cy="38100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05400" y="2362200"/>
            <a:ext cx="1981200" cy="38100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324600"/>
            <a:ext cx="8077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** Radiance-based LST validation using lab-measured sand samples collected at dune site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2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 Validation: Greenland ice sheet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greenland_LSTsca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8431028" cy="4498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6172200"/>
            <a:ext cx="40386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Similar accuracy over Greenland (&lt;1 K) 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 Validation summary: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Graybody surfaces (forest, snow/ice, grassland)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791200"/>
            <a:ext cx="7848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MOD21 and MOD11 have similar accuracy over graybody surfaces (&lt;1 K)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606567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01040"/>
              </p:ext>
            </p:extLst>
          </p:nvPr>
        </p:nvGraphicFramePr>
        <p:xfrm>
          <a:off x="533400" y="1219200"/>
          <a:ext cx="7696199" cy="4755949"/>
        </p:xfrm>
        <a:graphic>
          <a:graphicData uri="http://schemas.openxmlformats.org/drawingml/2006/table">
            <a:tbl>
              <a:tblPr/>
              <a:tblGrid>
                <a:gridCol w="1560039"/>
                <a:gridCol w="1183161"/>
                <a:gridCol w="1143000"/>
                <a:gridCol w="152400"/>
                <a:gridCol w="990600"/>
                <a:gridCol w="304800"/>
                <a:gridCol w="1238969"/>
                <a:gridCol w="1123230"/>
              </a:tblGrid>
              <a:tr h="5333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Sites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MOD11 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MOD21 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Bias (K)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 (K)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Algodones,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 pitchFamily="34" charset="0"/>
                        </a:rPr>
                        <a:t>-2.89 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-0.05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3.04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1.07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4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Great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Sands,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-4.53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-0.93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4.63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1.17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Kelso,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-4.55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-1.48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4.62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1.67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Killpecker, WY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-4.51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-1.19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4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Little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Sahara, UT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-3.71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-0.60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4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White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Sands,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NM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0.73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-0.29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28600" y="6019800"/>
            <a:ext cx="8229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MOD11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cold bias of up to ~5 K over  bare sites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(due to overestimated classification emissivity)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76600" y="2057400"/>
            <a:ext cx="1066800" cy="3886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 Validation summary: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Bare surfaces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(pseudo-invariant sand sites)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6351588"/>
            <a:ext cx="805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Excellent calibration until 2009. Since 2009 channel 29 calibration started to degrade</a:t>
            </a:r>
            <a:endParaRPr lang="en-US" sz="1800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08000"/>
            <a:ext cx="8582025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64068"/>
            <a:ext cx="79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When looking for trends we need to worry about long-term calibration!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51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52400"/>
            <a:ext cx="8453437" cy="61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381690"/>
            <a:ext cx="870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Similar analysis to previous slides but notice how range of Aqua data has increased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7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MOD21 LST&amp;E Uncertainty Analysis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525963"/>
          </a:xfrm>
        </p:spPr>
        <p:txBody>
          <a:bodyPr/>
          <a:lstStyle/>
          <a:p>
            <a:r>
              <a:rPr lang="en-US" sz="1800" dirty="0" smtClean="0"/>
              <a:t>LST&amp;E Uncertainty Simulator (LSTE-US) developed at JPL</a:t>
            </a:r>
          </a:p>
          <a:p>
            <a:pPr lvl="1"/>
            <a:r>
              <a:rPr lang="en-US" sz="1400" dirty="0" smtClean="0"/>
              <a:t>Global set of radiosonde profiles (382 from 1-6 cm total water vapor)</a:t>
            </a:r>
          </a:p>
          <a:p>
            <a:pPr lvl="1"/>
            <a:r>
              <a:rPr lang="en-US" sz="1400" dirty="0" smtClean="0"/>
              <a:t>Broad range of surface characterization (&gt;100 spectra from ASTER spectral library)</a:t>
            </a:r>
          </a:p>
          <a:p>
            <a:pPr lvl="1"/>
            <a:r>
              <a:rPr lang="en-US" sz="1400" dirty="0" smtClean="0"/>
              <a:t>At-sensor radiances simulated for any given sensor’s spectral response</a:t>
            </a:r>
          </a:p>
          <a:p>
            <a:pPr lvl="1">
              <a:buNone/>
            </a:pPr>
            <a:endParaRPr lang="en-US" sz="1400" dirty="0" smtClean="0"/>
          </a:p>
          <a:p>
            <a:pPr lvl="1">
              <a:buNone/>
            </a:pPr>
            <a:endParaRPr lang="en-US" sz="14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r>
              <a:rPr lang="en-US" sz="1600" dirty="0" smtClean="0"/>
              <a:t>Error contributions modeled:</a:t>
            </a:r>
          </a:p>
          <a:p>
            <a:pPr lvl="2"/>
            <a:r>
              <a:rPr lang="en-US" sz="1400" dirty="0" smtClean="0"/>
              <a:t>Model or Algorithmic error</a:t>
            </a:r>
          </a:p>
          <a:p>
            <a:pPr lvl="2"/>
            <a:r>
              <a:rPr lang="en-US" sz="1400" dirty="0" smtClean="0"/>
              <a:t>Atmospheric compensation error</a:t>
            </a:r>
          </a:p>
          <a:p>
            <a:pPr lvl="2"/>
            <a:r>
              <a:rPr lang="en-US" sz="1400" dirty="0" smtClean="0"/>
              <a:t>Measurement noise error (NEDT)</a:t>
            </a:r>
          </a:p>
          <a:p>
            <a:pPr lvl="2"/>
            <a:r>
              <a:rPr lang="en-US" sz="1400" dirty="0" smtClean="0"/>
              <a:t>Cloud contamination</a:t>
            </a:r>
          </a:p>
          <a:p>
            <a:pPr lvl="2">
              <a:buNone/>
            </a:pPr>
            <a:endParaRPr lang="en-US" sz="1000" dirty="0"/>
          </a:p>
        </p:txBody>
      </p:sp>
      <p:pic>
        <p:nvPicPr>
          <p:cNvPr id="5" name="Picture 4" descr="Tsim_vs_PW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209800"/>
            <a:ext cx="3356925" cy="2743874"/>
          </a:xfrm>
          <a:prstGeom prst="rect">
            <a:avLst/>
          </a:prstGeom>
        </p:spPr>
      </p:pic>
      <p:pic>
        <p:nvPicPr>
          <p:cNvPr id="6" name="Picture 5" descr="Labemis_spect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2209800"/>
            <a:ext cx="3505200" cy="2745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5" y="1289124"/>
            <a:ext cx="3276600" cy="266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BRWuG0086_Trenberth_Radiative_Balance_BAMS_2008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9" y="4548114"/>
            <a:ext cx="2568601" cy="188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Yao_Emissivity_water vap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4610547"/>
            <a:ext cx="3454399" cy="2112245"/>
          </a:xfrm>
          <a:prstGeom prst="rect">
            <a:avLst/>
          </a:prstGeom>
        </p:spPr>
      </p:pic>
      <p:pic>
        <p:nvPicPr>
          <p:cNvPr id="7" name="Picture 6" descr="UH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4698978"/>
            <a:ext cx="2514600" cy="169513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876483"/>
            <a:ext cx="4038600" cy="3585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Evapotranspiration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(drought monitoring)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827" y="3962400"/>
            <a:ext cx="2780852" cy="4266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Surface Energy Balance Models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86400" y="4114800"/>
            <a:ext cx="3352800" cy="304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Atmospheric profile retrievals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43200" y="4121445"/>
            <a:ext cx="2667000" cy="381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Urban Heat Island Studies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1600" y="0"/>
            <a:ext cx="6934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 Science Use of LST&amp;E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5" descr="Merged_AVHRR+ATSR_Global_Lake_Trends_with_GISTEMP_BothInOne_Nighttime_insignInFront.png"/>
          <p:cNvPicPr>
            <a:picLocks noChangeAspect="1"/>
          </p:cNvPicPr>
          <p:nvPr/>
        </p:nvPicPr>
        <p:blipFill>
          <a:blip r:embed="rId7"/>
          <a:srcRect l="5882" b="43715"/>
          <a:stretch>
            <a:fillRect/>
          </a:stretch>
        </p:blipFill>
        <p:spPr bwMode="auto">
          <a:xfrm>
            <a:off x="3962400" y="1235072"/>
            <a:ext cx="4508425" cy="292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105400" y="791317"/>
            <a:ext cx="3074969" cy="3585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Understanding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9669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7391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MOD21 Uncertainty Parameterization</a:t>
            </a: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744413"/>
              </p:ext>
            </p:extLst>
          </p:nvPr>
        </p:nvGraphicFramePr>
        <p:xfrm>
          <a:off x="0" y="1320800"/>
          <a:ext cx="96043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" name="Document" r:id="rId3" imgW="6112609" imgH="534109" progId="Word.Document.12">
                  <p:embed/>
                </p:oleObj>
              </mc:Choice>
              <mc:Fallback>
                <p:oleObj name="Document" r:id="rId3" imgW="6112609" imgH="534109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20800"/>
                        <a:ext cx="96043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21336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regression coefficients dependent on surface type (gray, bare, transition)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= sensor view angle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TCW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total column water estimate (cm), e.g. from MOD07, NCEP</a:t>
            </a:r>
          </a:p>
        </p:txBody>
      </p:sp>
      <p:pic>
        <p:nvPicPr>
          <p:cNvPr id="7" name="Picture 6" descr="MODTES_WVS_fit_allspect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352800"/>
            <a:ext cx="4227320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1600" y="64008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61722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TCW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TES_SW_USA_2004220_1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8211312" cy="59984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458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MOD21 LST&amp;E Retrievals with Uncertainty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2895600"/>
            <a:ext cx="1752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638800"/>
            <a:ext cx="1752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Uncertainty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24400" y="5638800"/>
            <a:ext cx="1752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Emissivity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Uncertainty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24400" y="2743200"/>
            <a:ext cx="1752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Emissivity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Band 29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 smtClean="0"/>
              <a:t>Continue to evaluate improvements in C6 to current MODIS algorithms</a:t>
            </a:r>
          </a:p>
          <a:p>
            <a:r>
              <a:rPr lang="en-US" sz="2400" dirty="0" smtClean="0"/>
              <a:t>Continue with development and optimization of MOD21 prototype algorithm at MODAPS (Ginny Kalb)</a:t>
            </a:r>
          </a:p>
          <a:p>
            <a:r>
              <a:rPr lang="en-US" sz="2400" dirty="0" smtClean="0"/>
              <a:t>Complete global 8-day test for summer and winter data</a:t>
            </a:r>
          </a:p>
          <a:p>
            <a:r>
              <a:rPr lang="en-US" sz="2400" dirty="0" smtClean="0"/>
              <a:t>Expand validation to use global set of sites</a:t>
            </a:r>
          </a:p>
          <a:p>
            <a:r>
              <a:rPr lang="en-US" sz="2400" dirty="0" smtClean="0"/>
              <a:t>Speed up grid-to-granulation process</a:t>
            </a:r>
          </a:p>
          <a:p>
            <a:r>
              <a:rPr lang="en-US" sz="2400" dirty="0" smtClean="0"/>
              <a:t>Improve water vapor scaling (WVS) method interpolation over bare surfaces using </a:t>
            </a:r>
            <a:r>
              <a:rPr lang="en-US" sz="2400" dirty="0" err="1" smtClean="0"/>
              <a:t>Kriging</a:t>
            </a:r>
            <a:r>
              <a:rPr lang="en-US" sz="2400" dirty="0" smtClean="0"/>
              <a:t> approach</a:t>
            </a:r>
          </a:p>
          <a:p>
            <a:r>
              <a:rPr lang="en-US" sz="2400" dirty="0" smtClean="0"/>
              <a:t>Incorporate option to use AIRS v6 profiles instead of MYD07 to improve accuracy of Aqua retrievals</a:t>
            </a:r>
          </a:p>
          <a:p>
            <a:r>
              <a:rPr lang="en-US" sz="2400" dirty="0" smtClean="0"/>
              <a:t>Release MOD21 with Collection 6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28600" y="5105400"/>
            <a:ext cx="32004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cs typeface="Arial" pitchFamily="34" charset="0"/>
              </a:rPr>
              <a:t>National Aeronautics and Space Administration</a:t>
            </a:r>
          </a:p>
          <a:p>
            <a:endParaRPr lang="en-US" sz="1100" dirty="0">
              <a:cs typeface="Arial" pitchFamily="34" charset="0"/>
            </a:endParaRPr>
          </a:p>
          <a:p>
            <a:r>
              <a:rPr lang="en-US" sz="1100" dirty="0">
                <a:cs typeface="Arial" pitchFamily="34" charset="0"/>
              </a:rPr>
              <a:t>Jet Propulsion Laboratory</a:t>
            </a:r>
          </a:p>
          <a:p>
            <a:r>
              <a:rPr lang="en-US" sz="1100" dirty="0">
                <a:cs typeface="Arial" pitchFamily="34" charset="0"/>
              </a:rPr>
              <a:t>California Institute of Technology</a:t>
            </a:r>
          </a:p>
          <a:p>
            <a:r>
              <a:rPr lang="en-US" sz="1100" dirty="0">
                <a:cs typeface="Arial" pitchFamily="34" charset="0"/>
              </a:rPr>
              <a:t>Pasadena, California</a:t>
            </a:r>
          </a:p>
          <a:p>
            <a:endParaRPr lang="en-US" sz="1100" dirty="0">
              <a:cs typeface="Arial" pitchFamily="34" charset="0"/>
            </a:endParaRPr>
          </a:p>
          <a:p>
            <a:r>
              <a:rPr lang="en-US" sz="1100" dirty="0" smtClean="0">
                <a:cs typeface="Arial" pitchFamily="34" charset="0"/>
                <a:hlinkClick r:id="rId2"/>
              </a:rPr>
              <a:t>www.nasa.gov</a:t>
            </a:r>
            <a:endParaRPr lang="en-US" sz="1100" dirty="0"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914400" y="2667000"/>
            <a:ext cx="6629400" cy="685800"/>
          </a:xfrm>
          <a:prstGeom prst="rect">
            <a:avLst/>
          </a:prstGeom>
        </p:spPr>
        <p:txBody>
          <a:bodyPr rIns="45720" anchor="ctr">
            <a:normAutofit fontScale="925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 eaLnBrk="0" hangingPunct="0">
              <a:defRPr/>
            </a:pPr>
            <a:r>
              <a:rPr lang="en-US" sz="4400" dirty="0">
                <a:latin typeface="Times New Roman" pitchFamily="18" charset="0"/>
                <a:ea typeface="+mj-ea"/>
                <a:cs typeface="Times New Roman" pitchFamily="18" charset="0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753" y="5257800"/>
            <a:ext cx="8087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Analysis repeated by Brian </a:t>
            </a:r>
            <a:r>
              <a:rPr lang="en-US" sz="2000" dirty="0" err="1" smtClean="0"/>
              <a:t>Wenny</a:t>
            </a:r>
            <a:r>
              <a:rPr lang="en-US" sz="2000" dirty="0" smtClean="0"/>
              <a:t> and observed similar problem using Dome C. Problem is less severe in Collection 6 due to change in how a0 coefficient implemented in calibration equation</a:t>
            </a:r>
            <a:endParaRPr lang="en-US" sz="2000" dirty="0"/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24571"/>
            <a:ext cx="8839200" cy="205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8953500" cy="30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9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enland_ediff_2002_2010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4000" cy="2895376"/>
          </a:xfrm>
          <a:prstGeom prst="rect">
            <a:avLst/>
          </a:prstGeom>
        </p:spPr>
      </p:pic>
      <p:pic>
        <p:nvPicPr>
          <p:cNvPr id="7" name="Picture 6" descr="Greenland_albedo_2002_2010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" y="3223260"/>
            <a:ext cx="9144000" cy="299569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Trends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deseasonlized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09600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Trends calculated using the Breaks For Additive Season and Trend (BFAST) algorithm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rot="21397919">
            <a:off x="1772812" y="1749607"/>
            <a:ext cx="2514600" cy="76200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792866">
            <a:off x="2621018" y="1712564"/>
            <a:ext cx="170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Increasing snow pack accumulation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219200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Central Greenland (70N, 41W)</a:t>
            </a:r>
            <a:endParaRPr lang="en-US" sz="1200" dirty="0"/>
          </a:p>
        </p:txBody>
      </p:sp>
      <p:sp>
        <p:nvSpPr>
          <p:cNvPr id="17" name="Content Placeholder 9"/>
          <p:cNvSpPr txBox="1">
            <a:spLocks/>
          </p:cNvSpPr>
          <p:nvPr/>
        </p:nvSpPr>
        <p:spPr>
          <a:xfrm>
            <a:off x="381000" y="6096000"/>
            <a:ext cx="6934200" cy="762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smtClean="0"/>
              <a:t>Emissivity is more sensitive to snow variations than </a:t>
            </a:r>
            <a:r>
              <a:rPr lang="en-US" sz="1200" dirty="0" err="1" smtClean="0"/>
              <a:t>albedo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smtClean="0"/>
              <a:t>Decreasing emissivity trends indicate an increase in snowpack and is consistent with observations of increased precipitation over Greenland due to a warmer 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Split Window: Classification versus physical emissivity</a:t>
            </a:r>
            <a:endParaRPr lang="en-US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" y="1357263"/>
            <a:ext cx="3743325" cy="37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743200" y="2286000"/>
            <a:ext cx="2286000" cy="1219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5562069"/>
            <a:ext cx="359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MOD11 classified as bare and assigned single emissivity but a wide range in emissivity is seen with MOD21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1600200"/>
            <a:ext cx="18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MOD11 band 31</a:t>
            </a:r>
            <a:endParaRPr lang="en-US" dirty="0"/>
          </a:p>
        </p:txBody>
      </p:sp>
      <p:pic>
        <p:nvPicPr>
          <p:cNvPr id="12" name="Picture 11" descr="MOD11_Classe_b31_NAfr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981200"/>
            <a:ext cx="3565785" cy="17491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575750" y="1946532"/>
            <a:ext cx="2986850" cy="1108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0" y="40386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MOD21 band 31</a:t>
            </a:r>
            <a:endParaRPr lang="en-US" dirty="0"/>
          </a:p>
        </p:txBody>
      </p:sp>
      <p:pic>
        <p:nvPicPr>
          <p:cNvPr id="14" name="Picture 13" descr="Emis31_NAfr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3638" y="4343400"/>
            <a:ext cx="4354162" cy="21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5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r>
              <a:rPr lang="en-US" sz="3600" dirty="0" smtClean="0"/>
              <a:t>Theoretical Basis: Planck Formula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796364"/>
              </p:ext>
            </p:extLst>
          </p:nvPr>
        </p:nvGraphicFramePr>
        <p:xfrm>
          <a:off x="684213" y="1752600"/>
          <a:ext cx="3011487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8" name="Equation" r:id="rId3" imgW="1536480" imgH="749160" progId="Equation.3">
                  <p:embed/>
                </p:oleObj>
              </mc:Choice>
              <mc:Fallback>
                <p:oleObj name="Equation" r:id="rId3" imgW="1536480" imgH="749160" progId="Equation.3">
                  <p:embed/>
                  <p:pic>
                    <p:nvPicPr>
                      <p:cNvPr id="0" name="Object 6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52600"/>
                        <a:ext cx="3011487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565132"/>
              </p:ext>
            </p:extLst>
          </p:nvPr>
        </p:nvGraphicFramePr>
        <p:xfrm>
          <a:off x="762000" y="3980778"/>
          <a:ext cx="2689225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9" name="Equation" r:id="rId5" imgW="2095200" imgH="1447560" progId="Equation.3">
                  <p:embed/>
                </p:oleObj>
              </mc:Choice>
              <mc:Fallback>
                <p:oleObj name="Equation" r:id="rId5" imgW="2095200" imgH="1447560" progId="Equation.3">
                  <p:embed/>
                  <p:pic>
                    <p:nvPicPr>
                      <p:cNvPr id="0" name="Object 69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80778"/>
                        <a:ext cx="2689225" cy="169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857292"/>
              </p:ext>
            </p:extLst>
          </p:nvPr>
        </p:nvGraphicFramePr>
        <p:xfrm>
          <a:off x="4343400" y="1600200"/>
          <a:ext cx="4419600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0" name="Graph" r:id="rId7" imgW="3650040" imgH="2552760" progId="">
                  <p:embed/>
                </p:oleObj>
              </mc:Choice>
              <mc:Fallback>
                <p:oleObj name="Graph" r:id="rId7" imgW="3650040" imgH="2552760" progId="">
                  <p:embed/>
                  <p:pic>
                    <p:nvPicPr>
                      <p:cNvPr id="0" name="Object 7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600200"/>
                        <a:ext cx="4419600" cy="357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600" y="5181600"/>
            <a:ext cx="3851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the temperature increases the peak in the </a:t>
            </a:r>
            <a:r>
              <a:rPr lang="en-US" dirty="0"/>
              <a:t>P</a:t>
            </a:r>
            <a:r>
              <a:rPr lang="en-US" dirty="0" smtClean="0"/>
              <a:t>lanck function shifts to shorter and shorter wavelengths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DF6F-7522-4F77-9683-85DB7E23856A}" type="slidenum">
              <a:rPr lang="en-US"/>
              <a:pPr/>
              <a:t>5</a:t>
            </a:fld>
            <a:endParaRPr lang="en-US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2000" y="480508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Spectral Emissivity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09600" y="1447800"/>
            <a:ext cx="3581400" cy="25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Materials are not perfect blackbodies, but instead emit radiation in </a:t>
            </a:r>
            <a:r>
              <a:rPr lang="en-US" sz="1600" dirty="0" smtClean="0"/>
              <a:t>accordance </a:t>
            </a:r>
            <a:r>
              <a:rPr lang="en-US" sz="1600" dirty="0"/>
              <a:t>with their own characteristics. The ability of a material to emit radiation can be expressed as the ratio of the spectral radiance of a material to that of a blackbody at the same temperature. This ratio is termed the spectral emissivity:</a:t>
            </a:r>
          </a:p>
        </p:txBody>
      </p:sp>
      <p:graphicFrame>
        <p:nvGraphicFramePr>
          <p:cNvPr id="92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723927"/>
              </p:ext>
            </p:extLst>
          </p:nvPr>
        </p:nvGraphicFramePr>
        <p:xfrm>
          <a:off x="838200" y="4419600"/>
          <a:ext cx="312420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8" name="Equation" r:id="rId3" imgW="2273040" imgH="253800" progId="Equation.3">
                  <p:embed/>
                </p:oleObj>
              </mc:Choice>
              <mc:Fallback>
                <p:oleObj name="Equation" r:id="rId3" imgW="2273040" imgH="253800" progId="Equation.3">
                  <p:embed/>
                  <p:pic>
                    <p:nvPicPr>
                      <p:cNvPr id="0" name="Object 4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419600"/>
                        <a:ext cx="3124200" cy="303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674097"/>
              </p:ext>
            </p:extLst>
          </p:nvPr>
        </p:nvGraphicFramePr>
        <p:xfrm>
          <a:off x="914400" y="5791200"/>
          <a:ext cx="151055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9" name="Equation" r:id="rId5" imgW="723600" imgH="203040" progId="Equation.3">
                  <p:embed/>
                </p:oleObj>
              </mc:Choice>
              <mc:Fallback>
                <p:oleObj name="Equation" r:id="rId5" imgW="723600" imgH="203040" progId="Equation.3">
                  <p:embed/>
                  <p:pic>
                    <p:nvPicPr>
                      <p:cNvPr id="0" name="Object 4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791200"/>
                        <a:ext cx="151055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5147845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 a material at a given wavelength, </a:t>
            </a:r>
          </a:p>
          <a:p>
            <a:r>
              <a:rPr lang="en-US" sz="1400" dirty="0" smtClean="0"/>
              <a:t>the radiance is: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48" y="1295399"/>
            <a:ext cx="3359421" cy="2667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64" y="4120633"/>
            <a:ext cx="3193105" cy="2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0DC32-4F21-4137-8075-C289BB4481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Radsim_modtran_StdAtmospher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28600"/>
            <a:ext cx="7537704" cy="62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263011"/>
              </p:ext>
            </p:extLst>
          </p:nvPr>
        </p:nvGraphicFramePr>
        <p:xfrm>
          <a:off x="266700" y="1676400"/>
          <a:ext cx="8534400" cy="321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/>
                <a:gridCol w="914401"/>
                <a:gridCol w="1428135"/>
                <a:gridCol w="1209368"/>
                <a:gridCol w="1135626"/>
                <a:gridCol w="1256071"/>
                <a:gridCol w="1371599"/>
              </a:tblGrid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MODIS LST Products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Product</a:t>
                      </a:r>
                      <a:r>
                        <a:rPr lang="en-US" sz="1400" baseline="0" dirty="0" smtClean="0"/>
                        <a:t> Level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Dimensions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Spatial</a:t>
                      </a:r>
                    </a:p>
                    <a:p>
                      <a:r>
                        <a:rPr lang="en-US" sz="1400" dirty="0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Temporal 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Algorithm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</a:t>
                      </a:r>
                    </a:p>
                    <a:p>
                      <a:r>
                        <a:rPr lang="en-US" sz="1400" dirty="0" smtClean="0"/>
                        <a:t>Products</a:t>
                      </a:r>
                      <a:endParaRPr lang="en-US" sz="1400" dirty="0"/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MOD11_L2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2030 lines</a:t>
                      </a:r>
                    </a:p>
                    <a:p>
                      <a:r>
                        <a:rPr lang="en-US" sz="1400" dirty="0" smtClean="0"/>
                        <a:t>1354 pixels/line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1km</a:t>
                      </a:r>
                      <a:r>
                        <a:rPr lang="en-US" sz="1400" baseline="0" dirty="0" smtClean="0"/>
                        <a:t> at nadir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Swath</a:t>
                      </a:r>
                    </a:p>
                    <a:p>
                      <a:r>
                        <a:rPr lang="en-US" sz="1400" dirty="0" smtClean="0"/>
                        <a:t>2x daily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Split-Window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LST</a:t>
                      </a:r>
                    </a:p>
                    <a:p>
                      <a:r>
                        <a:rPr lang="en-US" sz="1400" baseline="0" dirty="0" smtClean="0"/>
                        <a:t>- E</a:t>
                      </a:r>
                      <a:r>
                        <a:rPr lang="en-US" sz="1400" dirty="0" smtClean="0"/>
                        <a:t>missivity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100" baseline="0" dirty="0" smtClean="0"/>
                        <a:t>(bands 31, 32)</a:t>
                      </a:r>
                      <a:endParaRPr lang="en-US" sz="1200" dirty="0"/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MOD11B1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rows</a:t>
                      </a:r>
                    </a:p>
                    <a:p>
                      <a:r>
                        <a:rPr lang="en-US" sz="1400" dirty="0" smtClean="0"/>
                        <a:t>200</a:t>
                      </a:r>
                      <a:r>
                        <a:rPr lang="en-US" sz="1400" baseline="0" dirty="0" smtClean="0"/>
                        <a:t> columns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~5 km (v4)</a:t>
                      </a:r>
                    </a:p>
                    <a:p>
                      <a:r>
                        <a:rPr lang="en-US" sz="1400" dirty="0" smtClean="0"/>
                        <a:t>~6 km (v5)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Sinusoidal</a:t>
                      </a:r>
                    </a:p>
                    <a:p>
                      <a:r>
                        <a:rPr lang="en-US" sz="1400" dirty="0" smtClean="0"/>
                        <a:t>2x</a:t>
                      </a:r>
                      <a:r>
                        <a:rPr lang="en-US" sz="1400" baseline="0" dirty="0" smtClean="0"/>
                        <a:t> daily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Day/Night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LST</a:t>
                      </a:r>
                    </a:p>
                    <a:p>
                      <a:r>
                        <a:rPr lang="en-US" sz="1400" dirty="0" smtClean="0"/>
                        <a:t>- Emissivity</a:t>
                      </a:r>
                    </a:p>
                    <a:p>
                      <a:r>
                        <a:rPr lang="en-US" sz="1100" dirty="0" smtClean="0"/>
                        <a:t>(bands 20-23, 29, 31,32)</a:t>
                      </a:r>
                      <a:endParaRPr lang="en-US" sz="1100" dirty="0"/>
                    </a:p>
                  </a:txBody>
                  <a:tcPr/>
                </a:tc>
              </a:tr>
              <a:tr h="751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MOD11C3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360ºx180º</a:t>
                      </a:r>
                    </a:p>
                    <a:p>
                      <a:r>
                        <a:rPr lang="en-US" sz="1400" dirty="0" smtClean="0"/>
                        <a:t>Global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0.05º x 0.05º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Monthly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Day/Night</a:t>
                      </a:r>
                      <a:r>
                        <a:rPr lang="en-US" sz="1400" baseline="0" dirty="0" smtClean="0"/>
                        <a:t> + Split-Window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LST</a:t>
                      </a:r>
                    </a:p>
                    <a:p>
                      <a:r>
                        <a:rPr lang="en-US" sz="1400" dirty="0" smtClean="0"/>
                        <a:t>- Emissivity</a:t>
                      </a:r>
                    </a:p>
                    <a:p>
                      <a:r>
                        <a:rPr lang="en-US" sz="1100" dirty="0" smtClean="0"/>
                        <a:t>(bands 20-23, 29, 31-32)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Current and planned MODIS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LST&amp;E Products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334001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None of the current algorithms produce </a:t>
            </a:r>
            <a:r>
              <a:rPr lang="en-US" dirty="0" err="1" smtClean="0"/>
              <a:t>emissivities</a:t>
            </a:r>
            <a:r>
              <a:rPr lang="en-US" dirty="0" smtClean="0"/>
              <a:t> at 1km resolution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521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 b="0">
              <a:latin typeface="Arial" charset="0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31825" y="2206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b="0"/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1905000" y="0"/>
            <a:ext cx="6477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Lessons learned from the validation</a:t>
            </a:r>
          </a:p>
          <a:p>
            <a:r>
              <a:rPr lang="en-US" sz="240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   of the C5 MODIS LST products</a:t>
            </a:r>
            <a:endParaRPr 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533400" y="1143000"/>
            <a:ext cx="7956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1, For the 42 global test sites in different regions used in the C5 LST validation, </a:t>
            </a:r>
          </a:p>
          <a:p>
            <a:r>
              <a:rPr lang="en-US" sz="1800"/>
              <a:t>    the LST errors are well within 1K in all sites but five desert sites where some</a:t>
            </a:r>
          </a:p>
          <a:p>
            <a:r>
              <a:rPr lang="en-US" sz="1800"/>
              <a:t>    LSTs may be underestimated by more than 3K.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533400" y="2438400"/>
            <a:ext cx="398462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>
                <a:latin typeface="Times New Roman" pitchFamily="18" charset="0"/>
              </a:rPr>
              <a:t>2</a:t>
            </a:r>
            <a:r>
              <a:rPr lang="en-US" sz="1800" b="0">
                <a:latin typeface="Times New Roman" pitchFamily="18" charset="0"/>
              </a:rPr>
              <a:t>, </a:t>
            </a:r>
            <a:r>
              <a:rPr lang="en-US" sz="1800">
                <a:latin typeface="Times New Roman" pitchFamily="18" charset="0"/>
              </a:rPr>
              <a:t>The two fundamental causes for the</a:t>
            </a:r>
          </a:p>
          <a:p>
            <a:r>
              <a:rPr lang="en-US" sz="1800">
                <a:latin typeface="Times New Roman" pitchFamily="18" charset="0"/>
              </a:rPr>
              <a:t>large LST errors in desert regions are</a:t>
            </a:r>
          </a:p>
          <a:p>
            <a:pPr>
              <a:buFontTx/>
              <a:buAutoNum type="alphaUcParenBoth"/>
            </a:pPr>
            <a:r>
              <a:rPr lang="en-US" sz="1800">
                <a:latin typeface="Times New Roman" pitchFamily="18" charset="0"/>
              </a:rPr>
              <a:t>daytime LSTs are beyond the up</a:t>
            </a:r>
          </a:p>
          <a:p>
            <a:r>
              <a:rPr lang="en-US" sz="1800">
                <a:latin typeface="Times New Roman" pitchFamily="18" charset="0"/>
              </a:rPr>
              <a:t> limit (Ts-air + 16K) used in algorithm </a:t>
            </a:r>
          </a:p>
          <a:p>
            <a:r>
              <a:rPr lang="en-US" sz="1800">
                <a:latin typeface="Times New Roman" pitchFamily="18" charset="0"/>
              </a:rPr>
              <a:t> development, and</a:t>
            </a:r>
          </a:p>
          <a:p>
            <a:r>
              <a:rPr lang="en-US" sz="1800">
                <a:latin typeface="Times New Roman" pitchFamily="18" charset="0"/>
              </a:rPr>
              <a:t>(B)</a:t>
            </a:r>
            <a:r>
              <a:rPr lang="en-US" sz="180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</a:rPr>
              <a:t>The 0.015 variation range of emis</a:t>
            </a:r>
          </a:p>
          <a:p>
            <a:r>
              <a:rPr lang="en-US" sz="1800">
                <a:latin typeface="Times New Roman" pitchFamily="18" charset="0"/>
              </a:rPr>
              <a:t>values in MODIS bands 31 and 32</a:t>
            </a:r>
          </a:p>
          <a:p>
            <a:r>
              <a:rPr lang="en-US" sz="1800">
                <a:latin typeface="Times New Roman" pitchFamily="18" charset="0"/>
              </a:rPr>
              <a:t>for soil and sand samples</a:t>
            </a:r>
            <a:r>
              <a:rPr lang="en-US" sz="1800" b="0">
                <a:latin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</a:rPr>
              <a:t>(as shown in</a:t>
            </a:r>
          </a:p>
          <a:p>
            <a:r>
              <a:rPr lang="en-US" sz="1800">
                <a:latin typeface="Times New Roman" pitchFamily="18" charset="0"/>
              </a:rPr>
              <a:t>the variation range of the reflectance</a:t>
            </a:r>
          </a:p>
          <a:p>
            <a:r>
              <a:rPr lang="en-US" sz="1800">
                <a:latin typeface="Times New Roman" pitchFamily="18" charset="0"/>
              </a:rPr>
              <a:t>values in the right plot)</a:t>
            </a:r>
            <a:r>
              <a:rPr lang="en-US" sz="1800" b="0">
                <a:latin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</a:rPr>
              <a:t>corresponds to</a:t>
            </a:r>
          </a:p>
          <a:p>
            <a:r>
              <a:rPr lang="en-US" sz="1800">
                <a:latin typeface="Times New Roman" pitchFamily="18" charset="0"/>
              </a:rPr>
              <a:t>large LST errors.</a:t>
            </a:r>
          </a:p>
        </p:txBody>
      </p:sp>
      <p:pic>
        <p:nvPicPr>
          <p:cNvPr id="140295" name="Picture 7" descr="sand_soil_s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72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1584325" y="5524500"/>
            <a:ext cx="2674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rgbClr val="FF0000"/>
                </a:solidFill>
              </a:rPr>
              <a:t>emissivity = 1 - reflectance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6368534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Z. 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521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 b="0">
              <a:latin typeface="Arial" charset="0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29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Times New Roman" pitchFamily="18" charset="0"/>
              </a:rPr>
              <a:t> </a:t>
            </a:r>
            <a:r>
              <a:rPr lang="en-US" sz="1500">
                <a:latin typeface="Arial" charset="0"/>
                <a:cs typeface="Times New Roman" pitchFamily="18" charset="0"/>
              </a:rPr>
              <a:t>Summary of R-based validation of the C5 MODIS LST products at 32 new sites besides 10 old sites</a:t>
            </a:r>
            <a:endParaRPr lang="en-US" sz="1500">
              <a:latin typeface="Arial" charset="0"/>
            </a:endParaRPr>
          </a:p>
        </p:txBody>
      </p:sp>
      <p:graphicFrame>
        <p:nvGraphicFramePr>
          <p:cNvPr id="134148" name="Group 4"/>
          <p:cNvGraphicFramePr>
            <a:graphicFrameLocks noGrp="1"/>
          </p:cNvGraphicFramePr>
          <p:nvPr/>
        </p:nvGraphicFramePr>
        <p:xfrm>
          <a:off x="0" y="304800"/>
          <a:ext cx="8991600" cy="6400800"/>
        </p:xfrm>
        <a:graphic>
          <a:graphicData uri="http://schemas.openxmlformats.org/drawingml/2006/table">
            <a:tbl>
              <a:tblPr/>
              <a:tblGrid>
                <a:gridCol w="457200"/>
                <a:gridCol w="1828800"/>
                <a:gridCol w="1447800"/>
                <a:gridCol w="1752600"/>
                <a:gridCol w="1143000"/>
                <a:gridCol w="1143000"/>
                <a:gridCol w="12192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Latitude, Longitude (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Land-cover Type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(id #)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 or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MYD11_L2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 of atmos. profiles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mean (std)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LST errors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Recife, Brazil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Moree, Australia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Port Elizabath, S. Africa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WLT Alert,Canada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South Pole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McMurdo,Antarctica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Dye-2, Greenland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Summit, Greenland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Cherskij, Russia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Gaze, Tibet, China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Hainich, Germany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Paris, France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near Paris, France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Nimes, France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near Nimes, France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Milan, Italy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near Milan, Italy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Cuneo, Italy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Payerne, Switzerland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Nenjiang, China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Yichun, China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Harbin, China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near Harbin, China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Algiers, Algeria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Dar-El-Beida,Algeria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Niamey, Niger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Near Niamey, Niger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Tamanrasset, Algeria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Bechar, Algeria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Farafra, Egypt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SVU, Egypt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In-salah, Algeria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7.96 S, 34.94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29.555 S, 149.86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33.95 S, 23.59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82.4 N, 62.33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89.95 S, 0.05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77.75 S, 164.1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66.481 N, 46.28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72.58 N, 38.475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68.75 N, 161.27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32.3 N, 84.06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51.079 N, 10.452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48.8 N, 2.35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48.45 N, 2.25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43.84 N, 4.37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43.828 N, 4.535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45.485 N, 9.21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45.297 N, 9.26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44.53 N, 7.62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46.855 N, 6.965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49.07 N, 125.23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47.76 N, 128.88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45.73 N, 126.65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45.9 N, 127.1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36.72 N, 3.03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36.65 N, 3.28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13.5 N, 2.14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13.58 N, 2.07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22.856 N, 5.455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31.62 N, 2.33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27.04 N, 27.97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26.285 N, 32.78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27.18 N, 2.6 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evergreen forest (2)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open shrubland (7)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evergreen forest (2)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shrubland (7)/snow(15)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snow/ice (15)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snow/ice (15)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snow/ice (15)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snow/ice (15)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snow (15)/shrubland(7)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open shrubland (7)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mixed forest (5)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 (13)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 (13)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 (13)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cropland(12)/snow(15)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mixed forest (5)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 (13)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 (13)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cropland (12)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 (13)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grassland (10)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bare soil (16) in desert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bare soil (16) in desert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bare soil (16) in desert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bare soil (16) in desert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bare soil (16) in desert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MOD/MYD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MOD/MYD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MOD/MYD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MYD11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MOD/MYD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NCEP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NCEP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NCEP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radiosonde</a:t>
                      </a: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 (0.4)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-0.8 (0.9)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-0.2 (0.9)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 (0.8)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-0.5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 (0.3)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-0.6 (0.2)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-0.3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 (0.4)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 (0.4)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-0.1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-0.3 (0.7)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-0.3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-0.3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 (0.8)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 (0.8)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-0.2 (0.9)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-0.5 (0.7)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-0.3 (1.0)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-0.9 (1.1)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-1.9 (1.2)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-1.5 (0.6)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0.9 (0.4)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-1.6 (0.5)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-3.0 (0.8)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6200" y="6488668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Z. 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7561</TotalTime>
  <Words>2808</Words>
  <Application>Microsoft Office PowerPoint</Application>
  <PresentationFormat>On-screen Show (4:3)</PresentationFormat>
  <Paragraphs>678</Paragraphs>
  <Slides>36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Default Design</vt:lpstr>
      <vt:lpstr>Equation</vt:lpstr>
      <vt:lpstr>Microsoft Equation 3.0</vt:lpstr>
      <vt:lpstr>Graph</vt:lpstr>
      <vt:lpstr>Worksheet</vt:lpstr>
      <vt:lpstr>Document</vt:lpstr>
      <vt:lpstr>PowerPoint Presentation</vt:lpstr>
      <vt:lpstr>Outline</vt:lpstr>
      <vt:lpstr>PowerPoint Presentation</vt:lpstr>
      <vt:lpstr>Theoretical Basis: Planck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Window: Classification versus actual emissivity</vt:lpstr>
      <vt:lpstr>PowerPoint Presentation</vt:lpstr>
      <vt:lpstr>The Temperature Emissivity Separation (TES) Algorithm (MOD21)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MOD21 and MOD11 LST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MOD21 LST&amp;E Uncertainty Analysis</vt:lpstr>
      <vt:lpstr>PowerPoint Presentation</vt:lpstr>
      <vt:lpstr>PowerPoint Presentation</vt:lpstr>
      <vt:lpstr>Future Work</vt:lpstr>
      <vt:lpstr>PowerPoint Presentation</vt:lpstr>
      <vt:lpstr>PowerPoint Presentation</vt:lpstr>
      <vt:lpstr>PowerPoint Presentation</vt:lpstr>
      <vt:lpstr>Split Window: Classification versus physical emissivity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Landsat LST Product</dc:title>
  <dc:creator>Jet Propulsion Laboratory</dc:creator>
  <cp:lastModifiedBy>Simon Hook</cp:lastModifiedBy>
  <cp:revision>165</cp:revision>
  <dcterms:created xsi:type="dcterms:W3CDTF">2010-11-16T01:21:54Z</dcterms:created>
  <dcterms:modified xsi:type="dcterms:W3CDTF">2013-04-15T18:12:00Z</dcterms:modified>
</cp:coreProperties>
</file>