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70" r:id="rId4"/>
    <p:sldId id="265" r:id="rId5"/>
    <p:sldId id="266" r:id="rId6"/>
    <p:sldId id="269" r:id="rId7"/>
    <p:sldId id="259" r:id="rId8"/>
    <p:sldId id="262" r:id="rId9"/>
    <p:sldId id="261"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0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A0C8E3-3729-E14B-9EFD-4D566EF6E75D}"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295471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0C8E3-3729-E14B-9EFD-4D566EF6E75D}"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243005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0C8E3-3729-E14B-9EFD-4D566EF6E75D}"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338101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0C8E3-3729-E14B-9EFD-4D566EF6E75D}"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356431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0C8E3-3729-E14B-9EFD-4D566EF6E75D}"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337152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A0C8E3-3729-E14B-9EFD-4D566EF6E75D}"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239715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0C8E3-3729-E14B-9EFD-4D566EF6E75D}" type="datetimeFigureOut">
              <a:rPr lang="en-US" smtClean="0"/>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395867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0C8E3-3729-E14B-9EFD-4D566EF6E75D}" type="datetimeFigureOut">
              <a:rPr lang="en-US" smtClean="0"/>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361533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0C8E3-3729-E14B-9EFD-4D566EF6E75D}" type="datetimeFigureOut">
              <a:rPr lang="en-US" smtClean="0"/>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37320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0C8E3-3729-E14B-9EFD-4D566EF6E75D}"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406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0C8E3-3729-E14B-9EFD-4D566EF6E75D}"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9E10C-82B4-FE41-A8DA-7B4D5CCD2D6C}" type="slidenum">
              <a:rPr lang="en-US" smtClean="0"/>
              <a:t>‹#›</a:t>
            </a:fld>
            <a:endParaRPr lang="en-US"/>
          </a:p>
        </p:txBody>
      </p:sp>
    </p:spTree>
    <p:extLst>
      <p:ext uri="{BB962C8B-B14F-4D97-AF65-F5344CB8AC3E}">
        <p14:creationId xmlns:p14="http://schemas.microsoft.com/office/powerpoint/2010/main" val="114345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0C8E3-3729-E14B-9EFD-4D566EF6E75D}" type="datetimeFigureOut">
              <a:rPr lang="en-US" smtClean="0"/>
              <a:t>4/16/2013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E10C-82B4-FE41-A8DA-7B4D5CCD2D6C}" type="slidenum">
              <a:rPr lang="en-US" smtClean="0"/>
              <a:t>‹#›</a:t>
            </a:fld>
            <a:endParaRPr lang="en-US"/>
          </a:p>
        </p:txBody>
      </p:sp>
    </p:spTree>
    <p:extLst>
      <p:ext uri="{BB962C8B-B14F-4D97-AF65-F5344CB8AC3E}">
        <p14:creationId xmlns:p14="http://schemas.microsoft.com/office/powerpoint/2010/main" val="2095202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C6 Land Water Mask</a:t>
            </a:r>
            <a:endParaRPr lang="en-US" sz="1600" i="1" dirty="0"/>
          </a:p>
        </p:txBody>
      </p:sp>
      <p:sp>
        <p:nvSpPr>
          <p:cNvPr id="3" name="Subtitle 2"/>
          <p:cNvSpPr>
            <a:spLocks noGrp="1"/>
          </p:cNvSpPr>
          <p:nvPr>
            <p:ph type="subTitle" idx="1"/>
          </p:nvPr>
        </p:nvSpPr>
        <p:spPr/>
        <p:txBody>
          <a:bodyPr/>
          <a:lstStyle/>
          <a:p>
            <a:r>
              <a:rPr lang="en-US" dirty="0" smtClean="0"/>
              <a:t>Sadashiva Devadiga, Pete Ma and Mark Carroll</a:t>
            </a:r>
            <a:endParaRPr lang="en-US" dirty="0"/>
          </a:p>
        </p:txBody>
      </p:sp>
    </p:spTree>
    <p:extLst>
      <p:ext uri="{BB962C8B-B14F-4D97-AF65-F5344CB8AC3E}">
        <p14:creationId xmlns:p14="http://schemas.microsoft.com/office/powerpoint/2010/main" val="86564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_LWM_03_13.png"/>
          <p:cNvPicPr>
            <a:picLocks noChangeAspect="1"/>
          </p:cNvPicPr>
          <p:nvPr/>
        </p:nvPicPr>
        <p:blipFill rotWithShape="1">
          <a:blip r:embed="rId2">
            <a:extLst>
              <a:ext uri="{28A0092B-C50C-407E-A947-70E740481C1C}">
                <a14:useLocalDpi xmlns:a14="http://schemas.microsoft.com/office/drawing/2010/main" val="0"/>
              </a:ext>
            </a:extLst>
          </a:blip>
          <a:srcRect t="3527" b="10416"/>
          <a:stretch/>
        </p:blipFill>
        <p:spPr>
          <a:xfrm>
            <a:off x="0" y="57355"/>
            <a:ext cx="6032888" cy="6718710"/>
          </a:xfrm>
          <a:prstGeom prst="rect">
            <a:avLst/>
          </a:prstGeom>
        </p:spPr>
      </p:pic>
      <p:sp>
        <p:nvSpPr>
          <p:cNvPr id="2" name="TextBox 1"/>
          <p:cNvSpPr txBox="1"/>
          <p:nvPr/>
        </p:nvSpPr>
        <p:spPr>
          <a:xfrm>
            <a:off x="6032888" y="463138"/>
            <a:ext cx="2921107" cy="4524315"/>
          </a:xfrm>
          <a:prstGeom prst="rect">
            <a:avLst/>
          </a:prstGeom>
          <a:noFill/>
        </p:spPr>
        <p:txBody>
          <a:bodyPr wrap="square" rtlCol="0">
            <a:spAutoFit/>
          </a:bodyPr>
          <a:lstStyle/>
          <a:p>
            <a:r>
              <a:rPr lang="en-US" dirty="0" smtClean="0"/>
              <a:t>A tile level comparison of LW Mask showed four </a:t>
            </a:r>
            <a:r>
              <a:rPr lang="en-US" dirty="0"/>
              <a:t>tiles of </a:t>
            </a:r>
            <a:r>
              <a:rPr lang="en-US" dirty="0" smtClean="0"/>
              <a:t>C6 LW Mask, </a:t>
            </a:r>
            <a:r>
              <a:rPr lang="en-US" dirty="0"/>
              <a:t>where new land values were detected. For these same </a:t>
            </a:r>
            <a:r>
              <a:rPr lang="en-US" dirty="0" smtClean="0"/>
              <a:t>tiles, no land pixels were found in the C5 LWM.</a:t>
            </a:r>
          </a:p>
          <a:p>
            <a:endParaRPr lang="en-US" dirty="0" smtClean="0"/>
          </a:p>
          <a:p>
            <a:r>
              <a:rPr lang="en-US" dirty="0" smtClean="0"/>
              <a:t>These </a:t>
            </a:r>
            <a:r>
              <a:rPr lang="en-US" dirty="0"/>
              <a:t>four tiles </a:t>
            </a:r>
            <a:r>
              <a:rPr lang="en-US" dirty="0" smtClean="0"/>
              <a:t>contain little islands</a:t>
            </a:r>
            <a:r>
              <a:rPr lang="en-US" dirty="0"/>
              <a:t>. The </a:t>
            </a:r>
            <a:r>
              <a:rPr lang="en-US" dirty="0" smtClean="0"/>
              <a:t>images on the left show overlay of RGB composite reflectance image from MOD09Q1 on the </a:t>
            </a:r>
            <a:r>
              <a:rPr lang="en-US" dirty="0"/>
              <a:t>high resolution </a:t>
            </a:r>
            <a:r>
              <a:rPr lang="en-US" dirty="0" err="1" smtClean="0"/>
              <a:t>google</a:t>
            </a:r>
            <a:r>
              <a:rPr lang="en-US" dirty="0" smtClean="0"/>
              <a:t> images of island.</a:t>
            </a:r>
            <a:endParaRPr lang="en-US" dirty="0"/>
          </a:p>
          <a:p>
            <a:endParaRPr lang="en-US" dirty="0"/>
          </a:p>
        </p:txBody>
      </p:sp>
    </p:spTree>
    <p:extLst>
      <p:ext uri="{BB962C8B-B14F-4D97-AF65-F5344CB8AC3E}">
        <p14:creationId xmlns:p14="http://schemas.microsoft.com/office/powerpoint/2010/main" val="268903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8422" y="1049395"/>
            <a:ext cx="8229599" cy="4801314"/>
          </a:xfrm>
          <a:prstGeom prst="rect">
            <a:avLst/>
          </a:prstGeom>
          <a:noFill/>
        </p:spPr>
        <p:txBody>
          <a:bodyPr wrap="square" rtlCol="0">
            <a:spAutoFit/>
          </a:bodyPr>
          <a:lstStyle/>
          <a:p>
            <a:pPr marL="285750" indent="-285750">
              <a:buFont typeface="Arial"/>
              <a:buChar char="•"/>
            </a:pPr>
            <a:r>
              <a:rPr lang="en-US" sz="2400" dirty="0" smtClean="0"/>
              <a:t>Compared </a:t>
            </a:r>
            <a:r>
              <a:rPr lang="en-US" sz="2400" dirty="0"/>
              <a:t>the </a:t>
            </a:r>
            <a:r>
              <a:rPr lang="en-US" sz="2400" dirty="0" smtClean="0"/>
              <a:t>C5 Land </a:t>
            </a:r>
            <a:r>
              <a:rPr lang="en-US" sz="2400" dirty="0"/>
              <a:t>Water Mask to the </a:t>
            </a:r>
            <a:r>
              <a:rPr lang="en-US" sz="2400" dirty="0" smtClean="0"/>
              <a:t>C6 LWM. Computed the difference statistics from the 7 class LW mask.</a:t>
            </a:r>
          </a:p>
          <a:p>
            <a:endParaRPr lang="en-US" sz="2400" dirty="0"/>
          </a:p>
          <a:p>
            <a:pPr marL="285750" indent="-285750">
              <a:buFont typeface="Arial"/>
              <a:buChar char="•"/>
            </a:pPr>
            <a:r>
              <a:rPr lang="en-US" sz="2400" dirty="0" smtClean="0"/>
              <a:t>C6 land </a:t>
            </a:r>
            <a:r>
              <a:rPr lang="en-US" sz="2400" dirty="0" smtClean="0"/>
              <a:t>water mask shows improvement in definition of small inland water features, lakes, shorelines and Improvement in definition of rivers</a:t>
            </a:r>
            <a:r>
              <a:rPr lang="en-US" sz="2400" dirty="0" smtClean="0"/>
              <a:t>.</a:t>
            </a:r>
          </a:p>
          <a:p>
            <a:endParaRPr lang="en-US" sz="2400" dirty="0" smtClean="0"/>
          </a:p>
          <a:p>
            <a:pPr marL="285750" indent="-285750">
              <a:buFont typeface="Arial"/>
              <a:buChar char="•"/>
            </a:pPr>
            <a:r>
              <a:rPr lang="en-US" sz="2400" dirty="0" smtClean="0"/>
              <a:t>C6 LW Mask addresses the issue of </a:t>
            </a:r>
            <a:r>
              <a:rPr lang="en-US" sz="2400" dirty="0" err="1" smtClean="0"/>
              <a:t>geolocation</a:t>
            </a:r>
            <a:r>
              <a:rPr lang="en-US" sz="2400" dirty="0" smtClean="0"/>
              <a:t> shift observed in the C5 LW Mask at</a:t>
            </a:r>
            <a:r>
              <a:rPr lang="en-US" sz="2400" dirty="0" smtClean="0"/>
              <a:t> </a:t>
            </a:r>
            <a:r>
              <a:rPr lang="en-US" sz="2400" dirty="0"/>
              <a:t>h</a:t>
            </a:r>
            <a:r>
              <a:rPr lang="en-US" sz="2400" dirty="0" smtClean="0"/>
              <a:t>igh latitude </a:t>
            </a:r>
            <a:r>
              <a:rPr lang="en-US" sz="2400" dirty="0" smtClean="0"/>
              <a:t>(e.g. tile </a:t>
            </a:r>
            <a:r>
              <a:rPr lang="en-US" sz="2400" dirty="0" smtClean="0"/>
              <a:t>h17v00</a:t>
            </a:r>
            <a:r>
              <a:rPr lang="en-US" sz="2400" dirty="0" smtClean="0"/>
              <a:t>). </a:t>
            </a:r>
          </a:p>
          <a:p>
            <a:endParaRPr lang="en-US" sz="2400" dirty="0" smtClean="0"/>
          </a:p>
          <a:p>
            <a:pPr marL="285750" indent="-285750">
              <a:buFont typeface="Arial"/>
              <a:buChar char="•"/>
            </a:pPr>
            <a:r>
              <a:rPr lang="en-US" sz="2400" dirty="0"/>
              <a:t> </a:t>
            </a:r>
            <a:r>
              <a:rPr lang="en-US" sz="2400" dirty="0" smtClean="0"/>
              <a:t>Statistically, 93% of the classes matched between the two versions of land water mask.</a:t>
            </a:r>
          </a:p>
          <a:p>
            <a:pPr marL="285750" indent="-285750">
              <a:buFont typeface="Arial"/>
              <a:buChar char="•"/>
            </a:pPr>
            <a:endParaRPr lang="en-US" dirty="0"/>
          </a:p>
        </p:txBody>
      </p:sp>
      <p:sp>
        <p:nvSpPr>
          <p:cNvPr id="2" name="TextBox 1"/>
          <p:cNvSpPr txBox="1"/>
          <p:nvPr/>
        </p:nvSpPr>
        <p:spPr>
          <a:xfrm>
            <a:off x="3287927" y="289411"/>
            <a:ext cx="1808700" cy="584775"/>
          </a:xfrm>
          <a:prstGeom prst="rect">
            <a:avLst/>
          </a:prstGeom>
          <a:noFill/>
        </p:spPr>
        <p:txBody>
          <a:bodyPr wrap="none" rtlCol="0">
            <a:spAutoFit/>
          </a:bodyPr>
          <a:lstStyle/>
          <a:p>
            <a:r>
              <a:rPr lang="en-US" sz="3200" b="1" dirty="0" smtClean="0"/>
              <a:t>Summary</a:t>
            </a:r>
            <a:endParaRPr lang="en-US" sz="3200" b="1" dirty="0"/>
          </a:p>
        </p:txBody>
      </p:sp>
    </p:spTree>
    <p:extLst>
      <p:ext uri="{BB962C8B-B14F-4D97-AF65-F5344CB8AC3E}">
        <p14:creationId xmlns:p14="http://schemas.microsoft.com/office/powerpoint/2010/main" val="402306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4892650"/>
              </p:ext>
            </p:extLst>
          </p:nvPr>
        </p:nvGraphicFramePr>
        <p:xfrm>
          <a:off x="106877" y="1508165"/>
          <a:ext cx="8953996" cy="3548366"/>
        </p:xfrm>
        <a:graphic>
          <a:graphicData uri="http://schemas.openxmlformats.org/drawingml/2006/table">
            <a:tbl>
              <a:tblPr firstRow="1" firstCol="1" bandRow="1">
                <a:tableStyleId>{5C22544A-7EE6-4342-B048-85BDC9FD1C3A}</a:tableStyleId>
              </a:tblPr>
              <a:tblGrid>
                <a:gridCol w="682431"/>
                <a:gridCol w="933193"/>
                <a:gridCol w="911699"/>
                <a:gridCol w="1004839"/>
                <a:gridCol w="920654"/>
                <a:gridCol w="811395"/>
                <a:gridCol w="768407"/>
                <a:gridCol w="918864"/>
                <a:gridCol w="1001257"/>
                <a:gridCol w="1001257"/>
              </a:tblGrid>
              <a:tr h="331862">
                <a:tc>
                  <a:txBody>
                    <a:bodyPr/>
                    <a:lstStyle/>
                    <a:p>
                      <a:pPr marL="0" marR="0">
                        <a:spcBef>
                          <a:spcPts val="0"/>
                        </a:spcBef>
                        <a:spcAft>
                          <a:spcPts val="0"/>
                        </a:spcAft>
                      </a:pPr>
                      <a:r>
                        <a:rPr lang="en-US" sz="1000" dirty="0">
                          <a:effectLst/>
                        </a:rPr>
                        <a:t> </a:t>
                      </a:r>
                      <a:endParaRPr lang="en-US" sz="1200" dirty="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C5 Mask</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1000">
                          <a:effectLst/>
                        </a:rPr>
                        <a:t>0</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1000">
                          <a:effectLst/>
                        </a:rPr>
                        <a:t>1</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1000">
                          <a:effectLst/>
                        </a:rPr>
                        <a:t>2</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1000">
                          <a:effectLst/>
                        </a:rPr>
                        <a:t>3</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1000">
                          <a:effectLst/>
                        </a:rPr>
                        <a:t>5</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1000">
                          <a:effectLst/>
                        </a:rPr>
                        <a:t>6</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1000">
                          <a:effectLst/>
                        </a:rPr>
                        <a:t>7</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200">
                        <a:effectLst/>
                        <a:latin typeface="Calibri"/>
                        <a:ea typeface="Times New Roman"/>
                        <a:cs typeface="Times New Roman"/>
                      </a:endParaRPr>
                    </a:p>
                  </a:txBody>
                  <a:tcPr marL="68580" marR="68580" marT="0" marB="0" anchor="b"/>
                </a:tc>
              </a:tr>
              <a:tr h="408444">
                <a:tc>
                  <a:txBody>
                    <a:bodyPr/>
                    <a:lstStyle/>
                    <a:p>
                      <a:pPr marL="0" marR="0">
                        <a:spcBef>
                          <a:spcPts val="0"/>
                        </a:spcBef>
                        <a:spcAft>
                          <a:spcPts val="0"/>
                        </a:spcAft>
                      </a:pPr>
                      <a:r>
                        <a:rPr lang="en-US" sz="1000">
                          <a:effectLst/>
                        </a:rPr>
                        <a:t>C6 Mask</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 </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Shallow Ocean</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Land</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Shoreline</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Shallow Inland</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Deep Inland</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Mod. Ocean</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Deep Ocean</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Total</a:t>
                      </a:r>
                      <a:endParaRPr lang="en-US" sz="1200">
                        <a:effectLst/>
                        <a:latin typeface="Calibri"/>
                        <a:ea typeface="Times New Roman"/>
                        <a:cs typeface="Times New Roman"/>
                      </a:endParaRPr>
                    </a:p>
                  </a:txBody>
                  <a:tcPr marL="68580" marR="68580" marT="0" marB="0" anchor="b"/>
                </a:tc>
              </a:tr>
              <a:tr h="408444">
                <a:tc>
                  <a:txBody>
                    <a:bodyPr/>
                    <a:lstStyle/>
                    <a:p>
                      <a:pPr marL="0" marR="0" algn="ctr">
                        <a:spcBef>
                          <a:spcPts val="0"/>
                        </a:spcBef>
                        <a:spcAft>
                          <a:spcPts val="0"/>
                        </a:spcAft>
                      </a:pPr>
                      <a:r>
                        <a:rPr lang="en-US" sz="1000">
                          <a:effectLst/>
                        </a:rPr>
                        <a:t>0</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Shallow Ocean</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66,064,777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2,494,034</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3,179,627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165,235</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809</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45,889,107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956,637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118,750,226</a:t>
                      </a:r>
                      <a:endParaRPr lang="en-US" sz="1200">
                        <a:effectLst/>
                        <a:latin typeface="Calibri"/>
                        <a:ea typeface="Times New Roman"/>
                        <a:cs typeface="Times New Roman"/>
                      </a:endParaRPr>
                    </a:p>
                  </a:txBody>
                  <a:tcPr marL="68580" marR="68580" marT="0" marB="0" anchor="b"/>
                </a:tc>
              </a:tr>
              <a:tr h="331862">
                <a:tc>
                  <a:txBody>
                    <a:bodyPr/>
                    <a:lstStyle/>
                    <a:p>
                      <a:pPr marL="0" marR="0" algn="ctr">
                        <a:spcBef>
                          <a:spcPts val="0"/>
                        </a:spcBef>
                        <a:spcAft>
                          <a:spcPts val="0"/>
                        </a:spcAft>
                      </a:pPr>
                      <a:r>
                        <a:rPr lang="en-US" sz="1000">
                          <a:effectLst/>
                        </a:rPr>
                        <a:t>1</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Land</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541,970</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646,883,341</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4,862,811</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1,204,525</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8,095</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16,423</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192</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653,517,357</a:t>
                      </a:r>
                      <a:endParaRPr lang="en-US" sz="1200">
                        <a:effectLst/>
                        <a:latin typeface="Calibri"/>
                        <a:ea typeface="Times New Roman"/>
                        <a:cs typeface="Times New Roman"/>
                      </a:endParaRPr>
                    </a:p>
                  </a:txBody>
                  <a:tcPr marL="68580" marR="68580" marT="0" marB="0" anchor="b"/>
                </a:tc>
              </a:tr>
              <a:tr h="331862">
                <a:tc>
                  <a:txBody>
                    <a:bodyPr/>
                    <a:lstStyle/>
                    <a:p>
                      <a:pPr marL="0" marR="0" algn="ctr">
                        <a:spcBef>
                          <a:spcPts val="0"/>
                        </a:spcBef>
                        <a:spcAft>
                          <a:spcPts val="0"/>
                        </a:spcAft>
                      </a:pPr>
                      <a:r>
                        <a:rPr lang="en-US" sz="1000">
                          <a:effectLst/>
                        </a:rPr>
                        <a:t>2</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Shoreline</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545,582</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12,370,392</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2,519,087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895,621</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984</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6,010</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379</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16,338,055</a:t>
                      </a:r>
                      <a:endParaRPr lang="en-US" sz="1200">
                        <a:effectLst/>
                        <a:latin typeface="Calibri"/>
                        <a:ea typeface="Times New Roman"/>
                        <a:cs typeface="Times New Roman"/>
                      </a:endParaRPr>
                    </a:p>
                  </a:txBody>
                  <a:tcPr marL="68580" marR="68580" marT="0" marB="0" anchor="b"/>
                </a:tc>
              </a:tr>
              <a:tr h="408444">
                <a:tc>
                  <a:txBody>
                    <a:bodyPr/>
                    <a:lstStyle/>
                    <a:p>
                      <a:pPr marL="0" marR="0" algn="ctr">
                        <a:spcBef>
                          <a:spcPts val="0"/>
                        </a:spcBef>
                        <a:spcAft>
                          <a:spcPts val="0"/>
                        </a:spcAft>
                      </a:pPr>
                      <a:r>
                        <a:rPr lang="en-US" sz="1000">
                          <a:effectLst/>
                        </a:rPr>
                        <a:t>3</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Shallow Inland</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72,016</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5,411,904</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2,366,318</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5,893,698</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623,283</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43</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14,367,262</a:t>
                      </a:r>
                      <a:endParaRPr lang="en-US" sz="1200">
                        <a:effectLst/>
                        <a:latin typeface="Calibri"/>
                        <a:ea typeface="Times New Roman"/>
                        <a:cs typeface="Times New Roman"/>
                      </a:endParaRPr>
                    </a:p>
                  </a:txBody>
                  <a:tcPr marL="68580" marR="68580" marT="0" marB="0" anchor="b"/>
                </a:tc>
              </a:tr>
              <a:tr h="331862">
                <a:tc>
                  <a:txBody>
                    <a:bodyPr/>
                    <a:lstStyle/>
                    <a:p>
                      <a:pPr marL="0" marR="0" algn="ctr">
                        <a:spcBef>
                          <a:spcPts val="0"/>
                        </a:spcBef>
                        <a:spcAft>
                          <a:spcPts val="0"/>
                        </a:spcAft>
                      </a:pPr>
                      <a:r>
                        <a:rPr lang="en-US" sz="1000">
                          <a:effectLst/>
                        </a:rPr>
                        <a:t>5</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Deep Inland</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123</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dirty="0">
                          <a:effectLst/>
                        </a:rPr>
                        <a:t>558</a:t>
                      </a:r>
                      <a:endParaRPr lang="en-US" sz="1200" dirty="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915</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614,639</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245,001</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861,236</a:t>
                      </a:r>
                      <a:endParaRPr lang="en-US" sz="1200">
                        <a:effectLst/>
                        <a:latin typeface="Calibri"/>
                        <a:ea typeface="Times New Roman"/>
                        <a:cs typeface="Times New Roman"/>
                      </a:endParaRPr>
                    </a:p>
                  </a:txBody>
                  <a:tcPr marL="68580" marR="68580" marT="0" marB="0" anchor="b"/>
                </a:tc>
              </a:tr>
              <a:tr h="331862">
                <a:tc>
                  <a:txBody>
                    <a:bodyPr/>
                    <a:lstStyle/>
                    <a:p>
                      <a:pPr marL="0" marR="0" algn="ctr">
                        <a:spcBef>
                          <a:spcPts val="0"/>
                        </a:spcBef>
                        <a:spcAft>
                          <a:spcPts val="0"/>
                        </a:spcAft>
                      </a:pPr>
                      <a:r>
                        <a:rPr lang="en-US" sz="1000">
                          <a:effectLst/>
                        </a:rPr>
                        <a:t>6</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Mod. Ocean</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5,270,037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86,763</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211,545</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3,962</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36,370,514</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7,586,840</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49,529,661</a:t>
                      </a:r>
                      <a:endParaRPr lang="en-US" sz="1200">
                        <a:effectLst/>
                        <a:latin typeface="Calibri"/>
                        <a:ea typeface="Times New Roman"/>
                        <a:cs typeface="Times New Roman"/>
                      </a:endParaRPr>
                    </a:p>
                  </a:txBody>
                  <a:tcPr marL="68580" marR="68580" marT="0" marB="0" anchor="b"/>
                </a:tc>
              </a:tr>
              <a:tr h="331862">
                <a:tc>
                  <a:txBody>
                    <a:bodyPr/>
                    <a:lstStyle/>
                    <a:p>
                      <a:pPr marL="0" marR="0" algn="ctr">
                        <a:spcBef>
                          <a:spcPts val="0"/>
                        </a:spcBef>
                        <a:spcAft>
                          <a:spcPts val="0"/>
                        </a:spcAft>
                      </a:pPr>
                      <a:r>
                        <a:rPr lang="en-US" sz="1000">
                          <a:effectLst/>
                        </a:rPr>
                        <a:t>7</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Deep Ocean</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1,814,187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5,129</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12,196</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57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7,549,884</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836,966,734</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846,348,187</a:t>
                      </a:r>
                      <a:endParaRPr lang="en-US" sz="1200">
                        <a:effectLst/>
                        <a:latin typeface="Calibri"/>
                        <a:ea typeface="Times New Roman"/>
                        <a:cs typeface="Times New Roman"/>
                      </a:endParaRPr>
                    </a:p>
                  </a:txBody>
                  <a:tcPr marL="68580" marR="68580" marT="0" marB="0" anchor="b"/>
                </a:tc>
              </a:tr>
              <a:tr h="331862">
                <a:tc>
                  <a:txBody>
                    <a:bodyPr/>
                    <a:lstStyle/>
                    <a:p>
                      <a:pPr marL="0" marR="0">
                        <a:spcBef>
                          <a:spcPts val="0"/>
                        </a:spcBef>
                        <a:spcAft>
                          <a:spcPts val="0"/>
                        </a:spcAft>
                      </a:pPr>
                      <a:r>
                        <a:rPr lang="en-US" sz="1000">
                          <a:effectLst/>
                        </a:rPr>
                        <a:t> </a:t>
                      </a:r>
                      <a:endParaRPr lang="en-US" sz="120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000">
                          <a:effectLst/>
                        </a:rPr>
                        <a:t>Total</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74,308,692</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667,252,121</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13,152,499</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8,777,737</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878,172</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89,831,981</a:t>
                      </a:r>
                      <a:endParaRPr lang="en-US" sz="1200">
                        <a:effectLst/>
                        <a:latin typeface="Calibri"/>
                        <a:ea typeface="Times New Roman"/>
                        <a:cs typeface="Times New Roman"/>
                      </a:endParaRPr>
                    </a:p>
                  </a:txBody>
                  <a:tcPr marL="68580" marR="68580" marT="0" marB="0" anchor="b"/>
                </a:tc>
                <a:tc>
                  <a:txBody>
                    <a:bodyPr/>
                    <a:lstStyle/>
                    <a:p>
                      <a:pPr marL="0" marR="0" algn="ctr">
                        <a:spcBef>
                          <a:spcPts val="0"/>
                        </a:spcBef>
                        <a:spcAft>
                          <a:spcPts val="0"/>
                        </a:spcAft>
                      </a:pPr>
                      <a:r>
                        <a:rPr lang="en-US" sz="800">
                          <a:effectLst/>
                        </a:rPr>
                        <a:t>845,510,782</a:t>
                      </a:r>
                      <a:endParaRPr lang="en-US" sz="1200">
                        <a:effectLst/>
                        <a:latin typeface="Calibri"/>
                        <a:ea typeface="Times New Roman"/>
                        <a:cs typeface="Times New Roman"/>
                      </a:endParaRPr>
                    </a:p>
                  </a:txBody>
                  <a:tcPr marL="68580" marR="68580" marT="0" marB="0" anchor="b"/>
                </a:tc>
                <a:tc>
                  <a:txBody>
                    <a:bodyPr/>
                    <a:lstStyle/>
                    <a:p>
                      <a:endParaRPr lang="en-US" sz="1000" dirty="0">
                        <a:effectLst/>
                        <a:latin typeface="Calibri"/>
                        <a:cs typeface="Times New Roman"/>
                      </a:endParaRPr>
                    </a:p>
                  </a:txBody>
                  <a:tcPr marL="68580" marR="68580" marT="0" marB="0" anchor="b"/>
                </a:tc>
              </a:tr>
            </a:tbl>
          </a:graphicData>
        </a:graphic>
      </p:graphicFrame>
      <p:sp>
        <p:nvSpPr>
          <p:cNvPr id="4" name="TextBox 3"/>
          <p:cNvSpPr txBox="1"/>
          <p:nvPr/>
        </p:nvSpPr>
        <p:spPr>
          <a:xfrm>
            <a:off x="201881" y="5320145"/>
            <a:ext cx="8942119" cy="646331"/>
          </a:xfrm>
          <a:prstGeom prst="rect">
            <a:avLst/>
          </a:prstGeom>
          <a:noFill/>
        </p:spPr>
        <p:txBody>
          <a:bodyPr wrap="square" rtlCol="0">
            <a:spAutoFit/>
          </a:bodyPr>
          <a:lstStyle/>
          <a:p>
            <a:r>
              <a:rPr lang="en-US" b="1" dirty="0" smtClean="0"/>
              <a:t>Class </a:t>
            </a:r>
            <a:r>
              <a:rPr lang="en-US" b="1" dirty="0"/>
              <a:t>4, Ephemeral water, is not populated in either mask so has been omitted from the table</a:t>
            </a:r>
            <a:r>
              <a:rPr lang="en-US" b="1" dirty="0" smtClean="0"/>
              <a:t>.</a:t>
            </a:r>
            <a:endParaRPr lang="en-US" b="1" dirty="0"/>
          </a:p>
        </p:txBody>
      </p:sp>
      <p:sp>
        <p:nvSpPr>
          <p:cNvPr id="5" name="TextBox 4"/>
          <p:cNvSpPr txBox="1"/>
          <p:nvPr/>
        </p:nvSpPr>
        <p:spPr>
          <a:xfrm>
            <a:off x="795648" y="570016"/>
            <a:ext cx="7992092" cy="523220"/>
          </a:xfrm>
          <a:prstGeom prst="rect">
            <a:avLst/>
          </a:prstGeom>
          <a:noFill/>
        </p:spPr>
        <p:txBody>
          <a:bodyPr wrap="square" rtlCol="0">
            <a:spAutoFit/>
          </a:bodyPr>
          <a:lstStyle/>
          <a:p>
            <a:r>
              <a:rPr lang="en-US" sz="2800" b="1" dirty="0"/>
              <a:t>Confusion matrix comparing C5 </a:t>
            </a:r>
            <a:r>
              <a:rPr lang="en-US" sz="2800" b="1" dirty="0" err="1"/>
              <a:t>vs</a:t>
            </a:r>
            <a:r>
              <a:rPr lang="en-US" sz="2800" b="1" dirty="0"/>
              <a:t> C6 water mask.</a:t>
            </a:r>
            <a:endParaRPr lang="en-US" sz="2800" dirty="0"/>
          </a:p>
        </p:txBody>
      </p:sp>
    </p:spTree>
    <p:extLst>
      <p:ext uri="{BB962C8B-B14F-4D97-AF65-F5344CB8AC3E}">
        <p14:creationId xmlns:p14="http://schemas.microsoft.com/office/powerpoint/2010/main" val="427098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3413" y="202716"/>
            <a:ext cx="4506155" cy="523220"/>
          </a:xfrm>
          <a:prstGeom prst="rect">
            <a:avLst/>
          </a:prstGeom>
          <a:noFill/>
        </p:spPr>
        <p:txBody>
          <a:bodyPr wrap="square" rtlCol="0">
            <a:spAutoFit/>
          </a:bodyPr>
          <a:lstStyle/>
          <a:p>
            <a:r>
              <a:rPr lang="fi-FI" sz="2800" b="1" dirty="0" smtClean="0"/>
              <a:t>Global Image of C6 LW Mask</a:t>
            </a:r>
            <a:endParaRPr lang="en-US" sz="2800" b="1" dirty="0"/>
          </a:p>
        </p:txBody>
      </p:sp>
      <p:pic>
        <p:nvPicPr>
          <p:cNvPr id="4" name="Picture 3" descr="LWM_legend_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546" y="5219700"/>
            <a:ext cx="2878853" cy="1371600"/>
          </a:xfrm>
          <a:prstGeom prst="rect">
            <a:avLst/>
          </a:prstGeom>
        </p:spPr>
      </p:pic>
      <p:pic>
        <p:nvPicPr>
          <p:cNvPr id="6" name="Picture 5" descr="SIN_UMD_WM_7class_20k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6" y="746548"/>
            <a:ext cx="9041304" cy="4520652"/>
          </a:xfrm>
          <a:prstGeom prst="rect">
            <a:avLst/>
          </a:prstGeom>
        </p:spPr>
      </p:pic>
    </p:spTree>
    <p:extLst>
      <p:ext uri="{BB962C8B-B14F-4D97-AF65-F5344CB8AC3E}">
        <p14:creationId xmlns:p14="http://schemas.microsoft.com/office/powerpoint/2010/main" val="80733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WM_legend_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402" y="5232400"/>
            <a:ext cx="2852197" cy="1358900"/>
          </a:xfrm>
          <a:prstGeom prst="rect">
            <a:avLst/>
          </a:prstGeom>
        </p:spPr>
      </p:pic>
      <p:pic>
        <p:nvPicPr>
          <p:cNvPr id="5" name="Picture 4" descr="SIN_MOD12Q1_WM_7class_20k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754846"/>
            <a:ext cx="8915400" cy="4457700"/>
          </a:xfrm>
          <a:prstGeom prst="rect">
            <a:avLst/>
          </a:prstGeom>
        </p:spPr>
      </p:pic>
      <p:sp>
        <p:nvSpPr>
          <p:cNvPr id="6" name="TextBox 5"/>
          <p:cNvSpPr txBox="1"/>
          <p:nvPr/>
        </p:nvSpPr>
        <p:spPr>
          <a:xfrm>
            <a:off x="2583413" y="202716"/>
            <a:ext cx="4506155" cy="523220"/>
          </a:xfrm>
          <a:prstGeom prst="rect">
            <a:avLst/>
          </a:prstGeom>
          <a:noFill/>
        </p:spPr>
        <p:txBody>
          <a:bodyPr wrap="square" rtlCol="0">
            <a:spAutoFit/>
          </a:bodyPr>
          <a:lstStyle/>
          <a:p>
            <a:r>
              <a:rPr lang="fi-FI" sz="2800" b="1" dirty="0" smtClean="0"/>
              <a:t>Global Image of C5 LW Mask</a:t>
            </a:r>
            <a:endParaRPr lang="en-US" sz="2800" b="1" dirty="0"/>
          </a:p>
        </p:txBody>
      </p:sp>
    </p:spTree>
    <p:extLst>
      <p:ext uri="{BB962C8B-B14F-4D97-AF65-F5344CB8AC3E}">
        <p14:creationId xmlns:p14="http://schemas.microsoft.com/office/powerpoint/2010/main" val="199171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72" y="178140"/>
            <a:ext cx="59436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880" y="4769190"/>
            <a:ext cx="8977745" cy="1200329"/>
          </a:xfrm>
          <a:prstGeom prst="rect">
            <a:avLst/>
          </a:prstGeom>
          <a:noFill/>
        </p:spPr>
        <p:txBody>
          <a:bodyPr wrap="square" rtlCol="0">
            <a:spAutoFit/>
          </a:bodyPr>
          <a:lstStyle/>
          <a:p>
            <a:r>
              <a:rPr lang="en-US" b="1" dirty="0"/>
              <a:t>The differences between the Collection 5 </a:t>
            </a:r>
            <a:r>
              <a:rPr lang="en-US" b="1" dirty="0" err="1"/>
              <a:t>vs</a:t>
            </a:r>
            <a:r>
              <a:rPr lang="en-US" b="1" dirty="0"/>
              <a:t> the Collection 6 water mask for MODIS.  Differences are represented as percent difference per 25km grid cell for visibility with more water shown in shades of blue and less water shown in shades of brown.</a:t>
            </a:r>
          </a:p>
          <a:p>
            <a:endParaRPr lang="en-US" dirty="0"/>
          </a:p>
        </p:txBody>
      </p:sp>
      <p:sp>
        <p:nvSpPr>
          <p:cNvPr id="3" name="TextBox 2"/>
          <p:cNvSpPr txBox="1"/>
          <p:nvPr/>
        </p:nvSpPr>
        <p:spPr>
          <a:xfrm>
            <a:off x="1211283" y="6068283"/>
            <a:ext cx="7612083" cy="646331"/>
          </a:xfrm>
          <a:prstGeom prst="rect">
            <a:avLst/>
          </a:prstGeom>
          <a:noFill/>
        </p:spPr>
        <p:txBody>
          <a:bodyPr wrap="square" rtlCol="0">
            <a:spAutoFit/>
          </a:bodyPr>
          <a:lstStyle/>
          <a:p>
            <a:r>
              <a:rPr lang="en-US" dirty="0" smtClean="0"/>
              <a:t>Source: White paper on C6 LW </a:t>
            </a:r>
            <a:r>
              <a:rPr lang="en-US" dirty="0"/>
              <a:t>Mask posted at http://</a:t>
            </a:r>
            <a:r>
              <a:rPr lang="en-US" dirty="0" smtClean="0"/>
              <a:t>landweb.nascom.nasa.gov/cgi-bin/QA_WWW/</a:t>
            </a:r>
            <a:endParaRPr lang="en-US" dirty="0"/>
          </a:p>
        </p:txBody>
      </p:sp>
    </p:spTree>
    <p:extLst>
      <p:ext uri="{BB962C8B-B14F-4D97-AF65-F5344CB8AC3E}">
        <p14:creationId xmlns:p14="http://schemas.microsoft.com/office/powerpoint/2010/main" val="149794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5997" y="4662687"/>
            <a:ext cx="3313728" cy="261610"/>
          </a:xfrm>
          <a:prstGeom prst="rect">
            <a:avLst/>
          </a:prstGeom>
          <a:noFill/>
        </p:spPr>
        <p:txBody>
          <a:bodyPr wrap="none" rtlCol="0">
            <a:spAutoFit/>
          </a:bodyPr>
          <a:lstStyle/>
          <a:p>
            <a:r>
              <a:rPr lang="fi-FI" sz="1100" dirty="0"/>
              <a:t>MOD12Q1.A2001001.h12v04.004.2004358134126.hdf</a:t>
            </a:r>
            <a:endParaRPr lang="en-US" sz="1100" dirty="0"/>
          </a:p>
        </p:txBody>
      </p:sp>
      <p:sp>
        <p:nvSpPr>
          <p:cNvPr id="7" name="TextBox 6"/>
          <p:cNvSpPr txBox="1"/>
          <p:nvPr/>
        </p:nvSpPr>
        <p:spPr>
          <a:xfrm>
            <a:off x="5049776" y="4662687"/>
            <a:ext cx="3429144" cy="261610"/>
          </a:xfrm>
          <a:prstGeom prst="rect">
            <a:avLst/>
          </a:prstGeom>
          <a:noFill/>
        </p:spPr>
        <p:txBody>
          <a:bodyPr wrap="none" rtlCol="0">
            <a:spAutoFit/>
          </a:bodyPr>
          <a:lstStyle/>
          <a:p>
            <a:r>
              <a:rPr lang="fi-FI" sz="1100" dirty="0"/>
              <a:t>MOD44WA1.A2000055.h12v04.005.2010251165201.</a:t>
            </a:r>
            <a:r>
              <a:rPr lang="fi-FI" sz="1100" dirty="0" smtClean="0"/>
              <a:t>hdf</a:t>
            </a:r>
            <a:endParaRPr lang="en-US" sz="1100" dirty="0"/>
          </a:p>
        </p:txBody>
      </p:sp>
      <p:sp>
        <p:nvSpPr>
          <p:cNvPr id="8" name="TextBox 7"/>
          <p:cNvSpPr txBox="1"/>
          <p:nvPr/>
        </p:nvSpPr>
        <p:spPr>
          <a:xfrm>
            <a:off x="419477" y="5234742"/>
            <a:ext cx="5453191" cy="1200329"/>
          </a:xfrm>
          <a:prstGeom prst="rect">
            <a:avLst/>
          </a:prstGeom>
          <a:noFill/>
        </p:spPr>
        <p:txBody>
          <a:bodyPr wrap="square" rtlCol="0">
            <a:spAutoFit/>
          </a:bodyPr>
          <a:lstStyle/>
          <a:p>
            <a:pPr marL="285750" indent="-285750">
              <a:buFont typeface="Arial"/>
              <a:buChar char="•"/>
            </a:pPr>
            <a:r>
              <a:rPr lang="en-US" dirty="0" smtClean="0"/>
              <a:t>The spatial subset of the tiles above show large and small lakes over Canada.  </a:t>
            </a:r>
          </a:p>
          <a:p>
            <a:pPr marL="285750" indent="-285750">
              <a:buFont typeface="Arial"/>
              <a:buChar char="•"/>
            </a:pPr>
            <a:r>
              <a:rPr lang="en-US" dirty="0" smtClean="0"/>
              <a:t>There is a significant improvement in defined shorelines, and small inland water bodies. </a:t>
            </a:r>
            <a:endParaRPr lang="en-US" dirty="0"/>
          </a:p>
        </p:txBody>
      </p:sp>
      <p:pic>
        <p:nvPicPr>
          <p:cNvPr id="10" name="Picture 9" descr="MOD44WA1_LWM_Greatlake_Huron_canad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953" y="652418"/>
            <a:ext cx="3749067" cy="3749067"/>
          </a:xfrm>
          <a:prstGeom prst="rect">
            <a:avLst/>
          </a:prstGeom>
          <a:solidFill>
            <a:schemeClr val="tx1"/>
          </a:solidFill>
          <a:ln>
            <a:solidFill>
              <a:schemeClr val="tx1"/>
            </a:solidFill>
          </a:ln>
        </p:spPr>
      </p:pic>
      <p:pic>
        <p:nvPicPr>
          <p:cNvPr id="11" name="Picture 10" descr="MOD12Q1_LWM_Greatlake_Huron_canad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77" y="652418"/>
            <a:ext cx="3749067" cy="3749067"/>
          </a:xfrm>
          <a:prstGeom prst="rect">
            <a:avLst/>
          </a:prstGeom>
          <a:solidFill>
            <a:schemeClr val="tx1"/>
          </a:solidFill>
          <a:ln>
            <a:solidFill>
              <a:schemeClr val="tx1"/>
            </a:solidFill>
          </a:ln>
        </p:spPr>
      </p:pic>
      <p:pic>
        <p:nvPicPr>
          <p:cNvPr id="9" name="Picture 8" descr="LWM_legend_mar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1062" y="5234742"/>
            <a:ext cx="2878853" cy="1371600"/>
          </a:xfrm>
          <a:prstGeom prst="rect">
            <a:avLst/>
          </a:prstGeom>
        </p:spPr>
      </p:pic>
    </p:spTree>
    <p:extLst>
      <p:ext uri="{BB962C8B-B14F-4D97-AF65-F5344CB8AC3E}">
        <p14:creationId xmlns:p14="http://schemas.microsoft.com/office/powerpoint/2010/main" val="191194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7097" y="4662687"/>
            <a:ext cx="3313728" cy="261610"/>
          </a:xfrm>
          <a:prstGeom prst="rect">
            <a:avLst/>
          </a:prstGeom>
          <a:noFill/>
        </p:spPr>
        <p:txBody>
          <a:bodyPr wrap="none" rtlCol="0">
            <a:spAutoFit/>
          </a:bodyPr>
          <a:lstStyle/>
          <a:p>
            <a:r>
              <a:rPr lang="fi-FI" sz="1100" dirty="0"/>
              <a:t>MOD12Q1.A2001001.h17v00.004.2004358134250.hdf</a:t>
            </a:r>
            <a:endParaRPr lang="en-US" sz="1100" dirty="0"/>
          </a:p>
        </p:txBody>
      </p:sp>
      <p:sp>
        <p:nvSpPr>
          <p:cNvPr id="7" name="TextBox 6"/>
          <p:cNvSpPr txBox="1"/>
          <p:nvPr/>
        </p:nvSpPr>
        <p:spPr>
          <a:xfrm>
            <a:off x="5202176" y="4662687"/>
            <a:ext cx="3429144" cy="261610"/>
          </a:xfrm>
          <a:prstGeom prst="rect">
            <a:avLst/>
          </a:prstGeom>
          <a:noFill/>
        </p:spPr>
        <p:txBody>
          <a:bodyPr wrap="none" rtlCol="0">
            <a:spAutoFit/>
          </a:bodyPr>
          <a:lstStyle/>
          <a:p>
            <a:r>
              <a:rPr lang="fi-FI" sz="1100" dirty="0"/>
              <a:t>MOD44WA1.A2000055.h17v00.005.2010251165201.hdf</a:t>
            </a:r>
            <a:endParaRPr lang="en-US" sz="1100" dirty="0"/>
          </a:p>
        </p:txBody>
      </p:sp>
      <p:sp>
        <p:nvSpPr>
          <p:cNvPr id="8" name="TextBox 7"/>
          <p:cNvSpPr txBox="1"/>
          <p:nvPr/>
        </p:nvSpPr>
        <p:spPr>
          <a:xfrm>
            <a:off x="419477" y="5234742"/>
            <a:ext cx="5453191" cy="1200329"/>
          </a:xfrm>
          <a:prstGeom prst="rect">
            <a:avLst/>
          </a:prstGeom>
          <a:noFill/>
        </p:spPr>
        <p:txBody>
          <a:bodyPr wrap="square" rtlCol="0">
            <a:spAutoFit/>
          </a:bodyPr>
          <a:lstStyle/>
          <a:p>
            <a:pPr marL="285750" indent="-285750">
              <a:buFont typeface="Arial"/>
              <a:buChar char="•"/>
            </a:pPr>
            <a:r>
              <a:rPr lang="en-US" dirty="0" smtClean="0"/>
              <a:t>The spatial subset of the tiles above show tile h17v00. </a:t>
            </a:r>
          </a:p>
          <a:p>
            <a:pPr marL="285750" indent="-285750">
              <a:buFont typeface="Arial"/>
              <a:buChar char="•"/>
            </a:pPr>
            <a:r>
              <a:rPr lang="en-US" dirty="0" smtClean="0"/>
              <a:t>There is a significant improvement in </a:t>
            </a:r>
            <a:r>
              <a:rPr lang="en-US" dirty="0" err="1" smtClean="0"/>
              <a:t>geolocation</a:t>
            </a:r>
            <a:r>
              <a:rPr lang="en-US" dirty="0" smtClean="0"/>
              <a:t>.  Which resolves the previous issue noted. </a:t>
            </a:r>
            <a:endParaRPr lang="en-US" dirty="0"/>
          </a:p>
        </p:txBody>
      </p:sp>
      <p:pic>
        <p:nvPicPr>
          <p:cNvPr id="9" name="Picture 8" descr="LWM_legend_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546" y="5219700"/>
            <a:ext cx="2878853" cy="1371600"/>
          </a:xfrm>
          <a:prstGeom prst="rect">
            <a:avLst/>
          </a:prstGeom>
        </p:spPr>
      </p:pic>
      <p:pic>
        <p:nvPicPr>
          <p:cNvPr id="4" name="Picture 3" descr="MOD12Q1_LWM_h17v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725687"/>
            <a:ext cx="3937000" cy="3937000"/>
          </a:xfrm>
          <a:prstGeom prst="rect">
            <a:avLst/>
          </a:prstGeom>
        </p:spPr>
      </p:pic>
      <p:pic>
        <p:nvPicPr>
          <p:cNvPr id="5" name="Picture 4" descr="MOD44WA1_LWM_h17v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725687"/>
            <a:ext cx="3937000" cy="3937000"/>
          </a:xfrm>
          <a:prstGeom prst="rect">
            <a:avLst/>
          </a:prstGeom>
        </p:spPr>
      </p:pic>
    </p:spTree>
    <p:extLst>
      <p:ext uri="{BB962C8B-B14F-4D97-AF65-F5344CB8AC3E}">
        <p14:creationId xmlns:p14="http://schemas.microsoft.com/office/powerpoint/2010/main" val="189080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5997" y="4662687"/>
            <a:ext cx="3313728" cy="261610"/>
          </a:xfrm>
          <a:prstGeom prst="rect">
            <a:avLst/>
          </a:prstGeom>
          <a:noFill/>
        </p:spPr>
        <p:txBody>
          <a:bodyPr wrap="none" rtlCol="0">
            <a:spAutoFit/>
          </a:bodyPr>
          <a:lstStyle/>
          <a:p>
            <a:r>
              <a:rPr lang="fi-FI" sz="1100" dirty="0"/>
              <a:t>MOD12Q1.A2001001.h12v09.004.2004358134134.hdf</a:t>
            </a:r>
            <a:endParaRPr lang="en-US" sz="1100" dirty="0"/>
          </a:p>
        </p:txBody>
      </p:sp>
      <p:sp>
        <p:nvSpPr>
          <p:cNvPr id="7" name="TextBox 6"/>
          <p:cNvSpPr txBox="1"/>
          <p:nvPr/>
        </p:nvSpPr>
        <p:spPr>
          <a:xfrm>
            <a:off x="5049776" y="4662687"/>
            <a:ext cx="3429144" cy="261610"/>
          </a:xfrm>
          <a:prstGeom prst="rect">
            <a:avLst/>
          </a:prstGeom>
          <a:noFill/>
        </p:spPr>
        <p:txBody>
          <a:bodyPr wrap="none" rtlCol="0">
            <a:spAutoFit/>
          </a:bodyPr>
          <a:lstStyle/>
          <a:p>
            <a:r>
              <a:rPr lang="fi-FI" sz="1100" dirty="0" smtClean="0"/>
              <a:t>MOD44WA1.A2000055.h12v09.005.2010251165201.hdf</a:t>
            </a:r>
            <a:endParaRPr lang="en-US" sz="1100" dirty="0"/>
          </a:p>
        </p:txBody>
      </p:sp>
      <p:sp>
        <p:nvSpPr>
          <p:cNvPr id="8" name="TextBox 7"/>
          <p:cNvSpPr txBox="1"/>
          <p:nvPr/>
        </p:nvSpPr>
        <p:spPr>
          <a:xfrm>
            <a:off x="419477" y="5234742"/>
            <a:ext cx="5453191" cy="1200329"/>
          </a:xfrm>
          <a:prstGeom prst="rect">
            <a:avLst/>
          </a:prstGeom>
          <a:noFill/>
        </p:spPr>
        <p:txBody>
          <a:bodyPr wrap="square" rtlCol="0">
            <a:spAutoFit/>
          </a:bodyPr>
          <a:lstStyle/>
          <a:p>
            <a:pPr marL="285750" indent="-285750">
              <a:buFont typeface="Arial"/>
              <a:buChar char="•"/>
            </a:pPr>
            <a:r>
              <a:rPr lang="en-US" dirty="0" smtClean="0"/>
              <a:t>The spatial subset of the tiles above show the Amazon river in Northern Brazil. </a:t>
            </a:r>
          </a:p>
          <a:p>
            <a:pPr marL="285750" indent="-285750">
              <a:buFont typeface="Arial"/>
              <a:buChar char="•"/>
            </a:pPr>
            <a:r>
              <a:rPr lang="en-US" dirty="0" smtClean="0"/>
              <a:t>There is a significant improvement in defined rivers and streams. </a:t>
            </a:r>
            <a:endParaRPr lang="en-US" dirty="0"/>
          </a:p>
        </p:txBody>
      </p:sp>
      <p:pic>
        <p:nvPicPr>
          <p:cNvPr id="5" name="Picture 4" descr="MOD44WA1_LWM_amaz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860" y="852727"/>
            <a:ext cx="3809960" cy="3809960"/>
          </a:xfrm>
          <a:prstGeom prst="rect">
            <a:avLst/>
          </a:prstGeom>
          <a:ln>
            <a:solidFill>
              <a:schemeClr val="tx1"/>
            </a:solidFill>
          </a:ln>
        </p:spPr>
      </p:pic>
      <p:pic>
        <p:nvPicPr>
          <p:cNvPr id="10" name="Picture 9" descr="MOD12Q1_LWM_amaz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38" y="852727"/>
            <a:ext cx="3809960" cy="3809960"/>
          </a:xfrm>
          <a:prstGeom prst="rect">
            <a:avLst/>
          </a:prstGeom>
          <a:ln>
            <a:solidFill>
              <a:schemeClr val="tx1"/>
            </a:solidFill>
          </a:ln>
        </p:spPr>
      </p:pic>
      <p:pic>
        <p:nvPicPr>
          <p:cNvPr id="11" name="Picture 10" descr="LWM_legend_mar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546" y="5219700"/>
            <a:ext cx="2878853" cy="1371600"/>
          </a:xfrm>
          <a:prstGeom prst="rect">
            <a:avLst/>
          </a:prstGeom>
        </p:spPr>
      </p:pic>
    </p:spTree>
    <p:extLst>
      <p:ext uri="{BB962C8B-B14F-4D97-AF65-F5344CB8AC3E}">
        <p14:creationId xmlns:p14="http://schemas.microsoft.com/office/powerpoint/2010/main" val="1279985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4248</TotalTime>
  <Words>464</Words>
  <Application>Microsoft Office PowerPoint</Application>
  <PresentationFormat>On-screen Show (4:3)</PresentationFormat>
  <Paragraphs>130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C6 Land Water 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Innovim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C6 Land Water Mask Evaluation Comparison of MOD09A1 C6 LWM and MOD44WA1 UMD C6</dc:title>
  <dc:creator>Peter Ma</dc:creator>
  <cp:lastModifiedBy>sdevadig</cp:lastModifiedBy>
  <cp:revision>47</cp:revision>
  <dcterms:created xsi:type="dcterms:W3CDTF">2012-07-16T20:23:48Z</dcterms:created>
  <dcterms:modified xsi:type="dcterms:W3CDTF">2013-04-16T14:05:45Z</dcterms:modified>
</cp:coreProperties>
</file>