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tiff" ContentType="image/tiff"/>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6" r:id="rId2"/>
    <p:sldId id="295" r:id="rId3"/>
    <p:sldId id="293" r:id="rId4"/>
    <p:sldId id="257" r:id="rId5"/>
    <p:sldId id="261" r:id="rId6"/>
    <p:sldId id="264" r:id="rId7"/>
    <p:sldId id="275" r:id="rId8"/>
    <p:sldId id="281" r:id="rId9"/>
    <p:sldId id="285" r:id="rId10"/>
    <p:sldId id="286" r:id="rId11"/>
    <p:sldId id="287" r:id="rId12"/>
    <p:sldId id="304" r:id="rId13"/>
    <p:sldId id="296" r:id="rId14"/>
    <p:sldId id="297" r:id="rId15"/>
    <p:sldId id="298" r:id="rId16"/>
    <p:sldId id="299" r:id="rId17"/>
    <p:sldId id="300" r:id="rId18"/>
    <p:sldId id="301" r:id="rId19"/>
    <p:sldId id="302" r:id="rId20"/>
    <p:sldId id="303" r:id="rId21"/>
    <p:sldId id="294" r:id="rId22"/>
    <p:sldId id="268" r:id="rId23"/>
    <p:sldId id="269" r:id="rId24"/>
    <p:sldId id="263" r:id="rId25"/>
    <p:sldId id="271" r:id="rId26"/>
    <p:sldId id="265" r:id="rId27"/>
    <p:sldId id="289" r:id="rId28"/>
    <p:sldId id="28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33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2" autoAdjust="0"/>
    <p:restoredTop sz="86463" autoAdjust="0"/>
  </p:normalViewPr>
  <p:slideViewPr>
    <p:cSldViewPr>
      <p:cViewPr varScale="1">
        <p:scale>
          <a:sx n="52" d="100"/>
          <a:sy n="52" d="100"/>
        </p:scale>
        <p:origin x="-96"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F61D4C-D6F6-435A-8E2E-CD861FB8BEF6}" type="datetimeFigureOut">
              <a:rPr lang="en-US" smtClean="0"/>
              <a:pPr/>
              <a:t>4/16/2013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712AA3-9AE6-400B-AF25-D510D814ACD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96E29B5-324D-4E8D-8164-3B99DCCC3C2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712AA3-9AE6-400B-AF25-D510D814ACD0}"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smtClean="0"/>
          </a:p>
        </p:txBody>
      </p:sp>
      <p:sp>
        <p:nvSpPr>
          <p:cNvPr id="72708" name="Slide Number Placeholder 3"/>
          <p:cNvSpPr>
            <a:spLocks noGrp="1"/>
          </p:cNvSpPr>
          <p:nvPr>
            <p:ph type="sldNum" sz="quarter" idx="5"/>
          </p:nvPr>
        </p:nvSpPr>
        <p:spPr/>
        <p:txBody>
          <a:bodyPr/>
          <a:lstStyle/>
          <a:p>
            <a:pPr>
              <a:defRPr/>
            </a:pPr>
            <a:fld id="{ABB20174-971D-41E3-89B1-A9C74D5E1BBD}" type="slidenum">
              <a:rPr lang="en-US" smtClean="0"/>
              <a:pPr>
                <a:defRPr/>
              </a:pPr>
              <a:t>13</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7" name="슬라이드 노트 개체 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ko-KR" dirty="0" smtClean="0"/>
              <a:t>In this study,</a:t>
            </a:r>
            <a:r>
              <a:rPr lang="en-US" altLang="ko-KR" baseline="0" dirty="0" smtClean="0"/>
              <a:t> </a:t>
            </a:r>
            <a:r>
              <a:rPr lang="en-US" altLang="ko-KR" dirty="0" smtClean="0"/>
              <a:t>We</a:t>
            </a:r>
            <a:r>
              <a:rPr lang="en-US" altLang="ko-KR" baseline="0" dirty="0" smtClean="0"/>
              <a:t> used different aerosol variables, AI and AOD for different period of  1979 to 2000 and 2001 to 2011. CRU surface temperature, GPCP precipitation, and MERRA pressure level data are used in this study.</a:t>
            </a:r>
            <a:endParaRPr lang="ko-KR" altLang="en-US" dirty="0" smtClean="0"/>
          </a:p>
        </p:txBody>
      </p:sp>
      <p:sp>
        <p:nvSpPr>
          <p:cNvPr id="47108" name="슬라이드 번호 개체 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fld id="{27E6E777-7422-4C82-82B5-3273A599291B}" type="slidenum">
              <a:rPr kumimoji="0" lang="ko-KR" altLang="en-US">
                <a:latin typeface="맑은 고딕" pitchFamily="50" charset="-127"/>
                <a:ea typeface="맑은 고딕" pitchFamily="50" charset="-127"/>
              </a:rPr>
              <a:pPr eaLnBrk="1" hangingPunct="1"/>
              <a:t>14</a:t>
            </a:fld>
            <a:endParaRPr kumimoji="0" lang="ko-KR" altLang="en-US">
              <a:latin typeface="맑은 고딕" pitchFamily="50" charset="-127"/>
              <a:ea typeface="맑은 고딕" pitchFamily="50" charset="-127"/>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7" name="슬라이드 노트 개체 틀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ko-KR" baseline="0" dirty="0" smtClean="0"/>
              <a:t>This figure is  normalized time series of AI and AOD. Every original time series from different sources is separately normalized for case selection.  As we know, standard deviation of normalized time series is one. So, we can judge which year is higher and which year is lower with criteria over and below one standard deviation of NAI, respectively. (We did not consider linear trend because of short period)</a:t>
            </a:r>
            <a:endParaRPr lang="ko-KR" altLang="en-US" dirty="0" smtClean="0"/>
          </a:p>
        </p:txBody>
      </p:sp>
      <p:sp>
        <p:nvSpPr>
          <p:cNvPr id="47108" name="슬라이드 번호 개체 틀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굴림" pitchFamily="50" charset="-127"/>
                <a:ea typeface="굴림" pitchFamily="50" charset="-127"/>
              </a:defRPr>
            </a:lvl1pPr>
            <a:lvl2pPr marL="742950" indent="-285750" eaLnBrk="0" hangingPunct="0">
              <a:defRPr kumimoji="1">
                <a:solidFill>
                  <a:schemeClr val="tx1"/>
                </a:solidFill>
                <a:latin typeface="굴림" pitchFamily="50" charset="-127"/>
                <a:ea typeface="굴림" pitchFamily="50" charset="-127"/>
              </a:defRPr>
            </a:lvl2pPr>
            <a:lvl3pPr marL="1143000" indent="-228600" eaLnBrk="0" hangingPunct="0">
              <a:defRPr kumimoji="1">
                <a:solidFill>
                  <a:schemeClr val="tx1"/>
                </a:solidFill>
                <a:latin typeface="굴림" pitchFamily="50" charset="-127"/>
                <a:ea typeface="굴림" pitchFamily="50" charset="-127"/>
              </a:defRPr>
            </a:lvl3pPr>
            <a:lvl4pPr marL="1600200" indent="-228600" eaLnBrk="0" hangingPunct="0">
              <a:defRPr kumimoji="1">
                <a:solidFill>
                  <a:schemeClr val="tx1"/>
                </a:solidFill>
                <a:latin typeface="굴림" pitchFamily="50" charset="-127"/>
                <a:ea typeface="굴림" pitchFamily="50" charset="-127"/>
              </a:defRPr>
            </a:lvl4pPr>
            <a:lvl5pPr marL="2057400" indent="-228600" eaLnBrk="0" hangingPunct="0">
              <a:defRPr kumimoji="1">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fld id="{27E6E777-7422-4C82-82B5-3273A599291B}" type="slidenum">
              <a:rPr kumimoji="0" lang="ko-KR" altLang="en-US">
                <a:latin typeface="맑은 고딕" pitchFamily="50" charset="-127"/>
                <a:ea typeface="맑은 고딕" pitchFamily="50" charset="-127"/>
              </a:rPr>
              <a:pPr eaLnBrk="1" hangingPunct="1"/>
              <a:t>15</a:t>
            </a:fld>
            <a:endParaRPr kumimoji="0" lang="ko-KR" altLang="en-US">
              <a:latin typeface="맑은 고딕" pitchFamily="50" charset="-127"/>
              <a:ea typeface="맑은 고딕" pitchFamily="50" charset="-127"/>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슬라이드 노트 개체 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ko-KR" altLang="en-US" dirty="0" smtClean="0"/>
          </a:p>
        </p:txBody>
      </p:sp>
      <p:sp>
        <p:nvSpPr>
          <p:cNvPr id="47108" name="슬라이드 번호 개체 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굴림" pitchFamily="50" charset="-127"/>
                <a:ea typeface="굴림" pitchFamily="50" charset="-127"/>
              </a:defRPr>
            </a:lvl1pPr>
            <a:lvl2pPr marL="734852" indent="-282635" eaLnBrk="0" hangingPunct="0">
              <a:defRPr kumimoji="1">
                <a:solidFill>
                  <a:schemeClr val="tx1"/>
                </a:solidFill>
                <a:latin typeface="굴림" pitchFamily="50" charset="-127"/>
                <a:ea typeface="굴림" pitchFamily="50" charset="-127"/>
              </a:defRPr>
            </a:lvl2pPr>
            <a:lvl3pPr marL="1130541" indent="-226108" eaLnBrk="0" hangingPunct="0">
              <a:defRPr kumimoji="1">
                <a:solidFill>
                  <a:schemeClr val="tx1"/>
                </a:solidFill>
                <a:latin typeface="굴림" pitchFamily="50" charset="-127"/>
                <a:ea typeface="굴림" pitchFamily="50" charset="-127"/>
              </a:defRPr>
            </a:lvl3pPr>
            <a:lvl4pPr marL="1582758" indent="-226108" eaLnBrk="0" hangingPunct="0">
              <a:defRPr kumimoji="1">
                <a:solidFill>
                  <a:schemeClr val="tx1"/>
                </a:solidFill>
                <a:latin typeface="굴림" pitchFamily="50" charset="-127"/>
                <a:ea typeface="굴림" pitchFamily="50" charset="-127"/>
              </a:defRPr>
            </a:lvl4pPr>
            <a:lvl5pPr marL="2034974" indent="-226108" eaLnBrk="0" hangingPunct="0">
              <a:defRPr kumimoji="1">
                <a:solidFill>
                  <a:schemeClr val="tx1"/>
                </a:solidFill>
                <a:latin typeface="굴림" pitchFamily="50" charset="-127"/>
                <a:ea typeface="굴림" pitchFamily="50" charset="-127"/>
              </a:defRPr>
            </a:lvl5pPr>
            <a:lvl6pPr marL="2487191" indent="-226108" eaLnBrk="0" fontAlgn="base" hangingPunct="0">
              <a:spcBef>
                <a:spcPct val="0"/>
              </a:spcBef>
              <a:spcAft>
                <a:spcPct val="0"/>
              </a:spcAft>
              <a:defRPr kumimoji="1">
                <a:solidFill>
                  <a:schemeClr val="tx1"/>
                </a:solidFill>
                <a:latin typeface="굴림" pitchFamily="50" charset="-127"/>
                <a:ea typeface="굴림" pitchFamily="50" charset="-127"/>
              </a:defRPr>
            </a:lvl6pPr>
            <a:lvl7pPr marL="2939407" indent="-226108" eaLnBrk="0" fontAlgn="base" hangingPunct="0">
              <a:spcBef>
                <a:spcPct val="0"/>
              </a:spcBef>
              <a:spcAft>
                <a:spcPct val="0"/>
              </a:spcAft>
              <a:defRPr kumimoji="1">
                <a:solidFill>
                  <a:schemeClr val="tx1"/>
                </a:solidFill>
                <a:latin typeface="굴림" pitchFamily="50" charset="-127"/>
                <a:ea typeface="굴림" pitchFamily="50" charset="-127"/>
              </a:defRPr>
            </a:lvl7pPr>
            <a:lvl8pPr marL="3391624" indent="-226108" eaLnBrk="0" fontAlgn="base" hangingPunct="0">
              <a:spcBef>
                <a:spcPct val="0"/>
              </a:spcBef>
              <a:spcAft>
                <a:spcPct val="0"/>
              </a:spcAft>
              <a:defRPr kumimoji="1">
                <a:solidFill>
                  <a:schemeClr val="tx1"/>
                </a:solidFill>
                <a:latin typeface="굴림" pitchFamily="50" charset="-127"/>
                <a:ea typeface="굴림" pitchFamily="50" charset="-127"/>
              </a:defRPr>
            </a:lvl8pPr>
            <a:lvl9pPr marL="3843840" indent="-226108"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fld id="{27E6E777-7422-4C82-82B5-3273A599291B}" type="slidenum">
              <a:rPr kumimoji="0" lang="ko-KR" altLang="en-US">
                <a:latin typeface="맑은 고딕" pitchFamily="50" charset="-127"/>
                <a:ea typeface="맑은 고딕" pitchFamily="50" charset="-127"/>
              </a:rPr>
              <a:pPr eaLnBrk="1" hangingPunct="1"/>
              <a:t>16</a:t>
            </a:fld>
            <a:endParaRPr kumimoji="0" lang="ko-KR" altLang="en-US">
              <a:latin typeface="맑은 고딕" pitchFamily="50" charset="-127"/>
              <a:ea typeface="맑은 고딕" pitchFamily="50" charset="-127"/>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슬라이드 노트 개체 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ko-KR" altLang="en-US" dirty="0" smtClean="0"/>
          </a:p>
        </p:txBody>
      </p:sp>
      <p:sp>
        <p:nvSpPr>
          <p:cNvPr id="47108" name="슬라이드 번호 개체 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굴림" pitchFamily="50" charset="-127"/>
                <a:ea typeface="굴림" pitchFamily="50" charset="-127"/>
              </a:defRPr>
            </a:lvl1pPr>
            <a:lvl2pPr marL="734852" indent="-282635" eaLnBrk="0" hangingPunct="0">
              <a:defRPr kumimoji="1">
                <a:solidFill>
                  <a:schemeClr val="tx1"/>
                </a:solidFill>
                <a:latin typeface="굴림" pitchFamily="50" charset="-127"/>
                <a:ea typeface="굴림" pitchFamily="50" charset="-127"/>
              </a:defRPr>
            </a:lvl2pPr>
            <a:lvl3pPr marL="1130541" indent="-226108" eaLnBrk="0" hangingPunct="0">
              <a:defRPr kumimoji="1">
                <a:solidFill>
                  <a:schemeClr val="tx1"/>
                </a:solidFill>
                <a:latin typeface="굴림" pitchFamily="50" charset="-127"/>
                <a:ea typeface="굴림" pitchFamily="50" charset="-127"/>
              </a:defRPr>
            </a:lvl3pPr>
            <a:lvl4pPr marL="1582758" indent="-226108" eaLnBrk="0" hangingPunct="0">
              <a:defRPr kumimoji="1">
                <a:solidFill>
                  <a:schemeClr val="tx1"/>
                </a:solidFill>
                <a:latin typeface="굴림" pitchFamily="50" charset="-127"/>
                <a:ea typeface="굴림" pitchFamily="50" charset="-127"/>
              </a:defRPr>
            </a:lvl4pPr>
            <a:lvl5pPr marL="2034974" indent="-226108" eaLnBrk="0" hangingPunct="0">
              <a:defRPr kumimoji="1">
                <a:solidFill>
                  <a:schemeClr val="tx1"/>
                </a:solidFill>
                <a:latin typeface="굴림" pitchFamily="50" charset="-127"/>
                <a:ea typeface="굴림" pitchFamily="50" charset="-127"/>
              </a:defRPr>
            </a:lvl5pPr>
            <a:lvl6pPr marL="2487191" indent="-226108" eaLnBrk="0" fontAlgn="base" hangingPunct="0">
              <a:spcBef>
                <a:spcPct val="0"/>
              </a:spcBef>
              <a:spcAft>
                <a:spcPct val="0"/>
              </a:spcAft>
              <a:defRPr kumimoji="1">
                <a:solidFill>
                  <a:schemeClr val="tx1"/>
                </a:solidFill>
                <a:latin typeface="굴림" pitchFamily="50" charset="-127"/>
                <a:ea typeface="굴림" pitchFamily="50" charset="-127"/>
              </a:defRPr>
            </a:lvl6pPr>
            <a:lvl7pPr marL="2939407" indent="-226108" eaLnBrk="0" fontAlgn="base" hangingPunct="0">
              <a:spcBef>
                <a:spcPct val="0"/>
              </a:spcBef>
              <a:spcAft>
                <a:spcPct val="0"/>
              </a:spcAft>
              <a:defRPr kumimoji="1">
                <a:solidFill>
                  <a:schemeClr val="tx1"/>
                </a:solidFill>
                <a:latin typeface="굴림" pitchFamily="50" charset="-127"/>
                <a:ea typeface="굴림" pitchFamily="50" charset="-127"/>
              </a:defRPr>
            </a:lvl7pPr>
            <a:lvl8pPr marL="3391624" indent="-226108" eaLnBrk="0" fontAlgn="base" hangingPunct="0">
              <a:spcBef>
                <a:spcPct val="0"/>
              </a:spcBef>
              <a:spcAft>
                <a:spcPct val="0"/>
              </a:spcAft>
              <a:defRPr kumimoji="1">
                <a:solidFill>
                  <a:schemeClr val="tx1"/>
                </a:solidFill>
                <a:latin typeface="굴림" pitchFamily="50" charset="-127"/>
                <a:ea typeface="굴림" pitchFamily="50" charset="-127"/>
              </a:defRPr>
            </a:lvl8pPr>
            <a:lvl9pPr marL="3843840" indent="-226108"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fld id="{27E6E777-7422-4C82-82B5-3273A599291B}" type="slidenum">
              <a:rPr kumimoji="0" lang="ko-KR" altLang="en-US">
                <a:latin typeface="맑은 고딕" pitchFamily="50" charset="-127"/>
                <a:ea typeface="맑은 고딕" pitchFamily="50" charset="-127"/>
              </a:rPr>
              <a:pPr eaLnBrk="1" hangingPunct="1"/>
              <a:t>17</a:t>
            </a:fld>
            <a:endParaRPr kumimoji="0" lang="ko-KR" altLang="en-US">
              <a:latin typeface="맑은 고딕" pitchFamily="50" charset="-127"/>
              <a:ea typeface="맑은 고딕" pitchFamily="50" charset="-127"/>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슬라이드 노트 개체 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ko-KR" dirty="0" smtClean="0"/>
              <a:t>This figure</a:t>
            </a:r>
            <a:r>
              <a:rPr lang="en-US" altLang="ko-KR" baseline="0" dirty="0" smtClean="0"/>
              <a:t> shows </a:t>
            </a:r>
            <a:r>
              <a:rPr lang="en-US" altLang="ko-KR" dirty="0" smtClean="0"/>
              <a:t>that</a:t>
            </a:r>
            <a:r>
              <a:rPr lang="en-US" altLang="ko-KR" baseline="0" dirty="0" smtClean="0"/>
              <a:t> elevated dust and black carbon absorbs solar radiation and heats atmosphere around the slopes of the </a:t>
            </a:r>
            <a:r>
              <a:rPr lang="en-US" altLang="ko-KR" baseline="0" dirty="0" err="1" smtClean="0"/>
              <a:t>tp</a:t>
            </a:r>
            <a:r>
              <a:rPr lang="en-US" altLang="ko-KR" baseline="0" dirty="0" smtClean="0"/>
              <a:t>, further enhancing the motion up and along the </a:t>
            </a:r>
            <a:r>
              <a:rPr lang="en-US" altLang="ko-KR" baseline="0" dirty="0" err="1" smtClean="0"/>
              <a:t>tp</a:t>
            </a:r>
            <a:r>
              <a:rPr lang="en-US" altLang="ko-KR" baseline="0" dirty="0" smtClean="0"/>
              <a:t> slopes. So, increased low level southwesterly brings in additional moisture from the Arabian sea and the Indian ocean to northern India and the Himalayan foothills.</a:t>
            </a:r>
          </a:p>
          <a:p>
            <a:pPr defTabSz="904433" latinLnBrk="1">
              <a:defRPr/>
            </a:pPr>
            <a:r>
              <a:rPr lang="en-US" altLang="ko-KR" dirty="0" smtClean="0"/>
              <a:t>The</a:t>
            </a:r>
            <a:r>
              <a:rPr lang="en-US" altLang="ko-KR" baseline="0" dirty="0" smtClean="0"/>
              <a:t> enhanced moisture increases convective instability, and spurs deep convection.</a:t>
            </a:r>
            <a:endParaRPr lang="ko-KR" altLang="en-US" dirty="0" smtClean="0"/>
          </a:p>
        </p:txBody>
      </p:sp>
      <p:sp>
        <p:nvSpPr>
          <p:cNvPr id="47108" name="슬라이드 번호 개체 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굴림" pitchFamily="50" charset="-127"/>
                <a:ea typeface="굴림" pitchFamily="50" charset="-127"/>
              </a:defRPr>
            </a:lvl1pPr>
            <a:lvl2pPr marL="734852" indent="-282635" eaLnBrk="0" hangingPunct="0">
              <a:defRPr kumimoji="1">
                <a:solidFill>
                  <a:schemeClr val="tx1"/>
                </a:solidFill>
                <a:latin typeface="굴림" pitchFamily="50" charset="-127"/>
                <a:ea typeface="굴림" pitchFamily="50" charset="-127"/>
              </a:defRPr>
            </a:lvl2pPr>
            <a:lvl3pPr marL="1130541" indent="-226108" eaLnBrk="0" hangingPunct="0">
              <a:defRPr kumimoji="1">
                <a:solidFill>
                  <a:schemeClr val="tx1"/>
                </a:solidFill>
                <a:latin typeface="굴림" pitchFamily="50" charset="-127"/>
                <a:ea typeface="굴림" pitchFamily="50" charset="-127"/>
              </a:defRPr>
            </a:lvl3pPr>
            <a:lvl4pPr marL="1582758" indent="-226108" eaLnBrk="0" hangingPunct="0">
              <a:defRPr kumimoji="1">
                <a:solidFill>
                  <a:schemeClr val="tx1"/>
                </a:solidFill>
                <a:latin typeface="굴림" pitchFamily="50" charset="-127"/>
                <a:ea typeface="굴림" pitchFamily="50" charset="-127"/>
              </a:defRPr>
            </a:lvl4pPr>
            <a:lvl5pPr marL="2034974" indent="-226108" eaLnBrk="0" hangingPunct="0">
              <a:defRPr kumimoji="1">
                <a:solidFill>
                  <a:schemeClr val="tx1"/>
                </a:solidFill>
                <a:latin typeface="굴림" pitchFamily="50" charset="-127"/>
                <a:ea typeface="굴림" pitchFamily="50" charset="-127"/>
              </a:defRPr>
            </a:lvl5pPr>
            <a:lvl6pPr marL="2487191" indent="-226108" eaLnBrk="0" fontAlgn="base" hangingPunct="0">
              <a:spcBef>
                <a:spcPct val="0"/>
              </a:spcBef>
              <a:spcAft>
                <a:spcPct val="0"/>
              </a:spcAft>
              <a:defRPr kumimoji="1">
                <a:solidFill>
                  <a:schemeClr val="tx1"/>
                </a:solidFill>
                <a:latin typeface="굴림" pitchFamily="50" charset="-127"/>
                <a:ea typeface="굴림" pitchFamily="50" charset="-127"/>
              </a:defRPr>
            </a:lvl6pPr>
            <a:lvl7pPr marL="2939407" indent="-226108" eaLnBrk="0" fontAlgn="base" hangingPunct="0">
              <a:spcBef>
                <a:spcPct val="0"/>
              </a:spcBef>
              <a:spcAft>
                <a:spcPct val="0"/>
              </a:spcAft>
              <a:defRPr kumimoji="1">
                <a:solidFill>
                  <a:schemeClr val="tx1"/>
                </a:solidFill>
                <a:latin typeface="굴림" pitchFamily="50" charset="-127"/>
                <a:ea typeface="굴림" pitchFamily="50" charset="-127"/>
              </a:defRPr>
            </a:lvl7pPr>
            <a:lvl8pPr marL="3391624" indent="-226108" eaLnBrk="0" fontAlgn="base" hangingPunct="0">
              <a:spcBef>
                <a:spcPct val="0"/>
              </a:spcBef>
              <a:spcAft>
                <a:spcPct val="0"/>
              </a:spcAft>
              <a:defRPr kumimoji="1">
                <a:solidFill>
                  <a:schemeClr val="tx1"/>
                </a:solidFill>
                <a:latin typeface="굴림" pitchFamily="50" charset="-127"/>
                <a:ea typeface="굴림" pitchFamily="50" charset="-127"/>
              </a:defRPr>
            </a:lvl8pPr>
            <a:lvl9pPr marL="3843840" indent="-226108"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fld id="{27E6E777-7422-4C82-82B5-3273A599291B}" type="slidenum">
              <a:rPr kumimoji="0" lang="ko-KR" altLang="en-US">
                <a:latin typeface="맑은 고딕" pitchFamily="50" charset="-127"/>
                <a:ea typeface="맑은 고딕" pitchFamily="50" charset="-127"/>
              </a:rPr>
              <a:pPr eaLnBrk="1" hangingPunct="1"/>
              <a:t>18</a:t>
            </a:fld>
            <a:endParaRPr kumimoji="0" lang="ko-KR" altLang="en-US">
              <a:latin typeface="맑은 고딕" pitchFamily="50" charset="-127"/>
              <a:ea typeface="맑은 고딕" pitchFamily="50" charset="-127"/>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슬라이드 이미지 개체 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슬라이드 노트 개체 틀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ko-KR" dirty="0" smtClean="0"/>
              <a:t>The</a:t>
            </a:r>
            <a:r>
              <a:rPr lang="en-US" altLang="ko-KR" baseline="0" dirty="0" smtClean="0"/>
              <a:t> enhanced moisture increases convective instability, and spurs deep convection over the northeastern India in April to May and to central northern India in May to June.</a:t>
            </a:r>
            <a:endParaRPr lang="ko-KR" altLang="en-US" dirty="0" smtClean="0"/>
          </a:p>
        </p:txBody>
      </p:sp>
      <p:sp>
        <p:nvSpPr>
          <p:cNvPr id="47108" name="슬라이드 번호 개체 틀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굴림" pitchFamily="50" charset="-127"/>
                <a:ea typeface="굴림" pitchFamily="50" charset="-127"/>
              </a:defRPr>
            </a:lvl1pPr>
            <a:lvl2pPr marL="734852" indent="-282635" eaLnBrk="0" hangingPunct="0">
              <a:defRPr kumimoji="1">
                <a:solidFill>
                  <a:schemeClr val="tx1"/>
                </a:solidFill>
                <a:latin typeface="굴림" pitchFamily="50" charset="-127"/>
                <a:ea typeface="굴림" pitchFamily="50" charset="-127"/>
              </a:defRPr>
            </a:lvl2pPr>
            <a:lvl3pPr marL="1130541" indent="-226108" eaLnBrk="0" hangingPunct="0">
              <a:defRPr kumimoji="1">
                <a:solidFill>
                  <a:schemeClr val="tx1"/>
                </a:solidFill>
                <a:latin typeface="굴림" pitchFamily="50" charset="-127"/>
                <a:ea typeface="굴림" pitchFamily="50" charset="-127"/>
              </a:defRPr>
            </a:lvl3pPr>
            <a:lvl4pPr marL="1582758" indent="-226108" eaLnBrk="0" hangingPunct="0">
              <a:defRPr kumimoji="1">
                <a:solidFill>
                  <a:schemeClr val="tx1"/>
                </a:solidFill>
                <a:latin typeface="굴림" pitchFamily="50" charset="-127"/>
                <a:ea typeface="굴림" pitchFamily="50" charset="-127"/>
              </a:defRPr>
            </a:lvl4pPr>
            <a:lvl5pPr marL="2034974" indent="-226108" eaLnBrk="0" hangingPunct="0">
              <a:defRPr kumimoji="1">
                <a:solidFill>
                  <a:schemeClr val="tx1"/>
                </a:solidFill>
                <a:latin typeface="굴림" pitchFamily="50" charset="-127"/>
                <a:ea typeface="굴림" pitchFamily="50" charset="-127"/>
              </a:defRPr>
            </a:lvl5pPr>
            <a:lvl6pPr marL="2487191" indent="-226108" eaLnBrk="0" fontAlgn="base" hangingPunct="0">
              <a:spcBef>
                <a:spcPct val="0"/>
              </a:spcBef>
              <a:spcAft>
                <a:spcPct val="0"/>
              </a:spcAft>
              <a:defRPr kumimoji="1">
                <a:solidFill>
                  <a:schemeClr val="tx1"/>
                </a:solidFill>
                <a:latin typeface="굴림" pitchFamily="50" charset="-127"/>
                <a:ea typeface="굴림" pitchFamily="50" charset="-127"/>
              </a:defRPr>
            </a:lvl6pPr>
            <a:lvl7pPr marL="2939407" indent="-226108" eaLnBrk="0" fontAlgn="base" hangingPunct="0">
              <a:spcBef>
                <a:spcPct val="0"/>
              </a:spcBef>
              <a:spcAft>
                <a:spcPct val="0"/>
              </a:spcAft>
              <a:defRPr kumimoji="1">
                <a:solidFill>
                  <a:schemeClr val="tx1"/>
                </a:solidFill>
                <a:latin typeface="굴림" pitchFamily="50" charset="-127"/>
                <a:ea typeface="굴림" pitchFamily="50" charset="-127"/>
              </a:defRPr>
            </a:lvl7pPr>
            <a:lvl8pPr marL="3391624" indent="-226108" eaLnBrk="0" fontAlgn="base" hangingPunct="0">
              <a:spcBef>
                <a:spcPct val="0"/>
              </a:spcBef>
              <a:spcAft>
                <a:spcPct val="0"/>
              </a:spcAft>
              <a:defRPr kumimoji="1">
                <a:solidFill>
                  <a:schemeClr val="tx1"/>
                </a:solidFill>
                <a:latin typeface="굴림" pitchFamily="50" charset="-127"/>
                <a:ea typeface="굴림" pitchFamily="50" charset="-127"/>
              </a:defRPr>
            </a:lvl8pPr>
            <a:lvl9pPr marL="3843840" indent="-226108" eaLnBrk="0" fontAlgn="base" hangingPunct="0">
              <a:spcBef>
                <a:spcPct val="0"/>
              </a:spcBef>
              <a:spcAft>
                <a:spcPct val="0"/>
              </a:spcAft>
              <a:defRPr kumimoji="1">
                <a:solidFill>
                  <a:schemeClr val="tx1"/>
                </a:solidFill>
                <a:latin typeface="굴림" pitchFamily="50" charset="-127"/>
                <a:ea typeface="굴림" pitchFamily="50" charset="-127"/>
              </a:defRPr>
            </a:lvl9pPr>
          </a:lstStyle>
          <a:p>
            <a:pPr eaLnBrk="1" hangingPunct="1"/>
            <a:fld id="{27E6E777-7422-4C82-82B5-3273A599291B}" type="slidenum">
              <a:rPr kumimoji="0" lang="ko-KR" altLang="en-US">
                <a:latin typeface="맑은 고딕" pitchFamily="50" charset="-127"/>
                <a:ea typeface="맑은 고딕" pitchFamily="50" charset="-127"/>
              </a:rPr>
              <a:pPr eaLnBrk="1" hangingPunct="1"/>
              <a:t>19</a:t>
            </a:fld>
            <a:endParaRPr kumimoji="0" lang="ko-KR" altLang="en-US">
              <a:latin typeface="맑은 고딕" pitchFamily="50" charset="-127"/>
              <a:ea typeface="맑은 고딕" pitchFamily="50" charset="-127"/>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712AA3-9AE6-400B-AF25-D510D814ACD0}"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AF85A6-8571-4337-9D7F-5DC73787CF10}"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A712AA3-9AE6-400B-AF25-D510D814ACD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AF85A6-8571-4337-9D7F-5DC73787CF10}"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Char char="Ø"/>
            </a:pPr>
            <a:r>
              <a:rPr lang="en-US" sz="1200" i="0" dirty="0" smtClean="0">
                <a:solidFill>
                  <a:srgbClr val="3333CC"/>
                </a:solidFill>
              </a:rPr>
              <a:t>Himalayas-Tibetan Plateau (HTP) are among the largest ice-covered regions on Earth, major freshwater resource in Asia,</a:t>
            </a:r>
            <a:r>
              <a:rPr lang="en-US" sz="1200" i="0" baseline="0" dirty="0" smtClean="0">
                <a:solidFill>
                  <a:srgbClr val="3333CC"/>
                </a:solidFill>
              </a:rPr>
              <a:t> </a:t>
            </a:r>
            <a:r>
              <a:rPr lang="en-US" sz="1200" i="0" baseline="0" dirty="0" err="1" smtClean="0">
                <a:solidFill>
                  <a:srgbClr val="3333CC"/>
                </a:solidFill>
              </a:rPr>
              <a:t>partiiularly</a:t>
            </a:r>
            <a:r>
              <a:rPr lang="en-US" sz="1200" i="0" baseline="0" dirty="0" smtClean="0">
                <a:solidFill>
                  <a:srgbClr val="3333CC"/>
                </a:solidFill>
              </a:rPr>
              <a:t> in S. Asia.</a:t>
            </a:r>
            <a:endParaRPr lang="en-US" sz="1200" i="0" dirty="0" smtClean="0">
              <a:solidFill>
                <a:srgbClr val="3333CC"/>
              </a:solidFill>
            </a:endParaRPr>
          </a:p>
          <a:p>
            <a:pPr>
              <a:buFont typeface="Wingdings" pitchFamily="2" charset="2"/>
              <a:buChar char="Ø"/>
            </a:pPr>
            <a:r>
              <a:rPr lang="en-US" sz="1200" i="0" dirty="0" smtClean="0"/>
              <a:t> GCM simulations suggest climate warming and accelerated snowmelt in the Himalayas, due to dust and black carbon deposition, via snow-albedo feedbacks.</a:t>
            </a:r>
          </a:p>
          <a:p>
            <a:pPr>
              <a:buFont typeface="Wingdings" pitchFamily="2" charset="2"/>
              <a:buChar char="Ø"/>
            </a:pPr>
            <a:r>
              <a:rPr lang="en-US" sz="1200" i="0" dirty="0" smtClean="0"/>
              <a:t>Flanner et al., 2009 showed enhanced forcing due to dust and BC deposition in snowpack in the northern hemisphere</a:t>
            </a:r>
            <a:r>
              <a:rPr lang="en-US" sz="1200" i="0" baseline="0" dirty="0" smtClean="0"/>
              <a:t> and a widespread dominant signal over the HTP.</a:t>
            </a:r>
          </a:p>
          <a:p>
            <a:pPr>
              <a:buFont typeface="Wingdings" pitchFamily="2" charset="2"/>
              <a:buChar char="Ø"/>
            </a:pPr>
            <a:r>
              <a:rPr lang="en-US" sz="1200" i="0" baseline="0" dirty="0" smtClean="0"/>
              <a:t> We have also shown previously that this region is associated with an enhanced </a:t>
            </a:r>
            <a:r>
              <a:rPr lang="en-US" sz="1200" i="0" baseline="0" dirty="0" err="1" smtClean="0"/>
              <a:t>tropospheric</a:t>
            </a:r>
            <a:r>
              <a:rPr lang="en-US" sz="1200" i="0" baseline="0" dirty="0" smtClean="0"/>
              <a:t> temperature trend , especially in the pre-monsoon season, using microwave satellite measurements.</a:t>
            </a:r>
          </a:p>
          <a:p>
            <a:pPr>
              <a:buFont typeface="Wingdings" pitchFamily="2" charset="2"/>
              <a:buChar char="Ø"/>
            </a:pPr>
            <a:r>
              <a:rPr lang="en-US" sz="1200" i="0" baseline="0" dirty="0" smtClean="0"/>
              <a:t> and it can be argued that aerosol solar absorption could be amplifying the overall GHG-warming signal.</a:t>
            </a:r>
            <a:endParaRPr lang="en-US" sz="1200" i="0" dirty="0" smtClean="0"/>
          </a:p>
          <a:p>
            <a:pPr>
              <a:buFont typeface="Wingdings" pitchFamily="2" charset="2"/>
              <a:buChar char="Ø"/>
            </a:pPr>
            <a:endParaRPr lang="en-US" sz="1200" i="0" dirty="0" smtClean="0"/>
          </a:p>
          <a:p>
            <a:endParaRPr lang="en-US" i="0" dirty="0"/>
          </a:p>
        </p:txBody>
      </p:sp>
      <p:sp>
        <p:nvSpPr>
          <p:cNvPr id="4" name="Slide Number Placeholder 3"/>
          <p:cNvSpPr>
            <a:spLocks noGrp="1"/>
          </p:cNvSpPr>
          <p:nvPr>
            <p:ph type="sldNum" sz="quarter" idx="10"/>
          </p:nvPr>
        </p:nvSpPr>
        <p:spPr/>
        <p:txBody>
          <a:bodyPr/>
          <a:lstStyle/>
          <a:p>
            <a:fld id="{1AAF85A6-8571-4337-9D7F-5DC73787CF10}" type="slidenum">
              <a:rPr lang="en-US" smtClean="0"/>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1" dirty="0" smtClean="0"/>
              <a:t>Monthly mean climatology</a:t>
            </a:r>
            <a:r>
              <a:rPr kumimoji="1" lang="en-US" altLang="ja-JP" b="1" baseline="0" dirty="0" smtClean="0"/>
              <a:t> of full snow darkening (SD) effect over the domain of TP and Himalayas (lon.: 68.0-100.0,lat.:27.0-39.0). </a:t>
            </a:r>
            <a:r>
              <a:rPr kumimoji="1" lang="en-US" altLang="ja-JP" baseline="0" dirty="0" smtClean="0"/>
              <a:t>The variables are visible snow albedos, net shortwave assuming clear sky (i.e., radiative forcing at surface due to the snow darkening under clear sky condition), surface skin temperature, daily melt rate, daily evaporation rate, daily runoff rate, snow water equivalent (SWE), calculated fraction of absorption in the total absorption of impurities in snow (sum of dust, BC, and OC), and daily deposition rate of dust, BC, and OC. Lines with points in blue, red, and orange denote the data for non SD case, full SD case, and those difference (full SD minus non SD), respectively. The error bars and stars are standard deviation within 7 years for each data and statistically significance levels (right side scale), respectively.</a:t>
            </a:r>
          </a:p>
          <a:p>
            <a:endParaRPr kumimoji="1" lang="en-US" altLang="ja-JP" baseline="0" dirty="0" smtClean="0"/>
          </a:p>
          <a:p>
            <a:r>
              <a:rPr kumimoji="1" lang="en-US" altLang="ja-JP" dirty="0" smtClean="0"/>
              <a:t>Continuous full SD effect was seen from spring to summer in climatology over the</a:t>
            </a:r>
            <a:r>
              <a:rPr kumimoji="1" lang="en-US" altLang="ja-JP" baseline="0" dirty="0" smtClean="0"/>
              <a:t> domain of Tibetan Plateau and Himalayas (TPH). The fractions of BC and dust absorption contributions in total absorptions of dust, BC, and OC in snow was dominant from winter to spring and from spring to summer, respectively. The contribution of OC on the total absorption is minor over the region. This time lag of the contributions of BC and dust to the absorption over the TPH can possibly generate seasonally longer lasting SD effect and it is an importance to discuss the SD effect. Solar radiation in winter is of course weak and probably SD effect in winter is not so much important over the TPH. Hence, the time period from spring to summer is the main season of the SD effect over the TPH. If we can reduce the BC in the atmosphere, the SD effect by BC can be reduced and dust SD effect mostly caused by natural variability would only be responsible for the SD effect over the TPH. </a:t>
            </a:r>
            <a:endParaRPr kumimoji="1" lang="ja-JP" altLang="en-US" dirty="0"/>
          </a:p>
        </p:txBody>
      </p:sp>
      <p:sp>
        <p:nvSpPr>
          <p:cNvPr id="4" name="スライド番号プレースホルダー 3"/>
          <p:cNvSpPr>
            <a:spLocks noGrp="1"/>
          </p:cNvSpPr>
          <p:nvPr>
            <p:ph type="sldNum" sz="quarter" idx="10"/>
          </p:nvPr>
        </p:nvSpPr>
        <p:spPr/>
        <p:txBody>
          <a:bodyPr/>
          <a:lstStyle/>
          <a:p>
            <a:fld id="{C54CA58D-EA52-47B6-A1E9-9756A35C769B}" type="slidenum">
              <a:rPr kumimoji="1" lang="ja-JP" altLang="en-US" smtClean="0"/>
              <a:pPr/>
              <a:t>28</a:t>
            </a:fld>
            <a:endParaRPr kumimoji="1" lang="ja-JP" altLang="en-US"/>
          </a:p>
        </p:txBody>
      </p:sp>
    </p:spTree>
    <p:extLst>
      <p:ext uri="{BB962C8B-B14F-4D97-AF65-F5344CB8AC3E}">
        <p14:creationId xmlns="" xmlns:p14="http://schemas.microsoft.com/office/powerpoint/2010/main" val="1643255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slide shows A progressive buildup and increase in aerosol loading is clearly visible over northern India, associated with enhanced westerly-wind-blown dust transport from the </a:t>
            </a:r>
            <a:r>
              <a:rPr lang="en-US" sz="1200" kern="1200" baseline="0" dirty="0" err="1" smtClean="0">
                <a:solidFill>
                  <a:schemeClr val="tx1"/>
                </a:solidFill>
                <a:latin typeface="+mn-lt"/>
                <a:ea typeface="+mn-ea"/>
                <a:cs typeface="+mn-cs"/>
              </a:rPr>
              <a:t>Thar</a:t>
            </a:r>
            <a:r>
              <a:rPr lang="en-US" sz="1200" kern="1200" baseline="0" dirty="0" smtClean="0">
                <a:solidFill>
                  <a:schemeClr val="tx1"/>
                </a:solidFill>
                <a:latin typeface="+mn-lt"/>
                <a:ea typeface="+mn-ea"/>
                <a:cs typeface="+mn-cs"/>
              </a:rPr>
              <a:t> Desert into the IGP and Himalayan foothill region during the pre-monsoon season.</a:t>
            </a:r>
          </a:p>
          <a:p>
            <a:r>
              <a:rPr lang="en-US" sz="1200" kern="1200" baseline="0" dirty="0" smtClean="0">
                <a:solidFill>
                  <a:schemeClr val="tx1"/>
                </a:solidFill>
                <a:latin typeface="+mn-lt"/>
                <a:ea typeface="+mn-ea"/>
                <a:cs typeface="+mn-cs"/>
              </a:rPr>
              <a:t>And the dust loading is also observed to pile up against the southern slopes of the Himalayas, reaching elevated altitudes near the Himalayan snow cover, as indicated by CALIPSO </a:t>
            </a:r>
            <a:r>
              <a:rPr lang="en-US" sz="1200" kern="1200" baseline="0" dirty="0" err="1" smtClean="0">
                <a:solidFill>
                  <a:schemeClr val="tx1"/>
                </a:solidFill>
                <a:latin typeface="+mn-lt"/>
                <a:ea typeface="+mn-ea"/>
                <a:cs typeface="+mn-cs"/>
              </a:rPr>
              <a:t>lidar</a:t>
            </a:r>
            <a:r>
              <a:rPr lang="en-US" sz="1200" kern="1200" baseline="0" dirty="0" smtClean="0">
                <a:solidFill>
                  <a:schemeClr val="tx1"/>
                </a:solidFill>
                <a:latin typeface="+mn-lt"/>
                <a:ea typeface="+mn-ea"/>
                <a:cs typeface="+mn-cs"/>
              </a:rPr>
              <a:t> measurements.</a:t>
            </a:r>
            <a:endParaRPr lang="en-US" dirty="0"/>
          </a:p>
        </p:txBody>
      </p:sp>
      <p:sp>
        <p:nvSpPr>
          <p:cNvPr id="4" name="Slide Number Placeholder 3"/>
          <p:cNvSpPr>
            <a:spLocks noGrp="1"/>
          </p:cNvSpPr>
          <p:nvPr>
            <p:ph type="sldNum" sz="quarter" idx="10"/>
          </p:nvPr>
        </p:nvSpPr>
        <p:spPr/>
        <p:txBody>
          <a:bodyPr/>
          <a:lstStyle/>
          <a:p>
            <a:fld id="{F70CCA7D-14EC-4963-AE32-88B07E0DC746}"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1AAF85A6-8571-4337-9D7F-5DC73787CF10}"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1AAF85A6-8571-4337-9D7F-5DC73787CF10}"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AF85A6-8571-4337-9D7F-5DC73787CF10}"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1" dirty="0" smtClean="0"/>
              <a:t>Daily</a:t>
            </a:r>
            <a:r>
              <a:rPr kumimoji="1" lang="en-US" altLang="ja-JP" b="1" baseline="0" dirty="0" smtClean="0"/>
              <a:t> migration of snow darkening (SD) effect in 2010 on snow water equivalent (SWE) for full SD effect (dust, BC, and OC; left top), and dust SD effect (dust only; right top), and BC SD effect (BC only; right bottom).</a:t>
            </a:r>
            <a:endParaRPr kumimoji="1" lang="ja-JP" altLang="en-US" b="1" dirty="0"/>
          </a:p>
        </p:txBody>
      </p:sp>
      <p:sp>
        <p:nvSpPr>
          <p:cNvPr id="4" name="スライド番号プレースホルダー 3"/>
          <p:cNvSpPr>
            <a:spLocks noGrp="1"/>
          </p:cNvSpPr>
          <p:nvPr>
            <p:ph type="sldNum" sz="quarter" idx="10"/>
          </p:nvPr>
        </p:nvSpPr>
        <p:spPr/>
        <p:txBody>
          <a:bodyPr/>
          <a:lstStyle/>
          <a:p>
            <a:fld id="{C54CA58D-EA52-47B6-A1E9-9756A35C769B}" type="slidenum">
              <a:rPr kumimoji="1" lang="ja-JP" altLang="en-US" smtClean="0"/>
              <a:pPr/>
              <a:t>9</a:t>
            </a:fld>
            <a:endParaRPr kumimoji="1" lang="ja-JP" altLang="en-US"/>
          </a:p>
        </p:txBody>
      </p:sp>
    </p:spTree>
    <p:extLst>
      <p:ext uri="{BB962C8B-B14F-4D97-AF65-F5344CB8AC3E}">
        <p14:creationId xmlns="" xmlns:p14="http://schemas.microsoft.com/office/powerpoint/2010/main" val="1348294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1" dirty="0" smtClean="0"/>
              <a:t>The climatology of 7-year snow darkening effect for visible (VIS) snow albedo, surface skin temperature,</a:t>
            </a:r>
            <a:r>
              <a:rPr kumimoji="1" lang="en-US" altLang="ja-JP" b="1" baseline="0" dirty="0" smtClean="0"/>
              <a:t> and snow water equivalent (SWE)</a:t>
            </a:r>
            <a:r>
              <a:rPr kumimoji="1" lang="en-US" altLang="ja-JP" b="1" dirty="0" smtClean="0"/>
              <a:t> .</a:t>
            </a:r>
            <a:r>
              <a:rPr kumimoji="1" lang="en-US" altLang="ja-JP" b="1" baseline="0" dirty="0" smtClean="0"/>
              <a:t> </a:t>
            </a:r>
            <a:r>
              <a:rPr kumimoji="1" lang="en-US" altLang="ja-JP" baseline="0" dirty="0" smtClean="0"/>
              <a:t>The 1</a:t>
            </a:r>
            <a:r>
              <a:rPr kumimoji="1" lang="en-US" altLang="ja-JP" baseline="30000" dirty="0" smtClean="0"/>
              <a:t>st</a:t>
            </a:r>
            <a:r>
              <a:rPr kumimoji="1" lang="en-US" altLang="ja-JP" baseline="0" dirty="0" smtClean="0"/>
              <a:t>, 2</a:t>
            </a:r>
            <a:r>
              <a:rPr kumimoji="1" lang="en-US" altLang="ja-JP" baseline="30000" dirty="0" smtClean="0"/>
              <a:t>nd</a:t>
            </a:r>
            <a:r>
              <a:rPr kumimoji="1" lang="en-US" altLang="ja-JP" baseline="0" dirty="0" smtClean="0"/>
              <a:t> , and 3</a:t>
            </a:r>
            <a:r>
              <a:rPr kumimoji="1" lang="en-US" altLang="ja-JP" baseline="30000" dirty="0" smtClean="0"/>
              <a:t>rd</a:t>
            </a:r>
            <a:r>
              <a:rPr kumimoji="1" lang="en-US" altLang="ja-JP" baseline="0" dirty="0" smtClean="0"/>
              <a:t> rows show the full snow darkening effect (SDE) by dust, BC, and OC (full darkening minus non darkening), dust SDE (full darkening minus non dust darkening), and BC SDE, respectively. Around Gobi and Taklamakan desert regions and the Himalayas and Tibetan regions, dust SDE is dominant. The western Himalayas is more dominant by the dust SDE and it is consistent with </a:t>
            </a:r>
            <a:r>
              <a:rPr kumimoji="1" lang="en-US" altLang="ja-JP" baseline="0" dirty="0" err="1" smtClean="0"/>
              <a:t>Gautam</a:t>
            </a:r>
            <a:r>
              <a:rPr kumimoji="1" lang="en-US" altLang="ja-JP" baseline="0" dirty="0" smtClean="0"/>
              <a:t> et al. (2013). The BC SDE is clearly seen over the Himalayas and northeastern China. The clear separation of the dust and BC SDE was seen in 7-year climatology in East Asia. The full SDE enhanced by dust, BC, and OC together and clear influences are seen over the Himalayas and northern part of East Asia.</a:t>
            </a:r>
            <a:endParaRPr kumimoji="1" lang="ja-JP" altLang="en-US" dirty="0"/>
          </a:p>
        </p:txBody>
      </p:sp>
      <p:sp>
        <p:nvSpPr>
          <p:cNvPr id="4" name="スライド番号プレースホルダー 3"/>
          <p:cNvSpPr>
            <a:spLocks noGrp="1"/>
          </p:cNvSpPr>
          <p:nvPr>
            <p:ph type="sldNum" sz="quarter" idx="10"/>
          </p:nvPr>
        </p:nvSpPr>
        <p:spPr/>
        <p:txBody>
          <a:bodyPr/>
          <a:lstStyle/>
          <a:p>
            <a:fld id="{C54CA58D-EA52-47B6-A1E9-9756A35C769B}" type="slidenum">
              <a:rPr kumimoji="1" lang="ja-JP" altLang="en-US" smtClean="0"/>
              <a:pPr/>
              <a:t>10</a:t>
            </a:fld>
            <a:endParaRPr kumimoji="1" lang="ja-JP" altLang="en-US"/>
          </a:p>
        </p:txBody>
      </p:sp>
    </p:spTree>
    <p:extLst>
      <p:ext uri="{BB962C8B-B14F-4D97-AF65-F5344CB8AC3E}">
        <p14:creationId xmlns="" xmlns:p14="http://schemas.microsoft.com/office/powerpoint/2010/main" val="3993105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5713">
              <a:defRPr/>
            </a:pPr>
            <a:r>
              <a:rPr kumimoji="1" lang="en-US" altLang="ja-JP" b="1" dirty="0" smtClean="0"/>
              <a:t>The climatology of 7-year snow darkening effect for evaporation rate, snow flux,</a:t>
            </a:r>
            <a:r>
              <a:rPr kumimoji="1" lang="en-US" altLang="ja-JP" b="1" baseline="0" dirty="0" smtClean="0"/>
              <a:t> and runoff flux</a:t>
            </a:r>
            <a:r>
              <a:rPr kumimoji="1" lang="en-US" altLang="ja-JP" b="1" dirty="0" smtClean="0"/>
              <a:t>.</a:t>
            </a:r>
            <a:r>
              <a:rPr kumimoji="1" lang="en-US" altLang="ja-JP" b="1" baseline="0" dirty="0" smtClean="0"/>
              <a:t> </a:t>
            </a:r>
            <a:r>
              <a:rPr kumimoji="1" lang="en-US" altLang="ja-JP" baseline="0" dirty="0" smtClean="0"/>
              <a:t>The 1</a:t>
            </a:r>
            <a:r>
              <a:rPr kumimoji="1" lang="en-US" altLang="ja-JP" baseline="30000" dirty="0" smtClean="0"/>
              <a:t>st</a:t>
            </a:r>
            <a:r>
              <a:rPr kumimoji="1" lang="en-US" altLang="ja-JP" baseline="0" dirty="0" smtClean="0"/>
              <a:t>, 2</a:t>
            </a:r>
            <a:r>
              <a:rPr kumimoji="1" lang="en-US" altLang="ja-JP" baseline="30000" dirty="0" smtClean="0"/>
              <a:t>nd</a:t>
            </a:r>
            <a:r>
              <a:rPr kumimoji="1" lang="en-US" altLang="ja-JP" baseline="0" dirty="0" smtClean="0"/>
              <a:t> , and 3</a:t>
            </a:r>
            <a:r>
              <a:rPr kumimoji="1" lang="en-US" altLang="ja-JP" baseline="30000" dirty="0" smtClean="0"/>
              <a:t>rd</a:t>
            </a:r>
            <a:r>
              <a:rPr kumimoji="1" lang="en-US" altLang="ja-JP" baseline="0" dirty="0" smtClean="0"/>
              <a:t> rows show the full snow darkening (SD) effect by dust, BC, and OC (full darkening minus non darkening), dust SD effect (full darkening minus non dust darkening), and BC SD effect, respectively. Over the western Himalayas, snow melting increased, evaporation increased, and  runoff increased only at limited places by the SD effect. This indicates that most of the melt water can be used for more evaporation rather than runoff in the replay run experiments. The areas of the reduction of snow melt flux in blue mean that probably less available melting snow in the SD case than that in non SD case. </a:t>
            </a:r>
            <a:endParaRPr kumimoji="1" lang="ja-JP" altLang="en-US" dirty="0"/>
          </a:p>
        </p:txBody>
      </p:sp>
      <p:sp>
        <p:nvSpPr>
          <p:cNvPr id="4" name="スライド番号プレースホルダー 3"/>
          <p:cNvSpPr>
            <a:spLocks noGrp="1"/>
          </p:cNvSpPr>
          <p:nvPr>
            <p:ph type="sldNum" sz="quarter" idx="10"/>
          </p:nvPr>
        </p:nvSpPr>
        <p:spPr/>
        <p:txBody>
          <a:bodyPr/>
          <a:lstStyle/>
          <a:p>
            <a:fld id="{C54CA58D-EA52-47B6-A1E9-9756A35C769B}" type="slidenum">
              <a:rPr kumimoji="1" lang="ja-JP" altLang="en-US" smtClean="0"/>
              <a:pPr/>
              <a:t>11</a:t>
            </a:fld>
            <a:endParaRPr kumimoji="1" lang="ja-JP" altLang="en-US"/>
          </a:p>
        </p:txBody>
      </p:sp>
    </p:spTree>
    <p:extLst>
      <p:ext uri="{BB962C8B-B14F-4D97-AF65-F5344CB8AC3E}">
        <p14:creationId xmlns="" xmlns:p14="http://schemas.microsoft.com/office/powerpoint/2010/main" val="3918058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EEA2D5-5727-41F5-B248-FC65BFF3E80E}" type="datetime1">
              <a:rPr lang="en-US" smtClean="0"/>
              <a:t>4/16/2013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1EC36-5272-4A1F-A856-9380A8172CA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AF66A1-73CD-4F6D-8071-49E8DC6FA0D2}" type="datetime1">
              <a:rPr lang="en-US" smtClean="0"/>
              <a:t>4/16/2013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1EC36-5272-4A1F-A856-9380A8172CA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111B87-2CA5-4AA2-A845-18BD864DA0C3}" type="datetime1">
              <a:rPr lang="en-US" smtClean="0"/>
              <a:t>4/16/2013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1EC36-5272-4A1F-A856-9380A8172CA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구역 머리글">
    <p:spTree>
      <p:nvGrpSpPr>
        <p:cNvPr id="1" name=""/>
        <p:cNvGrpSpPr/>
        <p:nvPr/>
      </p:nvGrpSpPr>
      <p:grpSpPr>
        <a:xfrm>
          <a:off x="0" y="0"/>
          <a:ext cx="0" cy="0"/>
          <a:chOff x="0" y="0"/>
          <a:chExt cx="0" cy="0"/>
        </a:xfrm>
      </p:grpSpPr>
      <p:sp>
        <p:nvSpPr>
          <p:cNvPr id="5" name="직사각형 4"/>
          <p:cNvSpPr/>
          <p:nvPr userDrawn="1"/>
        </p:nvSpPr>
        <p:spPr>
          <a:xfrm>
            <a:off x="250825" y="476250"/>
            <a:ext cx="8604250" cy="5616575"/>
          </a:xfrm>
          <a:prstGeom prst="rect">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ko-KR" altLang="en-US">
              <a:solidFill>
                <a:srgbClr val="FFFFFF"/>
              </a:solidFill>
            </a:endParaRPr>
          </a:p>
        </p:txBody>
      </p:sp>
      <p:sp>
        <p:nvSpPr>
          <p:cNvPr id="6" name="양쪽 모서리가 둥근 사각형 5"/>
          <p:cNvSpPr/>
          <p:nvPr userDrawn="1"/>
        </p:nvSpPr>
        <p:spPr>
          <a:xfrm flipV="1">
            <a:off x="239713" y="5949950"/>
            <a:ext cx="8640762" cy="673100"/>
          </a:xfrm>
          <a:prstGeom prst="round2SameRect">
            <a:avLst>
              <a:gd name="adj1" fmla="val 9358"/>
              <a:gd name="adj2" fmla="val 0"/>
            </a:avLst>
          </a:prstGeom>
          <a:solidFill>
            <a:srgbClr val="A0A62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ko-KR" altLang="en-US" dirty="0"/>
          </a:p>
        </p:txBody>
      </p:sp>
      <p:sp>
        <p:nvSpPr>
          <p:cNvPr id="7" name="모서리가 둥근 직사각형 6"/>
          <p:cNvSpPr/>
          <p:nvPr userDrawn="1"/>
        </p:nvSpPr>
        <p:spPr>
          <a:xfrm>
            <a:off x="239713" y="252413"/>
            <a:ext cx="8640762" cy="728662"/>
          </a:xfrm>
          <a:prstGeom prst="roundRect">
            <a:avLst>
              <a:gd name="adj" fmla="val 5758"/>
            </a:avLst>
          </a:prstGeom>
          <a:gradFill flip="none" rotWithShape="1">
            <a:gsLst>
              <a:gs pos="0">
                <a:srgbClr val="516C8D"/>
              </a:gs>
              <a:gs pos="100000">
                <a:srgbClr val="6583A7"/>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ko-KR" altLang="en-US">
              <a:solidFill>
                <a:srgbClr val="FFFFFF"/>
              </a:solidFill>
            </a:endParaRPr>
          </a:p>
        </p:txBody>
      </p:sp>
      <p:sp>
        <p:nvSpPr>
          <p:cNvPr id="9" name="날짜 개체 틀 3"/>
          <p:cNvSpPr>
            <a:spLocks noGrp="1"/>
          </p:cNvSpPr>
          <p:nvPr>
            <p:ph type="dt" sz="half" idx="14"/>
          </p:nvPr>
        </p:nvSpPr>
        <p:spPr/>
        <p:txBody>
          <a:bodyPr/>
          <a:lstStyle>
            <a:lvl1pPr>
              <a:defRPr smtClean="0"/>
            </a:lvl1pPr>
          </a:lstStyle>
          <a:p>
            <a:pPr>
              <a:defRPr/>
            </a:pPr>
            <a:fld id="{C4547BC5-DD30-4ECE-825B-492BCABDA398}" type="datetime1">
              <a:rPr lang="en-US" altLang="ko-KR" smtClean="0"/>
              <a:t>4/16/2013</a:t>
            </a:fld>
            <a:endParaRPr lang="ko-KR" altLang="en-US"/>
          </a:p>
        </p:txBody>
      </p:sp>
      <p:sp>
        <p:nvSpPr>
          <p:cNvPr id="10" name="바닥글 개체 틀 4"/>
          <p:cNvSpPr>
            <a:spLocks noGrp="1"/>
          </p:cNvSpPr>
          <p:nvPr>
            <p:ph type="ftr" sz="quarter" idx="15"/>
          </p:nvPr>
        </p:nvSpPr>
        <p:spPr/>
        <p:txBody>
          <a:bodyPr/>
          <a:lstStyle>
            <a:lvl1pPr>
              <a:defRPr smtClean="0"/>
            </a:lvl1pPr>
          </a:lstStyle>
          <a:p>
            <a:pPr>
              <a:defRPr/>
            </a:pPr>
            <a:endParaRPr lang="ko-KR" altLang="en-US"/>
          </a:p>
        </p:txBody>
      </p:sp>
      <p:sp>
        <p:nvSpPr>
          <p:cNvPr id="11" name="슬라이드 번호 개체 틀 5"/>
          <p:cNvSpPr>
            <a:spLocks noGrp="1"/>
          </p:cNvSpPr>
          <p:nvPr>
            <p:ph type="sldNum" sz="quarter" idx="16"/>
          </p:nvPr>
        </p:nvSpPr>
        <p:spPr/>
        <p:txBody>
          <a:bodyPr/>
          <a:lstStyle>
            <a:lvl1pPr>
              <a:defRPr smtClean="0"/>
            </a:lvl1pPr>
          </a:lstStyle>
          <a:p>
            <a:pPr>
              <a:defRPr/>
            </a:pPr>
            <a:fld id="{C8EDFC2D-440B-4D1C-A07F-6D79A860F6FD}" type="slidenum">
              <a:rPr lang="ko-KR" altLang="en-US"/>
              <a:pPr>
                <a:defRPr/>
              </a:pPr>
              <a:t>‹#›</a:t>
            </a:fld>
            <a:endParaRPr lang="ko-KR" altLang="en-US"/>
          </a:p>
        </p:txBody>
      </p:sp>
    </p:spTree>
    <p:extLst>
      <p:ext uri="{BB962C8B-B14F-4D97-AF65-F5344CB8AC3E}">
        <p14:creationId xmlns:p14="http://schemas.microsoft.com/office/powerpoint/2010/main" xmlns="" val="3683662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609F54-FDC2-4B58-88C5-489180EB9C8B}" type="datetime1">
              <a:rPr lang="en-US" smtClean="0"/>
              <a:t>4/16/2013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1EC36-5272-4A1F-A856-9380A8172CA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358361-2C31-4E7F-86DF-06C135B05FD1}" type="datetime1">
              <a:rPr lang="en-US" smtClean="0"/>
              <a:t>4/16/2013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1EC36-5272-4A1F-A856-9380A8172CA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6C7FE7-9769-4D86-976D-20973DAD5BEC}" type="datetime1">
              <a:rPr lang="en-US" smtClean="0"/>
              <a:t>4/16/2013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1EC36-5272-4A1F-A856-9380A8172CA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6F2A6A-BE60-4D61-9AE4-A9C55B2B7F1E}" type="datetime1">
              <a:rPr lang="en-US" smtClean="0"/>
              <a:t>4/16/2013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51EC36-5272-4A1F-A856-9380A8172CA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623F50-F7AA-40F4-AA55-2B67314A1FB9}" type="datetime1">
              <a:rPr lang="en-US" smtClean="0"/>
              <a:t>4/16/2013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51EC36-5272-4A1F-A856-9380A8172CA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0ABCB-3F1C-4DFA-98EF-90E00B7F9D66}" type="datetime1">
              <a:rPr lang="en-US" smtClean="0"/>
              <a:t>4/16/2013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51EC36-5272-4A1F-A856-9380A8172CA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1264A4-9701-42F5-B24B-960156EAE08D}" type="datetime1">
              <a:rPr lang="en-US" smtClean="0"/>
              <a:t>4/16/2013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1EC36-5272-4A1F-A856-9380A8172CA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D04F7A-590B-4268-AE16-2E9C4850443D}" type="datetime1">
              <a:rPr lang="en-US" smtClean="0"/>
              <a:t>4/16/2013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1EC36-5272-4A1F-A856-9380A8172CA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C8786-70E6-4F04-AE40-15E9FAA333D7}" type="datetime1">
              <a:rPr lang="en-US" smtClean="0"/>
              <a:t>4/16/2013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51EC36-5272-4A1F-A856-9380A8172CA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2.gif"/><Relationship Id="rId7" Type="http://schemas.openxmlformats.org/officeDocument/2006/relationships/image" Target="../media/image16.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gif"/><Relationship Id="rId11" Type="http://schemas.openxmlformats.org/officeDocument/2006/relationships/image" Target="../media/image20.gif"/><Relationship Id="rId5" Type="http://schemas.openxmlformats.org/officeDocument/2006/relationships/image" Target="../media/image14.gif"/><Relationship Id="rId10" Type="http://schemas.openxmlformats.org/officeDocument/2006/relationships/image" Target="../media/image19.gif"/><Relationship Id="rId4" Type="http://schemas.openxmlformats.org/officeDocument/2006/relationships/image" Target="../media/image13.gif"/><Relationship Id="rId9" Type="http://schemas.openxmlformats.org/officeDocument/2006/relationships/image" Target="../media/image18.gif"/></Relationships>
</file>

<file path=ppt/slides/_rels/slide11.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1.gif"/><Relationship Id="rId7"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gif"/><Relationship Id="rId11" Type="http://schemas.openxmlformats.org/officeDocument/2006/relationships/image" Target="../media/image29.gif"/><Relationship Id="rId5" Type="http://schemas.openxmlformats.org/officeDocument/2006/relationships/image" Target="../media/image23.gif"/><Relationship Id="rId10" Type="http://schemas.openxmlformats.org/officeDocument/2006/relationships/image" Target="../media/image28.gif"/><Relationship Id="rId4" Type="http://schemas.openxmlformats.org/officeDocument/2006/relationships/image" Target="../media/image22.gif"/><Relationship Id="rId9" Type="http://schemas.openxmlformats.org/officeDocument/2006/relationships/image" Target="../media/image27.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slides/_rels/slide1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slides/_rels/slide18.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slides/_rels/slide19.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47.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1.tiff"/><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9144000" cy="1866920"/>
          </a:xfrm>
        </p:spPr>
        <p:txBody>
          <a:bodyPr>
            <a:noAutofit/>
          </a:bodyPr>
          <a:lstStyle/>
          <a:p>
            <a:r>
              <a:rPr lang="en-US" sz="2400" b="1" dirty="0" smtClean="0">
                <a:latin typeface="Comic Sans MS" pitchFamily="66" charset="0"/>
              </a:rPr>
              <a:t>Impacts of absorbing aerosols on snowpack in the Himalayas/ Tibetan Plateau and regional </a:t>
            </a:r>
            <a:r>
              <a:rPr lang="en-US" sz="2400" b="1" dirty="0" err="1" smtClean="0">
                <a:latin typeface="Comic Sans MS" pitchFamily="66" charset="0"/>
              </a:rPr>
              <a:t>hydroclimate</a:t>
            </a:r>
            <a:r>
              <a:rPr lang="en-US" sz="2400" b="1" dirty="0" smtClean="0">
                <a:latin typeface="Comic Sans MS" pitchFamily="66" charset="0"/>
              </a:rPr>
              <a:t/>
            </a:r>
            <a:br>
              <a:rPr lang="en-US" sz="2400" b="1" dirty="0" smtClean="0">
                <a:latin typeface="Comic Sans MS" pitchFamily="66" charset="0"/>
              </a:rPr>
            </a:br>
            <a:r>
              <a:rPr lang="en-US" sz="2400" b="1" dirty="0" smtClean="0">
                <a:latin typeface="Comic Sans MS" pitchFamily="66" charset="0"/>
              </a:rPr>
              <a:t/>
            </a:r>
            <a:br>
              <a:rPr lang="en-US" sz="2400" b="1" dirty="0" smtClean="0">
                <a:latin typeface="Comic Sans MS" pitchFamily="66" charset="0"/>
              </a:rPr>
            </a:br>
            <a:r>
              <a:rPr lang="en-US" sz="2000" b="1" dirty="0" smtClean="0">
                <a:latin typeface="Comic Sans MS" pitchFamily="66" charset="0"/>
              </a:rPr>
              <a:t>William K-M. Lau,</a:t>
            </a:r>
            <a:br>
              <a:rPr lang="en-US" sz="2000" b="1" dirty="0" smtClean="0">
                <a:latin typeface="Comic Sans MS" pitchFamily="66" charset="0"/>
              </a:rPr>
            </a:br>
            <a:r>
              <a:rPr lang="en-US" sz="2000" b="1" dirty="0" smtClean="0">
                <a:latin typeface="Comic Sans MS" pitchFamily="66" charset="0"/>
              </a:rPr>
              <a:t>Co-authors:  K-M. Kim, M-K. Kim, </a:t>
            </a:r>
            <a:r>
              <a:rPr lang="en-US" sz="2000" b="1" dirty="0" err="1" smtClean="0">
                <a:latin typeface="Comic Sans MS" pitchFamily="66" charset="0"/>
              </a:rPr>
              <a:t>R.Gautam</a:t>
            </a:r>
            <a:r>
              <a:rPr lang="en-US" sz="2000" b="1" dirty="0" smtClean="0">
                <a:latin typeface="Comic Sans MS" pitchFamily="66" charset="0"/>
              </a:rPr>
              <a:t>, </a:t>
            </a:r>
            <a:r>
              <a:rPr lang="en-US" sz="2000" b="1" dirty="0" err="1" smtClean="0">
                <a:latin typeface="Comic Sans MS" pitchFamily="66" charset="0"/>
              </a:rPr>
              <a:t>T.J.Yasunari</a:t>
            </a:r>
            <a:r>
              <a:rPr lang="en-US" sz="2000" b="1" dirty="0" smtClean="0">
                <a:latin typeface="Comic Sans MS" pitchFamily="66" charset="0"/>
              </a:rPr>
              <a:t>, </a:t>
            </a:r>
            <a:r>
              <a:rPr lang="en-US" sz="2000" b="1" dirty="0" err="1" smtClean="0">
                <a:latin typeface="Comic Sans MS" pitchFamily="66" charset="0"/>
              </a:rPr>
              <a:t>C.Hsu</a:t>
            </a:r>
            <a:r>
              <a:rPr lang="en-US" sz="2000" b="1" dirty="0" smtClean="0">
                <a:latin typeface="Comic Sans MS" pitchFamily="66" charset="0"/>
              </a:rPr>
              <a:t>,</a:t>
            </a:r>
            <a:br>
              <a:rPr lang="en-US" sz="2000" b="1" dirty="0" smtClean="0">
                <a:latin typeface="Comic Sans MS" pitchFamily="66" charset="0"/>
              </a:rPr>
            </a:br>
            <a:r>
              <a:rPr lang="en-US" sz="2000" b="1" dirty="0" smtClean="0">
                <a:latin typeface="Comic Sans MS" pitchFamily="66" charset="0"/>
              </a:rPr>
              <a:t>P. Colarco,  A. da Silva</a:t>
            </a:r>
            <a:r>
              <a:rPr lang="en-US" sz="2000" b="1" dirty="0" smtClean="0">
                <a:latin typeface="Comic Sans MS" pitchFamily="66" charset="0"/>
              </a:rPr>
              <a:t>  </a:t>
            </a:r>
            <a:r>
              <a:rPr lang="en-US" sz="2400" b="1" dirty="0" smtClean="0">
                <a:latin typeface="Comic Sans MS" pitchFamily="66" charset="0"/>
              </a:rPr>
              <a:t/>
            </a:r>
            <a:br>
              <a:rPr lang="en-US" sz="2400" b="1" dirty="0" smtClean="0">
                <a:latin typeface="Comic Sans MS" pitchFamily="66" charset="0"/>
              </a:rPr>
            </a:br>
            <a:r>
              <a:rPr lang="en-US" sz="2400" b="1" dirty="0" smtClean="0">
                <a:latin typeface="Comic Sans MS" pitchFamily="66" charset="0"/>
              </a:rPr>
              <a:t/>
            </a:r>
            <a:br>
              <a:rPr lang="en-US" sz="2400" b="1" dirty="0" smtClean="0">
                <a:latin typeface="Comic Sans MS" pitchFamily="66" charset="0"/>
              </a:rPr>
            </a:br>
            <a:endParaRPr lang="en-US" sz="3200" b="1" dirty="0">
              <a:latin typeface="Comic Sans MS" pitchFamily="66" charset="0"/>
            </a:endParaRPr>
          </a:p>
        </p:txBody>
      </p:sp>
      <p:sp>
        <p:nvSpPr>
          <p:cNvPr id="5" name="TextBox 4"/>
          <p:cNvSpPr txBox="1"/>
          <p:nvPr/>
        </p:nvSpPr>
        <p:spPr>
          <a:xfrm>
            <a:off x="214282" y="4571984"/>
            <a:ext cx="8072494" cy="2286016"/>
          </a:xfrm>
          <a:prstGeom prst="rect">
            <a:avLst/>
          </a:prstGeom>
          <a:noFill/>
        </p:spPr>
        <p:txBody>
          <a:bodyPr wrap="square" rtlCol="0">
            <a:noAutofit/>
          </a:bodyPr>
          <a:lstStyle/>
          <a:p>
            <a:pPr algn="ctr"/>
            <a:endParaRPr lang="en-US" altLang="ko-KR" sz="2800" b="1" dirty="0" smtClean="0">
              <a:latin typeface="Times New Roman" pitchFamily="18" charset="0"/>
              <a:cs typeface="Times New Roman" pitchFamily="18" charset="0"/>
            </a:endParaRPr>
          </a:p>
          <a:p>
            <a:pPr latinLnBrk="0"/>
            <a:r>
              <a:rPr lang="en-US" altLang="ko-KR" sz="2800" b="1" dirty="0" smtClean="0">
                <a:latin typeface="Times New Roman" pitchFamily="18" charset="0"/>
                <a:cs typeface="Times New Roman" pitchFamily="18" charset="0"/>
              </a:rPr>
              <a:t> </a:t>
            </a:r>
            <a:endParaRPr lang="en-US" altLang="ko-KR" sz="2400" b="1" dirty="0" smtClean="0">
              <a:latin typeface="Times New Roman" pitchFamily="18" charset="0"/>
              <a:cs typeface="Times New Roman" pitchFamily="18" charset="0"/>
            </a:endParaRPr>
          </a:p>
          <a:p>
            <a:pPr algn="ctr"/>
            <a:endParaRPr lang="en-US" altLang="ko-KR" sz="2400" b="1" dirty="0" smtClean="0">
              <a:latin typeface="Times New Roman" pitchFamily="18" charset="0"/>
              <a:cs typeface="Times New Roman" pitchFamily="18" charset="0"/>
            </a:endParaRPr>
          </a:p>
        </p:txBody>
      </p:sp>
      <p:pic>
        <p:nvPicPr>
          <p:cNvPr id="4" name="Picture 3" descr="snow_mean_mj_topo.jpg"/>
          <p:cNvPicPr>
            <a:picLocks noChangeAspect="1"/>
          </p:cNvPicPr>
          <p:nvPr/>
        </p:nvPicPr>
        <p:blipFill>
          <a:blip r:embed="rId3" cstate="print"/>
          <a:stretch>
            <a:fillRect/>
          </a:stretch>
        </p:blipFill>
        <p:spPr>
          <a:xfrm>
            <a:off x="2362200" y="2895600"/>
            <a:ext cx="4419600" cy="3097497"/>
          </a:xfrm>
          <a:prstGeom prst="rect">
            <a:avLst/>
          </a:prstGeom>
        </p:spPr>
      </p:pic>
      <p:sp>
        <p:nvSpPr>
          <p:cNvPr id="7" name="TextBox 6"/>
          <p:cNvSpPr txBox="1"/>
          <p:nvPr/>
        </p:nvSpPr>
        <p:spPr>
          <a:xfrm>
            <a:off x="1600200" y="6172200"/>
            <a:ext cx="6313973" cy="369332"/>
          </a:xfrm>
          <a:prstGeom prst="rect">
            <a:avLst/>
          </a:prstGeom>
          <a:noFill/>
        </p:spPr>
        <p:txBody>
          <a:bodyPr wrap="none" rtlCol="0">
            <a:spAutoFit/>
          </a:bodyPr>
          <a:lstStyle/>
          <a:p>
            <a:r>
              <a:rPr lang="en-US" dirty="0" smtClean="0"/>
              <a:t>MODIS Science Tem Meeting,  Silver Spring  MD April 15-17, 2013</a:t>
            </a:r>
            <a:endParaRPr lang="en-US" dirty="0"/>
          </a:p>
        </p:txBody>
      </p:sp>
      <p:sp>
        <p:nvSpPr>
          <p:cNvPr id="6" name="Slide Number Placeholder 5"/>
          <p:cNvSpPr>
            <a:spLocks noGrp="1"/>
          </p:cNvSpPr>
          <p:nvPr>
            <p:ph type="sldNum" sz="quarter" idx="12"/>
          </p:nvPr>
        </p:nvSpPr>
        <p:spPr/>
        <p:txBody>
          <a:bodyPr/>
          <a:lstStyle/>
          <a:p>
            <a:fld id="{E551EC36-5272-4A1F-A856-9380A8172CAC}"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F:\Post_Doctor\Life_at_NASA\JAMEX\Bill_new_project_st_2010\GEOS5_experiment\SND-AeroChem-Fortuna-2_5-b20-V4\replay\mskout_domain_plots\HTP\albaero-albbc\mskout_albaero-albbc_clim_replay_seasonal_diff_swe_1.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32512" y="4530924"/>
            <a:ext cx="3048000" cy="235458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9" descr="F:\Post_Doctor\Life_at_NASA\JAMEX\Bill_new_project_st_2010\GEOS5_experiment\SND-AeroChem-Fortuna-2_5-b20-V4\replay\mskout_domain_plots\HTP\albaero-albbc\mskout_albaero-albbc_clim_replay_seasonal_diff_ts_1.g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59832" y="4530804"/>
            <a:ext cx="3048000" cy="235458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10" descr="F:\Post_Doctor\Life_at_NASA\JAMEX\Bill_new_project_st_2010\GEOS5_experiment\SND-AeroChem-Fortuna-2_5-b20-V4\replay\mskout_domain_plots\HTP\albaero-albbc\mskout_albaero-albbc_clim_replay_seasonal_diff_vis_snowalb_1.g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1832" y="4530804"/>
            <a:ext cx="3048000" cy="235458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5" descr="F:\Post_Doctor\Life_at_NASA\JAMEX\Bill_new_project_st_2010\GEOS5_experiment\SND-AeroChem-Fortuna-2_5-b20-V4\replay\mskout_domain_plots\HTP\albaero-albdu\mskout_albaero-albdu_clim_replay_seasonal_diff_swe_1.gif"/>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132512" y="2348880"/>
            <a:ext cx="3048000" cy="235458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6" descr="F:\Post_Doctor\Life_at_NASA\JAMEX\Bill_new_project_st_2010\GEOS5_experiment\SND-AeroChem-Fortuna-2_5-b20-V4\replay\mskout_domain_plots\HTP\albaero-albdu\mskout_albaero-albdu_clim_replay_seasonal_diff_ts_1.gif"/>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048000" y="2352430"/>
            <a:ext cx="3048000" cy="235458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7" descr="F:\Post_Doctor\Life_at_NASA\JAMEX\Bill_new_project_st_2010\GEOS5_experiment\SND-AeroChem-Fortuna-2_5-b20-V4\replay\mskout_domain_plots\HTP\albaero-albdu\mskout_albaero-albdu_clim_replay_seasonal_diff_vis_snowalb_1.gif"/>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1832" y="2350938"/>
            <a:ext cx="3048000" cy="235458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2" descr="F:\Post_Doctor\Life_at_NASA\JAMEX\Bill_new_project_st_2010\GEOS5_experiment\SND-AeroChem-Fortuna-2_5-b20-V4\replay\mskout_domain_plots\HTP\albaero-alb\mskout_albaero-alb_clim_replay_seasonal_diff_swe_1.gif"/>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6132512" y="260648"/>
            <a:ext cx="3048000" cy="2354580"/>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3" descr="F:\Post_Doctor\Life_at_NASA\JAMEX\Bill_new_project_st_2010\GEOS5_experiment\SND-AeroChem-Fortuna-2_5-b20-V4\replay\mskout_domain_plots\HTP\albaero-alb\mskout_albaero-alb_clim_replay_seasonal_diff_ts_1.gif"/>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059832" y="260648"/>
            <a:ext cx="3048000" cy="235458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4" descr="F:\Post_Doctor\Life_at_NASA\JAMEX\Bill_new_project_st_2010\GEOS5_experiment\SND-AeroChem-Fortuna-2_5-b20-V4\replay\mskout_domain_plots\HTP\albaero-alb\mskout_albaero-alb_clim_replay_seasonal_diff_vis_snowalb_1.gif"/>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0" y="260648"/>
            <a:ext cx="3048000" cy="235458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テキスト ボックス 5"/>
          <p:cNvSpPr txBox="1"/>
          <p:nvPr/>
        </p:nvSpPr>
        <p:spPr>
          <a:xfrm>
            <a:off x="0" y="0"/>
            <a:ext cx="9144000" cy="400110"/>
          </a:xfrm>
          <a:prstGeom prst="rect">
            <a:avLst/>
          </a:prstGeom>
          <a:noFill/>
        </p:spPr>
        <p:txBody>
          <a:bodyPr wrap="square" rtlCol="0">
            <a:spAutoFit/>
          </a:bodyPr>
          <a:lstStyle/>
          <a:p>
            <a:pPr algn="ctr"/>
            <a:r>
              <a:rPr kumimoji="1" lang="en-US" altLang="ja-JP" sz="2000" b="1" dirty="0" smtClean="0"/>
              <a:t>7-year replay run climatology in MAM on sno</a:t>
            </a:r>
            <a:r>
              <a:rPr lang="en-US" altLang="ja-JP" sz="2000" b="1" dirty="0" smtClean="0"/>
              <a:t>w darkening (SD) effect over HTP</a:t>
            </a:r>
            <a:endParaRPr kumimoji="1" lang="ja-JP" altLang="en-US" sz="2000" b="1" dirty="0"/>
          </a:p>
        </p:txBody>
      </p:sp>
      <p:sp>
        <p:nvSpPr>
          <p:cNvPr id="16" name="テキスト ボックス 15"/>
          <p:cNvSpPr txBox="1"/>
          <p:nvPr/>
        </p:nvSpPr>
        <p:spPr>
          <a:xfrm>
            <a:off x="0" y="332656"/>
            <a:ext cx="9180512" cy="400110"/>
          </a:xfrm>
          <a:prstGeom prst="rect">
            <a:avLst/>
          </a:prstGeom>
          <a:noFill/>
        </p:spPr>
        <p:txBody>
          <a:bodyPr wrap="square" rtlCol="0">
            <a:spAutoFit/>
          </a:bodyPr>
          <a:lstStyle/>
          <a:p>
            <a:pPr algn="ctr"/>
            <a:r>
              <a:rPr kumimoji="1" lang="en-US" altLang="ja-JP" sz="2000" b="1" dirty="0" smtClean="0">
                <a:solidFill>
                  <a:srgbClr val="0070C0"/>
                </a:solidFill>
              </a:rPr>
              <a:t> Full SD (dust, BC, and OC) – Non SD </a:t>
            </a:r>
            <a:endParaRPr kumimoji="1" lang="ja-JP" altLang="en-US" sz="2000" b="1" dirty="0">
              <a:solidFill>
                <a:srgbClr val="0070C0"/>
              </a:solidFill>
            </a:endParaRPr>
          </a:p>
        </p:txBody>
      </p:sp>
      <p:sp>
        <p:nvSpPr>
          <p:cNvPr id="17" name="テキスト ボックス 16"/>
          <p:cNvSpPr txBox="1"/>
          <p:nvPr/>
        </p:nvSpPr>
        <p:spPr>
          <a:xfrm>
            <a:off x="0" y="2420888"/>
            <a:ext cx="9180512" cy="400110"/>
          </a:xfrm>
          <a:prstGeom prst="rect">
            <a:avLst/>
          </a:prstGeom>
          <a:noFill/>
        </p:spPr>
        <p:txBody>
          <a:bodyPr wrap="square" rtlCol="0">
            <a:spAutoFit/>
          </a:bodyPr>
          <a:lstStyle/>
          <a:p>
            <a:pPr algn="ctr"/>
            <a:r>
              <a:rPr kumimoji="1" lang="en-US" altLang="ja-JP" sz="2000" b="1" dirty="0" smtClean="0">
                <a:solidFill>
                  <a:srgbClr val="0070C0"/>
                </a:solidFill>
              </a:rPr>
              <a:t> Full SD (dust, BC, and OC) – Non dust SD (Dust only influence) </a:t>
            </a:r>
            <a:endParaRPr kumimoji="1" lang="ja-JP" altLang="en-US" sz="2000" b="1" dirty="0">
              <a:solidFill>
                <a:srgbClr val="0070C0"/>
              </a:solidFill>
            </a:endParaRPr>
          </a:p>
        </p:txBody>
      </p:sp>
      <p:sp>
        <p:nvSpPr>
          <p:cNvPr id="18" name="テキスト ボックス 17"/>
          <p:cNvSpPr txBox="1"/>
          <p:nvPr/>
        </p:nvSpPr>
        <p:spPr>
          <a:xfrm>
            <a:off x="0" y="4541058"/>
            <a:ext cx="9180512" cy="400110"/>
          </a:xfrm>
          <a:prstGeom prst="rect">
            <a:avLst/>
          </a:prstGeom>
          <a:noFill/>
        </p:spPr>
        <p:txBody>
          <a:bodyPr wrap="square" rtlCol="0">
            <a:spAutoFit/>
          </a:bodyPr>
          <a:lstStyle/>
          <a:p>
            <a:pPr algn="ctr"/>
            <a:r>
              <a:rPr kumimoji="1" lang="en-US" altLang="ja-JP" sz="2000" b="1" dirty="0" smtClean="0">
                <a:solidFill>
                  <a:srgbClr val="0070C0"/>
                </a:solidFill>
              </a:rPr>
              <a:t> Full SD (dust, BC, and OC) – Non BC SD (BC only influence) </a:t>
            </a:r>
            <a:endParaRPr kumimoji="1" lang="ja-JP" altLang="en-US" sz="2000" b="1" dirty="0">
              <a:solidFill>
                <a:srgbClr val="0070C0"/>
              </a:solidFill>
            </a:endParaRPr>
          </a:p>
        </p:txBody>
      </p:sp>
      <p:sp>
        <p:nvSpPr>
          <p:cNvPr id="7" name="テキスト ボックス 6"/>
          <p:cNvSpPr txBox="1"/>
          <p:nvPr/>
        </p:nvSpPr>
        <p:spPr>
          <a:xfrm>
            <a:off x="755576" y="1916832"/>
            <a:ext cx="2543944" cy="369332"/>
          </a:xfrm>
          <a:prstGeom prst="rect">
            <a:avLst/>
          </a:prstGeom>
          <a:noFill/>
        </p:spPr>
        <p:txBody>
          <a:bodyPr wrap="square" rtlCol="0">
            <a:spAutoFit/>
          </a:bodyPr>
          <a:lstStyle/>
          <a:p>
            <a:pPr algn="ctr"/>
            <a:r>
              <a:rPr kumimoji="1" lang="en-US" altLang="ja-JP" b="1" dirty="0" smtClean="0">
                <a:effectLst>
                  <a:outerShdw blurRad="38100" dist="38100" dir="2700000" algn="tl">
                    <a:srgbClr val="000000">
                      <a:alpha val="43137"/>
                    </a:srgbClr>
                  </a:outerShdw>
                </a:effectLst>
              </a:rPr>
              <a:t>VIS snow albedo</a:t>
            </a:r>
            <a:endParaRPr kumimoji="1" lang="ja-JP" altLang="en-US" b="1" dirty="0">
              <a:effectLst>
                <a:outerShdw blurRad="38100" dist="38100" dir="2700000" algn="tl">
                  <a:srgbClr val="000000">
                    <a:alpha val="43137"/>
                  </a:srgbClr>
                </a:outerShdw>
              </a:effectLst>
            </a:endParaRPr>
          </a:p>
        </p:txBody>
      </p:sp>
      <p:sp>
        <p:nvSpPr>
          <p:cNvPr id="20" name="テキスト ボックス 19"/>
          <p:cNvSpPr txBox="1"/>
          <p:nvPr/>
        </p:nvSpPr>
        <p:spPr>
          <a:xfrm>
            <a:off x="755576" y="4005064"/>
            <a:ext cx="2543944" cy="369332"/>
          </a:xfrm>
          <a:prstGeom prst="rect">
            <a:avLst/>
          </a:prstGeom>
          <a:noFill/>
        </p:spPr>
        <p:txBody>
          <a:bodyPr wrap="square" rtlCol="0">
            <a:spAutoFit/>
          </a:bodyPr>
          <a:lstStyle/>
          <a:p>
            <a:pPr algn="ctr"/>
            <a:r>
              <a:rPr kumimoji="1" lang="en-US" altLang="ja-JP" b="1" dirty="0" smtClean="0">
                <a:effectLst>
                  <a:outerShdw blurRad="38100" dist="38100" dir="2700000" algn="tl">
                    <a:srgbClr val="000000">
                      <a:alpha val="43137"/>
                    </a:srgbClr>
                  </a:outerShdw>
                </a:effectLst>
              </a:rPr>
              <a:t>VIS snow albedo</a:t>
            </a:r>
            <a:endParaRPr kumimoji="1" lang="ja-JP" altLang="en-US" b="1" dirty="0">
              <a:effectLst>
                <a:outerShdw blurRad="38100" dist="38100" dir="2700000" algn="tl">
                  <a:srgbClr val="000000">
                    <a:alpha val="43137"/>
                  </a:srgbClr>
                </a:outerShdw>
              </a:effectLst>
            </a:endParaRPr>
          </a:p>
        </p:txBody>
      </p:sp>
      <p:sp>
        <p:nvSpPr>
          <p:cNvPr id="21" name="テキスト ボックス 20"/>
          <p:cNvSpPr txBox="1"/>
          <p:nvPr/>
        </p:nvSpPr>
        <p:spPr>
          <a:xfrm>
            <a:off x="755576" y="6093296"/>
            <a:ext cx="2543944" cy="369332"/>
          </a:xfrm>
          <a:prstGeom prst="rect">
            <a:avLst/>
          </a:prstGeom>
          <a:noFill/>
        </p:spPr>
        <p:txBody>
          <a:bodyPr wrap="square" rtlCol="0">
            <a:spAutoFit/>
          </a:bodyPr>
          <a:lstStyle/>
          <a:p>
            <a:pPr algn="ctr"/>
            <a:r>
              <a:rPr kumimoji="1" lang="en-US" altLang="ja-JP" b="1" dirty="0" smtClean="0">
                <a:effectLst>
                  <a:outerShdw blurRad="38100" dist="38100" dir="2700000" algn="tl">
                    <a:srgbClr val="000000">
                      <a:alpha val="43137"/>
                    </a:srgbClr>
                  </a:outerShdw>
                </a:effectLst>
              </a:rPr>
              <a:t>VIS snow albedo</a:t>
            </a:r>
            <a:endParaRPr kumimoji="1" lang="ja-JP" altLang="en-US" b="1" dirty="0">
              <a:effectLst>
                <a:outerShdw blurRad="38100" dist="38100" dir="2700000" algn="tl">
                  <a:srgbClr val="000000">
                    <a:alpha val="43137"/>
                  </a:srgbClr>
                </a:outerShdw>
              </a:effectLst>
            </a:endParaRPr>
          </a:p>
        </p:txBody>
      </p:sp>
      <p:sp>
        <p:nvSpPr>
          <p:cNvPr id="22" name="テキスト ボックス 21"/>
          <p:cNvSpPr txBox="1"/>
          <p:nvPr/>
        </p:nvSpPr>
        <p:spPr>
          <a:xfrm>
            <a:off x="3828256" y="1916832"/>
            <a:ext cx="2543944" cy="369332"/>
          </a:xfrm>
          <a:prstGeom prst="rect">
            <a:avLst/>
          </a:prstGeom>
          <a:noFill/>
        </p:spPr>
        <p:txBody>
          <a:bodyPr wrap="square" rtlCol="0">
            <a:spAutoFit/>
          </a:bodyPr>
          <a:lstStyle/>
          <a:p>
            <a:pPr algn="ctr"/>
            <a:r>
              <a:rPr lang="en-US" altLang="ja-JP" b="1" dirty="0">
                <a:effectLst>
                  <a:outerShdw blurRad="38100" dist="38100" dir="2700000" algn="tl">
                    <a:srgbClr val="000000">
                      <a:alpha val="43137"/>
                    </a:srgbClr>
                  </a:outerShdw>
                </a:effectLst>
              </a:rPr>
              <a:t>s</a:t>
            </a:r>
            <a:r>
              <a:rPr kumimoji="1" lang="en-US" altLang="ja-JP" b="1" dirty="0" smtClean="0">
                <a:effectLst>
                  <a:outerShdw blurRad="38100" dist="38100" dir="2700000" algn="tl">
                    <a:srgbClr val="000000">
                      <a:alpha val="43137"/>
                    </a:srgbClr>
                  </a:outerShdw>
                </a:effectLst>
              </a:rPr>
              <a:t>urf. skin Temp.</a:t>
            </a:r>
            <a:endParaRPr kumimoji="1" lang="ja-JP" altLang="en-US" b="1" dirty="0">
              <a:effectLst>
                <a:outerShdw blurRad="38100" dist="38100" dir="2700000" algn="tl">
                  <a:srgbClr val="000000">
                    <a:alpha val="43137"/>
                  </a:srgbClr>
                </a:outerShdw>
              </a:effectLst>
            </a:endParaRPr>
          </a:p>
        </p:txBody>
      </p:sp>
      <p:sp>
        <p:nvSpPr>
          <p:cNvPr id="23" name="テキスト ボックス 22"/>
          <p:cNvSpPr txBox="1"/>
          <p:nvPr/>
        </p:nvSpPr>
        <p:spPr>
          <a:xfrm>
            <a:off x="3828256" y="3995772"/>
            <a:ext cx="2543944" cy="369332"/>
          </a:xfrm>
          <a:prstGeom prst="rect">
            <a:avLst/>
          </a:prstGeom>
          <a:noFill/>
        </p:spPr>
        <p:txBody>
          <a:bodyPr wrap="square" rtlCol="0">
            <a:spAutoFit/>
          </a:bodyPr>
          <a:lstStyle/>
          <a:p>
            <a:pPr algn="ctr"/>
            <a:r>
              <a:rPr lang="en-US" altLang="ja-JP" b="1" dirty="0">
                <a:effectLst>
                  <a:outerShdw blurRad="38100" dist="38100" dir="2700000" algn="tl">
                    <a:srgbClr val="000000">
                      <a:alpha val="43137"/>
                    </a:srgbClr>
                  </a:outerShdw>
                </a:effectLst>
              </a:rPr>
              <a:t>s</a:t>
            </a:r>
            <a:r>
              <a:rPr kumimoji="1" lang="en-US" altLang="ja-JP" b="1" dirty="0" smtClean="0">
                <a:effectLst>
                  <a:outerShdw blurRad="38100" dist="38100" dir="2700000" algn="tl">
                    <a:srgbClr val="000000">
                      <a:alpha val="43137"/>
                    </a:srgbClr>
                  </a:outerShdw>
                </a:effectLst>
              </a:rPr>
              <a:t>urf. skin Temp.</a:t>
            </a:r>
            <a:endParaRPr kumimoji="1" lang="ja-JP" altLang="en-US" b="1" dirty="0">
              <a:effectLst>
                <a:outerShdw blurRad="38100" dist="38100" dir="2700000" algn="tl">
                  <a:srgbClr val="000000">
                    <a:alpha val="43137"/>
                  </a:srgbClr>
                </a:outerShdw>
              </a:effectLst>
            </a:endParaRPr>
          </a:p>
        </p:txBody>
      </p:sp>
      <p:sp>
        <p:nvSpPr>
          <p:cNvPr id="24" name="テキスト ボックス 23"/>
          <p:cNvSpPr txBox="1"/>
          <p:nvPr/>
        </p:nvSpPr>
        <p:spPr>
          <a:xfrm>
            <a:off x="3828256" y="6084004"/>
            <a:ext cx="2543944" cy="369332"/>
          </a:xfrm>
          <a:prstGeom prst="rect">
            <a:avLst/>
          </a:prstGeom>
          <a:noFill/>
        </p:spPr>
        <p:txBody>
          <a:bodyPr wrap="square" rtlCol="0">
            <a:spAutoFit/>
          </a:bodyPr>
          <a:lstStyle/>
          <a:p>
            <a:pPr algn="ctr"/>
            <a:r>
              <a:rPr lang="en-US" altLang="ja-JP" b="1" dirty="0">
                <a:effectLst>
                  <a:outerShdw blurRad="38100" dist="38100" dir="2700000" algn="tl">
                    <a:srgbClr val="000000">
                      <a:alpha val="43137"/>
                    </a:srgbClr>
                  </a:outerShdw>
                </a:effectLst>
              </a:rPr>
              <a:t>s</a:t>
            </a:r>
            <a:r>
              <a:rPr kumimoji="1" lang="en-US" altLang="ja-JP" b="1" dirty="0" smtClean="0">
                <a:effectLst>
                  <a:outerShdw blurRad="38100" dist="38100" dir="2700000" algn="tl">
                    <a:srgbClr val="000000">
                      <a:alpha val="43137"/>
                    </a:srgbClr>
                  </a:outerShdw>
                </a:effectLst>
              </a:rPr>
              <a:t>urf. skin Temp.</a:t>
            </a:r>
            <a:endParaRPr kumimoji="1" lang="ja-JP" altLang="en-US" b="1" dirty="0">
              <a:effectLst>
                <a:outerShdw blurRad="38100" dist="38100" dir="2700000" algn="tl">
                  <a:srgbClr val="000000">
                    <a:alpha val="43137"/>
                  </a:srgbClr>
                </a:outerShdw>
              </a:effectLst>
            </a:endParaRPr>
          </a:p>
        </p:txBody>
      </p:sp>
      <p:sp>
        <p:nvSpPr>
          <p:cNvPr id="25" name="テキスト ボックス 24"/>
          <p:cNvSpPr txBox="1"/>
          <p:nvPr/>
        </p:nvSpPr>
        <p:spPr>
          <a:xfrm>
            <a:off x="8004720" y="1916832"/>
            <a:ext cx="1175792" cy="369332"/>
          </a:xfrm>
          <a:prstGeom prst="rect">
            <a:avLst/>
          </a:prstGeom>
          <a:noFill/>
        </p:spPr>
        <p:txBody>
          <a:bodyPr wrap="square" rtlCol="0">
            <a:spAutoFit/>
          </a:bodyPr>
          <a:lstStyle/>
          <a:p>
            <a:pPr algn="ctr"/>
            <a:r>
              <a:rPr lang="en-US" altLang="ja-JP" b="1" dirty="0" smtClean="0">
                <a:effectLst>
                  <a:outerShdw blurRad="38100" dist="38100" dir="2700000" algn="tl">
                    <a:srgbClr val="000000">
                      <a:alpha val="43137"/>
                    </a:srgbClr>
                  </a:outerShdw>
                </a:effectLst>
              </a:rPr>
              <a:t>SWE</a:t>
            </a:r>
            <a:endParaRPr kumimoji="1" lang="ja-JP" altLang="en-US" b="1" dirty="0">
              <a:effectLst>
                <a:outerShdw blurRad="38100" dist="38100" dir="2700000" algn="tl">
                  <a:srgbClr val="000000">
                    <a:alpha val="43137"/>
                  </a:srgbClr>
                </a:outerShdw>
              </a:effectLst>
            </a:endParaRPr>
          </a:p>
        </p:txBody>
      </p:sp>
      <p:sp>
        <p:nvSpPr>
          <p:cNvPr id="26" name="テキスト ボックス 25"/>
          <p:cNvSpPr txBox="1"/>
          <p:nvPr/>
        </p:nvSpPr>
        <p:spPr>
          <a:xfrm>
            <a:off x="8028384" y="4005064"/>
            <a:ext cx="1175792" cy="369332"/>
          </a:xfrm>
          <a:prstGeom prst="rect">
            <a:avLst/>
          </a:prstGeom>
          <a:noFill/>
        </p:spPr>
        <p:txBody>
          <a:bodyPr wrap="square" rtlCol="0">
            <a:spAutoFit/>
          </a:bodyPr>
          <a:lstStyle/>
          <a:p>
            <a:pPr algn="ctr"/>
            <a:r>
              <a:rPr lang="en-US" altLang="ja-JP" b="1" dirty="0" smtClean="0">
                <a:effectLst>
                  <a:outerShdw blurRad="38100" dist="38100" dir="2700000" algn="tl">
                    <a:srgbClr val="000000">
                      <a:alpha val="43137"/>
                    </a:srgbClr>
                  </a:outerShdw>
                </a:effectLst>
              </a:rPr>
              <a:t>SWE</a:t>
            </a:r>
            <a:endParaRPr kumimoji="1" lang="ja-JP" altLang="en-US" b="1" dirty="0">
              <a:effectLst>
                <a:outerShdw blurRad="38100" dist="38100" dir="2700000" algn="tl">
                  <a:srgbClr val="000000">
                    <a:alpha val="43137"/>
                  </a:srgbClr>
                </a:outerShdw>
              </a:effectLst>
            </a:endParaRPr>
          </a:p>
        </p:txBody>
      </p:sp>
      <p:sp>
        <p:nvSpPr>
          <p:cNvPr id="27" name="テキスト ボックス 26"/>
          <p:cNvSpPr txBox="1"/>
          <p:nvPr/>
        </p:nvSpPr>
        <p:spPr>
          <a:xfrm>
            <a:off x="8028384" y="6093296"/>
            <a:ext cx="1175792" cy="369332"/>
          </a:xfrm>
          <a:prstGeom prst="rect">
            <a:avLst/>
          </a:prstGeom>
          <a:noFill/>
        </p:spPr>
        <p:txBody>
          <a:bodyPr wrap="square" rtlCol="0">
            <a:spAutoFit/>
          </a:bodyPr>
          <a:lstStyle/>
          <a:p>
            <a:pPr algn="ctr"/>
            <a:r>
              <a:rPr lang="en-US" altLang="ja-JP" b="1" dirty="0" smtClean="0">
                <a:effectLst>
                  <a:outerShdw blurRad="38100" dist="38100" dir="2700000" algn="tl">
                    <a:srgbClr val="000000">
                      <a:alpha val="43137"/>
                    </a:srgbClr>
                  </a:outerShdw>
                </a:effectLst>
              </a:rPr>
              <a:t>SWE</a:t>
            </a:r>
            <a:endParaRPr kumimoji="1" lang="ja-JP" altLang="en-US" b="1" dirty="0">
              <a:effectLst>
                <a:outerShdw blurRad="38100" dist="38100" dir="2700000" algn="tl">
                  <a:srgbClr val="000000">
                    <a:alpha val="43137"/>
                  </a:srgbClr>
                </a:outerShdw>
              </a:effectLst>
            </a:endParaRPr>
          </a:p>
        </p:txBody>
      </p:sp>
      <p:sp>
        <p:nvSpPr>
          <p:cNvPr id="28" name="Slide Number Placeholder 27"/>
          <p:cNvSpPr>
            <a:spLocks noGrp="1"/>
          </p:cNvSpPr>
          <p:nvPr>
            <p:ph type="sldNum" sz="quarter" idx="12"/>
          </p:nvPr>
        </p:nvSpPr>
        <p:spPr/>
        <p:txBody>
          <a:bodyPr/>
          <a:lstStyle/>
          <a:p>
            <a:fld id="{E551EC36-5272-4A1F-A856-9380A8172CAC}" type="slidenum">
              <a:rPr lang="en-US" smtClean="0"/>
              <a:pPr/>
              <a:t>10</a:t>
            </a:fld>
            <a:endParaRPr lang="en-US"/>
          </a:p>
        </p:txBody>
      </p:sp>
    </p:spTree>
    <p:extLst>
      <p:ext uri="{BB962C8B-B14F-4D97-AF65-F5344CB8AC3E}">
        <p14:creationId xmlns="" xmlns:p14="http://schemas.microsoft.com/office/powerpoint/2010/main" val="42735966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9" name="Picture 11" descr="F:\Post_Doctor\Life_at_NASA\JAMEX\Bill_new_project_st_2010\GEOS5_experiment\SND-AeroChem-Fortuna-2_5-b20-V4\replay\mskout_domain_plots\HTP\albaero-albbc\mskout_albaero-albbc_clim_replay_seasonal_diff_evland_1.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832" y="4530804"/>
            <a:ext cx="3048000" cy="2354580"/>
          </a:xfrm>
          <a:prstGeom prst="rect">
            <a:avLst/>
          </a:prstGeom>
          <a:noFill/>
          <a:extLst>
            <a:ext uri="{909E8E84-426E-40DD-AFC4-6F175D3DCCD1}">
              <a14:hiddenFill xmlns="" xmlns:a14="http://schemas.microsoft.com/office/drawing/2010/main">
                <a:solidFill>
                  <a:srgbClr val="FFFFFF"/>
                </a:solidFill>
              </a14:hiddenFill>
            </a:ext>
          </a:extLst>
        </p:spPr>
      </p:pic>
      <p:pic>
        <p:nvPicPr>
          <p:cNvPr id="2060" name="Picture 12" descr="F:\Post_Doctor\Life_at_NASA\JAMEX\Bill_new_project_st_2010\GEOS5_experiment\SND-AeroChem-Fortuna-2_5-b20-V4\replay\mskout_domain_plots\HTP\albaero-albbc\mskout_albaero-albbc_clim_replay_seasonal_diff_runoff_1.g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32512" y="4530804"/>
            <a:ext cx="3048000" cy="2354580"/>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3" descr="F:\Post_Doctor\Life_at_NASA\JAMEX\Bill_new_project_st_2010\GEOS5_experiment\SND-AeroChem-Fortuna-2_5-b20-V4\replay\mskout_domain_plots\HTP\albaero-albbc\mskout_albaero-albbc_clim_replay_seasonal_diff_smland_1.gif"/>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059832" y="4530804"/>
            <a:ext cx="3048000" cy="2354580"/>
          </a:xfrm>
          <a:prstGeom prst="rect">
            <a:avLst/>
          </a:prstGeom>
          <a:noFill/>
          <a:extLst>
            <a:ext uri="{909E8E84-426E-40DD-AFC4-6F175D3DCCD1}">
              <a14:hiddenFill xmlns="" xmlns:a14="http://schemas.microsoft.com/office/drawing/2010/main">
                <a:solidFill>
                  <a:srgbClr val="FFFFFF"/>
                </a:solidFill>
              </a14:hiddenFill>
            </a:ext>
          </a:extLst>
        </p:spPr>
      </p:pic>
      <p:pic>
        <p:nvPicPr>
          <p:cNvPr id="2056" name="Picture 8" descr="F:\Post_Doctor\Life_at_NASA\JAMEX\Bill_new_project_st_2010\GEOS5_experiment\SND-AeroChem-Fortuna-2_5-b20-V4\replay\mskout_domain_plots\HTP\albaero-albdu\mskout_albaero-albdu_clim_replay_seasonal_diff_evland_1.gif"/>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1832" y="2348880"/>
            <a:ext cx="3048000" cy="2354580"/>
          </a:xfrm>
          <a:prstGeom prst="rect">
            <a:avLst/>
          </a:prstGeom>
          <a:noFill/>
          <a:extLst>
            <a:ext uri="{909E8E84-426E-40DD-AFC4-6F175D3DCCD1}">
              <a14:hiddenFill xmlns="" xmlns:a14="http://schemas.microsoft.com/office/drawing/2010/main">
                <a:solidFill>
                  <a:srgbClr val="FFFFFF"/>
                </a:solidFill>
              </a14:hiddenFill>
            </a:ext>
          </a:extLst>
        </p:spPr>
      </p:pic>
      <p:pic>
        <p:nvPicPr>
          <p:cNvPr id="2057" name="Picture 9" descr="F:\Post_Doctor\Life_at_NASA\JAMEX\Bill_new_project_st_2010\GEOS5_experiment\SND-AeroChem-Fortuna-2_5-b20-V4\replay\mskout_domain_plots\HTP\albaero-albdu\mskout_albaero-albdu_clim_replay_seasonal_diff_runoff_1.gif"/>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132512" y="2348880"/>
            <a:ext cx="3048000" cy="2354580"/>
          </a:xfrm>
          <a:prstGeom prst="rect">
            <a:avLst/>
          </a:prstGeom>
          <a:noFill/>
          <a:extLst>
            <a:ext uri="{909E8E84-426E-40DD-AFC4-6F175D3DCCD1}">
              <a14:hiddenFill xmlns="" xmlns:a14="http://schemas.microsoft.com/office/drawing/2010/main">
                <a:solidFill>
                  <a:srgbClr val="FFFFFF"/>
                </a:solidFill>
              </a14:hiddenFill>
            </a:ext>
          </a:extLst>
        </p:spPr>
      </p:pic>
      <p:pic>
        <p:nvPicPr>
          <p:cNvPr id="2058" name="Picture 10" descr="F:\Post_Doctor\Life_at_NASA\JAMEX\Bill_new_project_st_2010\GEOS5_experiment\SND-AeroChem-Fortuna-2_5-b20-V4\replay\mskout_domain_plots\HTP\albaero-albdu\mskout_albaero-albdu_clim_replay_seasonal_diff_smland_1.gif"/>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048000" y="2348880"/>
            <a:ext cx="3048000" cy="2354580"/>
          </a:xfrm>
          <a:prstGeom prst="rect">
            <a:avLst/>
          </a:prstGeom>
          <a:noFill/>
          <a:extLst>
            <a:ext uri="{909E8E84-426E-40DD-AFC4-6F175D3DCCD1}">
              <a14:hiddenFill xmlns="" xmlns:a14="http://schemas.microsoft.com/office/drawing/2010/main">
                <a:solidFill>
                  <a:srgbClr val="FFFFFF"/>
                </a:solidFill>
              </a14:hiddenFill>
            </a:ext>
          </a:extLst>
        </p:spPr>
      </p:pic>
      <p:pic>
        <p:nvPicPr>
          <p:cNvPr id="2055" name="Picture 7" descr="F:\Post_Doctor\Life_at_NASA\JAMEX\Bill_new_project_st_2010\GEOS5_experiment\SND-AeroChem-Fortuna-2_5-b20-V4\replay\mskout_domain_plots\HTP\albaero-alb\mskout_albaero-alb_clim_replay_seasonal_diff_smland_1.gif"/>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059832" y="260648"/>
            <a:ext cx="3048000" cy="2354580"/>
          </a:xfrm>
          <a:prstGeom prst="rect">
            <a:avLst/>
          </a:prstGeom>
          <a:noFill/>
          <a:extLst>
            <a:ext uri="{909E8E84-426E-40DD-AFC4-6F175D3DCCD1}">
              <a14:hiddenFill xmlns="" xmlns:a14="http://schemas.microsoft.com/office/drawing/2010/main">
                <a:solidFill>
                  <a:srgbClr val="FFFFFF"/>
                </a:solidFill>
              </a14:hiddenFill>
            </a:ext>
          </a:extLst>
        </p:spPr>
      </p:pic>
      <p:pic>
        <p:nvPicPr>
          <p:cNvPr id="2053" name="Picture 5" descr="F:\Post_Doctor\Life_at_NASA\JAMEX\Bill_new_project_st_2010\GEOS5_experiment\SND-AeroChem-Fortuna-2_5-b20-V4\replay\mskout_domain_plots\HTP\albaero-alb\mskout_albaero-alb_clim_replay_seasonal_diff_evland_1.gif"/>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0" y="260648"/>
            <a:ext cx="3048000" cy="2354580"/>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F:\Post_Doctor\Life_at_NASA\JAMEX\Bill_new_project_st_2010\GEOS5_experiment\SND-AeroChem-Fortuna-2_5-b20-V4\replay\mskout_domain_plots\HTP\albaero-alb\mskout_albaero-alb_clim_replay_seasonal_diff_runoff_1.gif"/>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6132512" y="260648"/>
            <a:ext cx="3048000" cy="2354580"/>
          </a:xfrm>
          <a:prstGeom prst="rect">
            <a:avLst/>
          </a:prstGeom>
          <a:noFill/>
          <a:extLst>
            <a:ext uri="{909E8E84-426E-40DD-AFC4-6F175D3DCCD1}">
              <a14:hiddenFill xmlns="" xmlns:a14="http://schemas.microsoft.com/office/drawing/2010/main">
                <a:solidFill>
                  <a:srgbClr val="FFFFFF"/>
                </a:solidFill>
              </a14:hiddenFill>
            </a:ext>
          </a:extLst>
        </p:spPr>
      </p:pic>
      <p:sp>
        <p:nvSpPr>
          <p:cNvPr id="24" name="テキスト ボックス 23"/>
          <p:cNvSpPr txBox="1"/>
          <p:nvPr/>
        </p:nvSpPr>
        <p:spPr>
          <a:xfrm>
            <a:off x="0" y="0"/>
            <a:ext cx="9144000" cy="400110"/>
          </a:xfrm>
          <a:prstGeom prst="rect">
            <a:avLst/>
          </a:prstGeom>
          <a:noFill/>
        </p:spPr>
        <p:txBody>
          <a:bodyPr wrap="square" rtlCol="0">
            <a:spAutoFit/>
          </a:bodyPr>
          <a:lstStyle/>
          <a:p>
            <a:pPr algn="ctr"/>
            <a:r>
              <a:rPr kumimoji="1" lang="en-US" altLang="ja-JP" sz="2000" b="1" dirty="0" smtClean="0"/>
              <a:t>7-year replay run climatology in MAM on sno</a:t>
            </a:r>
            <a:r>
              <a:rPr lang="en-US" altLang="ja-JP" sz="2000" b="1" dirty="0" smtClean="0"/>
              <a:t>w darkening (SD) effect over HTP</a:t>
            </a:r>
            <a:endParaRPr kumimoji="1" lang="ja-JP" altLang="en-US" sz="2000" b="1" dirty="0"/>
          </a:p>
        </p:txBody>
      </p:sp>
      <p:sp>
        <p:nvSpPr>
          <p:cNvPr id="28" name="テキスト ボックス 27"/>
          <p:cNvSpPr txBox="1"/>
          <p:nvPr/>
        </p:nvSpPr>
        <p:spPr>
          <a:xfrm>
            <a:off x="0" y="332656"/>
            <a:ext cx="9180512" cy="400110"/>
          </a:xfrm>
          <a:prstGeom prst="rect">
            <a:avLst/>
          </a:prstGeom>
          <a:noFill/>
        </p:spPr>
        <p:txBody>
          <a:bodyPr wrap="square" rtlCol="0">
            <a:spAutoFit/>
          </a:bodyPr>
          <a:lstStyle/>
          <a:p>
            <a:pPr algn="ctr"/>
            <a:r>
              <a:rPr kumimoji="1" lang="en-US" altLang="ja-JP" sz="2000" b="1" dirty="0" smtClean="0">
                <a:solidFill>
                  <a:srgbClr val="0070C0"/>
                </a:solidFill>
              </a:rPr>
              <a:t> Full SD (dust, BC, and OC) – Non SD </a:t>
            </a:r>
            <a:endParaRPr kumimoji="1" lang="ja-JP" altLang="en-US" sz="2000" b="1" dirty="0">
              <a:solidFill>
                <a:srgbClr val="0070C0"/>
              </a:solidFill>
            </a:endParaRPr>
          </a:p>
        </p:txBody>
      </p:sp>
      <p:sp>
        <p:nvSpPr>
          <p:cNvPr id="29" name="テキスト ボックス 28"/>
          <p:cNvSpPr txBox="1"/>
          <p:nvPr/>
        </p:nvSpPr>
        <p:spPr>
          <a:xfrm>
            <a:off x="0" y="2420888"/>
            <a:ext cx="9180512" cy="400110"/>
          </a:xfrm>
          <a:prstGeom prst="rect">
            <a:avLst/>
          </a:prstGeom>
          <a:noFill/>
        </p:spPr>
        <p:txBody>
          <a:bodyPr wrap="square" rtlCol="0">
            <a:spAutoFit/>
          </a:bodyPr>
          <a:lstStyle/>
          <a:p>
            <a:pPr algn="ctr"/>
            <a:r>
              <a:rPr kumimoji="1" lang="en-US" altLang="ja-JP" sz="2000" b="1" dirty="0" smtClean="0">
                <a:solidFill>
                  <a:srgbClr val="0070C0"/>
                </a:solidFill>
              </a:rPr>
              <a:t> Full SD (dust, BC, and OC) – Non dust SD (Dust only influence) </a:t>
            </a:r>
            <a:endParaRPr kumimoji="1" lang="ja-JP" altLang="en-US" sz="2000" b="1" dirty="0">
              <a:solidFill>
                <a:srgbClr val="0070C0"/>
              </a:solidFill>
            </a:endParaRPr>
          </a:p>
        </p:txBody>
      </p:sp>
      <p:sp>
        <p:nvSpPr>
          <p:cNvPr id="30" name="テキスト ボックス 29"/>
          <p:cNvSpPr txBox="1"/>
          <p:nvPr/>
        </p:nvSpPr>
        <p:spPr>
          <a:xfrm>
            <a:off x="0" y="4541058"/>
            <a:ext cx="9180512" cy="400110"/>
          </a:xfrm>
          <a:prstGeom prst="rect">
            <a:avLst/>
          </a:prstGeom>
          <a:noFill/>
        </p:spPr>
        <p:txBody>
          <a:bodyPr wrap="square" rtlCol="0">
            <a:spAutoFit/>
          </a:bodyPr>
          <a:lstStyle/>
          <a:p>
            <a:pPr algn="ctr"/>
            <a:r>
              <a:rPr kumimoji="1" lang="en-US" altLang="ja-JP" sz="2000" b="1" dirty="0" smtClean="0">
                <a:solidFill>
                  <a:srgbClr val="0070C0"/>
                </a:solidFill>
              </a:rPr>
              <a:t> Full SD (dust, BC, and OC) – Non BC SD (BC only influence) </a:t>
            </a:r>
            <a:endParaRPr kumimoji="1" lang="ja-JP" altLang="en-US" sz="2000" b="1" dirty="0">
              <a:solidFill>
                <a:srgbClr val="0070C0"/>
              </a:solidFill>
            </a:endParaRPr>
          </a:p>
        </p:txBody>
      </p:sp>
      <p:sp>
        <p:nvSpPr>
          <p:cNvPr id="31" name="テキスト ボックス 30"/>
          <p:cNvSpPr txBox="1"/>
          <p:nvPr/>
        </p:nvSpPr>
        <p:spPr>
          <a:xfrm>
            <a:off x="1572344" y="1916832"/>
            <a:ext cx="1775520" cy="369332"/>
          </a:xfrm>
          <a:prstGeom prst="rect">
            <a:avLst/>
          </a:prstGeom>
          <a:noFill/>
        </p:spPr>
        <p:txBody>
          <a:bodyPr wrap="square" rtlCol="0">
            <a:spAutoFit/>
          </a:bodyPr>
          <a:lstStyle/>
          <a:p>
            <a:pPr algn="ctr"/>
            <a:r>
              <a:rPr kumimoji="1" lang="en-US" altLang="ja-JP" b="1" dirty="0" smtClean="0">
                <a:effectLst>
                  <a:outerShdw blurRad="38100" dist="38100" dir="2700000" algn="tl">
                    <a:srgbClr val="000000">
                      <a:alpha val="43137"/>
                    </a:srgbClr>
                  </a:outerShdw>
                </a:effectLst>
              </a:rPr>
              <a:t>Evaporation rate</a:t>
            </a:r>
            <a:endParaRPr kumimoji="1" lang="ja-JP" altLang="en-US" b="1" dirty="0">
              <a:effectLst>
                <a:outerShdw blurRad="38100" dist="38100" dir="2700000" algn="tl">
                  <a:srgbClr val="000000">
                    <a:alpha val="43137"/>
                  </a:srgbClr>
                </a:outerShdw>
              </a:effectLst>
            </a:endParaRPr>
          </a:p>
        </p:txBody>
      </p:sp>
      <p:sp>
        <p:nvSpPr>
          <p:cNvPr id="32" name="テキスト ボックス 31"/>
          <p:cNvSpPr txBox="1"/>
          <p:nvPr/>
        </p:nvSpPr>
        <p:spPr>
          <a:xfrm>
            <a:off x="4583832" y="1916832"/>
            <a:ext cx="1788368" cy="369332"/>
          </a:xfrm>
          <a:prstGeom prst="rect">
            <a:avLst/>
          </a:prstGeom>
          <a:noFill/>
        </p:spPr>
        <p:txBody>
          <a:bodyPr wrap="square" rtlCol="0">
            <a:spAutoFit/>
          </a:bodyPr>
          <a:lstStyle/>
          <a:p>
            <a:pPr algn="ctr"/>
            <a:r>
              <a:rPr lang="en-US" altLang="ja-JP" b="1" dirty="0" smtClean="0">
                <a:effectLst>
                  <a:outerShdw blurRad="38100" dist="38100" dir="2700000" algn="tl">
                    <a:srgbClr val="000000">
                      <a:alpha val="43137"/>
                    </a:srgbClr>
                  </a:outerShdw>
                </a:effectLst>
              </a:rPr>
              <a:t>Snow melt flux</a:t>
            </a:r>
            <a:endParaRPr kumimoji="1" lang="ja-JP" altLang="en-US" b="1" dirty="0">
              <a:effectLst>
                <a:outerShdw blurRad="38100" dist="38100" dir="2700000" algn="tl">
                  <a:srgbClr val="000000">
                    <a:alpha val="43137"/>
                  </a:srgbClr>
                </a:outerShdw>
              </a:effectLst>
            </a:endParaRPr>
          </a:p>
        </p:txBody>
      </p:sp>
      <p:sp>
        <p:nvSpPr>
          <p:cNvPr id="33" name="テキスト ボックス 32"/>
          <p:cNvSpPr txBox="1"/>
          <p:nvPr/>
        </p:nvSpPr>
        <p:spPr>
          <a:xfrm>
            <a:off x="1572344" y="4067780"/>
            <a:ext cx="1775520" cy="369332"/>
          </a:xfrm>
          <a:prstGeom prst="rect">
            <a:avLst/>
          </a:prstGeom>
          <a:noFill/>
        </p:spPr>
        <p:txBody>
          <a:bodyPr wrap="square" rtlCol="0">
            <a:spAutoFit/>
          </a:bodyPr>
          <a:lstStyle/>
          <a:p>
            <a:pPr algn="ctr"/>
            <a:r>
              <a:rPr kumimoji="1" lang="en-US" altLang="ja-JP" b="1" dirty="0" smtClean="0">
                <a:effectLst>
                  <a:outerShdw blurRad="38100" dist="38100" dir="2700000" algn="tl">
                    <a:srgbClr val="000000">
                      <a:alpha val="43137"/>
                    </a:srgbClr>
                  </a:outerShdw>
                </a:effectLst>
              </a:rPr>
              <a:t>Evaporation rate</a:t>
            </a:r>
            <a:endParaRPr kumimoji="1" lang="ja-JP" altLang="en-US" b="1" dirty="0">
              <a:effectLst>
                <a:outerShdw blurRad="38100" dist="38100" dir="2700000" algn="tl">
                  <a:srgbClr val="000000">
                    <a:alpha val="43137"/>
                  </a:srgbClr>
                </a:outerShdw>
              </a:effectLst>
            </a:endParaRPr>
          </a:p>
        </p:txBody>
      </p:sp>
      <p:sp>
        <p:nvSpPr>
          <p:cNvPr id="34" name="テキスト ボックス 33"/>
          <p:cNvSpPr txBox="1"/>
          <p:nvPr/>
        </p:nvSpPr>
        <p:spPr>
          <a:xfrm>
            <a:off x="1572344" y="6156012"/>
            <a:ext cx="1775520" cy="369332"/>
          </a:xfrm>
          <a:prstGeom prst="rect">
            <a:avLst/>
          </a:prstGeom>
          <a:noFill/>
        </p:spPr>
        <p:txBody>
          <a:bodyPr wrap="square" rtlCol="0">
            <a:spAutoFit/>
          </a:bodyPr>
          <a:lstStyle/>
          <a:p>
            <a:pPr algn="ctr"/>
            <a:r>
              <a:rPr kumimoji="1" lang="en-US" altLang="ja-JP" b="1" dirty="0" smtClean="0">
                <a:effectLst>
                  <a:outerShdw blurRad="38100" dist="38100" dir="2700000" algn="tl">
                    <a:srgbClr val="000000">
                      <a:alpha val="43137"/>
                    </a:srgbClr>
                  </a:outerShdw>
                </a:effectLst>
              </a:rPr>
              <a:t>Evaporation rate</a:t>
            </a:r>
            <a:endParaRPr kumimoji="1" lang="ja-JP" altLang="en-US" b="1" dirty="0">
              <a:effectLst>
                <a:outerShdw blurRad="38100" dist="38100" dir="2700000" algn="tl">
                  <a:srgbClr val="000000">
                    <a:alpha val="43137"/>
                  </a:srgbClr>
                </a:outerShdw>
              </a:effectLst>
            </a:endParaRPr>
          </a:p>
        </p:txBody>
      </p:sp>
      <p:sp>
        <p:nvSpPr>
          <p:cNvPr id="35" name="テキスト ボックス 34"/>
          <p:cNvSpPr txBox="1"/>
          <p:nvPr/>
        </p:nvSpPr>
        <p:spPr>
          <a:xfrm>
            <a:off x="4583832" y="4067780"/>
            <a:ext cx="1788368" cy="369332"/>
          </a:xfrm>
          <a:prstGeom prst="rect">
            <a:avLst/>
          </a:prstGeom>
          <a:noFill/>
        </p:spPr>
        <p:txBody>
          <a:bodyPr wrap="square" rtlCol="0">
            <a:spAutoFit/>
          </a:bodyPr>
          <a:lstStyle/>
          <a:p>
            <a:pPr algn="ctr"/>
            <a:r>
              <a:rPr lang="en-US" altLang="ja-JP" b="1" dirty="0" smtClean="0">
                <a:effectLst>
                  <a:outerShdw blurRad="38100" dist="38100" dir="2700000" algn="tl">
                    <a:srgbClr val="000000">
                      <a:alpha val="43137"/>
                    </a:srgbClr>
                  </a:outerShdw>
                </a:effectLst>
              </a:rPr>
              <a:t>Snow melt flux</a:t>
            </a:r>
            <a:endParaRPr kumimoji="1" lang="ja-JP" altLang="en-US" b="1" dirty="0">
              <a:effectLst>
                <a:outerShdw blurRad="38100" dist="38100" dir="2700000" algn="tl">
                  <a:srgbClr val="000000">
                    <a:alpha val="43137"/>
                  </a:srgbClr>
                </a:outerShdw>
              </a:effectLst>
            </a:endParaRPr>
          </a:p>
        </p:txBody>
      </p:sp>
      <p:sp>
        <p:nvSpPr>
          <p:cNvPr id="36" name="テキスト ボックス 35"/>
          <p:cNvSpPr txBox="1"/>
          <p:nvPr/>
        </p:nvSpPr>
        <p:spPr>
          <a:xfrm>
            <a:off x="4572000" y="6156012"/>
            <a:ext cx="1788368" cy="369332"/>
          </a:xfrm>
          <a:prstGeom prst="rect">
            <a:avLst/>
          </a:prstGeom>
          <a:noFill/>
        </p:spPr>
        <p:txBody>
          <a:bodyPr wrap="square" rtlCol="0">
            <a:spAutoFit/>
          </a:bodyPr>
          <a:lstStyle/>
          <a:p>
            <a:pPr algn="ctr"/>
            <a:r>
              <a:rPr lang="en-US" altLang="ja-JP" b="1" dirty="0" smtClean="0">
                <a:effectLst>
                  <a:outerShdw blurRad="38100" dist="38100" dir="2700000" algn="tl">
                    <a:srgbClr val="000000">
                      <a:alpha val="43137"/>
                    </a:srgbClr>
                  </a:outerShdw>
                </a:effectLst>
              </a:rPr>
              <a:t>Snow melt flux</a:t>
            </a:r>
            <a:endParaRPr kumimoji="1" lang="ja-JP" altLang="en-US" b="1" dirty="0">
              <a:effectLst>
                <a:outerShdw blurRad="38100" dist="38100" dir="2700000" algn="tl">
                  <a:srgbClr val="000000">
                    <a:alpha val="43137"/>
                  </a:srgbClr>
                </a:outerShdw>
              </a:effectLst>
            </a:endParaRPr>
          </a:p>
        </p:txBody>
      </p:sp>
      <p:sp>
        <p:nvSpPr>
          <p:cNvPr id="37" name="テキスト ボックス 36"/>
          <p:cNvSpPr txBox="1"/>
          <p:nvPr/>
        </p:nvSpPr>
        <p:spPr>
          <a:xfrm>
            <a:off x="7740352" y="1926124"/>
            <a:ext cx="1296144" cy="369332"/>
          </a:xfrm>
          <a:prstGeom prst="rect">
            <a:avLst/>
          </a:prstGeom>
          <a:noFill/>
        </p:spPr>
        <p:txBody>
          <a:bodyPr wrap="square" rtlCol="0">
            <a:spAutoFit/>
          </a:bodyPr>
          <a:lstStyle/>
          <a:p>
            <a:pPr algn="ctr"/>
            <a:r>
              <a:rPr lang="en-US" altLang="ja-JP" b="1" dirty="0" smtClean="0">
                <a:effectLst>
                  <a:outerShdw blurRad="38100" dist="38100" dir="2700000" algn="tl">
                    <a:srgbClr val="000000">
                      <a:alpha val="43137"/>
                    </a:srgbClr>
                  </a:outerShdw>
                </a:effectLst>
              </a:rPr>
              <a:t>Runoff flux</a:t>
            </a:r>
            <a:endParaRPr kumimoji="1" lang="ja-JP" altLang="en-US" b="1" dirty="0">
              <a:effectLst>
                <a:outerShdw blurRad="38100" dist="38100" dir="2700000" algn="tl">
                  <a:srgbClr val="000000">
                    <a:alpha val="43137"/>
                  </a:srgbClr>
                </a:outerShdw>
              </a:effectLst>
            </a:endParaRPr>
          </a:p>
        </p:txBody>
      </p:sp>
      <p:sp>
        <p:nvSpPr>
          <p:cNvPr id="38" name="テキスト ボックス 37"/>
          <p:cNvSpPr txBox="1"/>
          <p:nvPr/>
        </p:nvSpPr>
        <p:spPr>
          <a:xfrm>
            <a:off x="7740352" y="4067780"/>
            <a:ext cx="1296144" cy="369332"/>
          </a:xfrm>
          <a:prstGeom prst="rect">
            <a:avLst/>
          </a:prstGeom>
          <a:noFill/>
        </p:spPr>
        <p:txBody>
          <a:bodyPr wrap="square" rtlCol="0">
            <a:spAutoFit/>
          </a:bodyPr>
          <a:lstStyle/>
          <a:p>
            <a:pPr algn="ctr"/>
            <a:r>
              <a:rPr lang="en-US" altLang="ja-JP" b="1" dirty="0" smtClean="0">
                <a:effectLst>
                  <a:outerShdw blurRad="38100" dist="38100" dir="2700000" algn="tl">
                    <a:srgbClr val="000000">
                      <a:alpha val="43137"/>
                    </a:srgbClr>
                  </a:outerShdw>
                </a:effectLst>
              </a:rPr>
              <a:t>Runoff flux</a:t>
            </a:r>
            <a:endParaRPr kumimoji="1" lang="ja-JP" altLang="en-US" b="1" dirty="0">
              <a:effectLst>
                <a:outerShdw blurRad="38100" dist="38100" dir="2700000" algn="tl">
                  <a:srgbClr val="000000">
                    <a:alpha val="43137"/>
                  </a:srgbClr>
                </a:outerShdw>
              </a:effectLst>
            </a:endParaRPr>
          </a:p>
        </p:txBody>
      </p:sp>
      <p:sp>
        <p:nvSpPr>
          <p:cNvPr id="39" name="テキスト ボックス 38"/>
          <p:cNvSpPr txBox="1"/>
          <p:nvPr/>
        </p:nvSpPr>
        <p:spPr>
          <a:xfrm>
            <a:off x="7740352" y="6156012"/>
            <a:ext cx="1296144" cy="369332"/>
          </a:xfrm>
          <a:prstGeom prst="rect">
            <a:avLst/>
          </a:prstGeom>
          <a:noFill/>
        </p:spPr>
        <p:txBody>
          <a:bodyPr wrap="square" rtlCol="0">
            <a:spAutoFit/>
          </a:bodyPr>
          <a:lstStyle/>
          <a:p>
            <a:pPr algn="ctr"/>
            <a:r>
              <a:rPr lang="en-US" altLang="ja-JP" b="1" dirty="0" smtClean="0">
                <a:effectLst>
                  <a:outerShdw blurRad="38100" dist="38100" dir="2700000" algn="tl">
                    <a:srgbClr val="000000">
                      <a:alpha val="43137"/>
                    </a:srgbClr>
                  </a:outerShdw>
                </a:effectLst>
              </a:rPr>
              <a:t>Runoff flux</a:t>
            </a:r>
            <a:endParaRPr kumimoji="1" lang="ja-JP" altLang="en-US" b="1" dirty="0">
              <a:effectLst>
                <a:outerShdw blurRad="38100" dist="38100" dir="2700000" algn="tl">
                  <a:srgbClr val="000000">
                    <a:alpha val="43137"/>
                  </a:srgbClr>
                </a:outerShdw>
              </a:effectLst>
            </a:endParaRPr>
          </a:p>
        </p:txBody>
      </p:sp>
      <p:sp>
        <p:nvSpPr>
          <p:cNvPr id="25" name="Slide Number Placeholder 24"/>
          <p:cNvSpPr>
            <a:spLocks noGrp="1"/>
          </p:cNvSpPr>
          <p:nvPr>
            <p:ph type="sldNum" sz="quarter" idx="12"/>
          </p:nvPr>
        </p:nvSpPr>
        <p:spPr/>
        <p:txBody>
          <a:bodyPr/>
          <a:lstStyle/>
          <a:p>
            <a:fld id="{E551EC36-5272-4A1F-A856-9380A8172CAC}" type="slidenum">
              <a:rPr lang="en-US" smtClean="0"/>
              <a:pPr/>
              <a:t>11</a:t>
            </a:fld>
            <a:endParaRPr lang="en-US"/>
          </a:p>
        </p:txBody>
      </p:sp>
    </p:spTree>
    <p:extLst>
      <p:ext uri="{BB962C8B-B14F-4D97-AF65-F5344CB8AC3E}">
        <p14:creationId xmlns="" xmlns:p14="http://schemas.microsoft.com/office/powerpoint/2010/main" val="4463415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09600"/>
            <a:ext cx="7772400" cy="1470025"/>
          </a:xfrm>
        </p:spPr>
        <p:txBody>
          <a:bodyPr/>
          <a:lstStyle/>
          <a:p>
            <a:r>
              <a:rPr lang="en-US" dirty="0" smtClean="0"/>
              <a:t>Summary of SND effect on runoff</a:t>
            </a:r>
            <a:br>
              <a:rPr lang="en-US" dirty="0" smtClean="0"/>
            </a:br>
            <a:r>
              <a:rPr lang="en-US" dirty="0" smtClean="0"/>
              <a:t>(no atmospheric feedback)</a:t>
            </a:r>
            <a:endParaRPr lang="en-US" dirty="0"/>
          </a:p>
        </p:txBody>
      </p:sp>
      <p:sp>
        <p:nvSpPr>
          <p:cNvPr id="3" name="Subtitle 2"/>
          <p:cNvSpPr>
            <a:spLocks noGrp="1"/>
          </p:cNvSpPr>
          <p:nvPr>
            <p:ph type="subTitle" idx="1"/>
          </p:nvPr>
        </p:nvSpPr>
        <p:spPr>
          <a:xfrm>
            <a:off x="1066800" y="2438400"/>
            <a:ext cx="7391400" cy="3276600"/>
          </a:xfrm>
        </p:spPr>
        <p:txBody>
          <a:bodyPr>
            <a:normAutofit fontScale="55000" lnSpcReduction="20000"/>
          </a:bodyPr>
          <a:lstStyle/>
          <a:p>
            <a:pPr algn="l"/>
            <a:r>
              <a:rPr lang="en-US" dirty="0" smtClean="0">
                <a:solidFill>
                  <a:schemeClr val="tx1"/>
                </a:solidFill>
              </a:rPr>
              <a:t>  Snow melt flux (SMF) = ∂ SWE/</a:t>
            </a:r>
            <a:r>
              <a:rPr lang="el-GR" dirty="0" smtClean="0">
                <a:solidFill>
                  <a:schemeClr val="tx1"/>
                </a:solidFill>
              </a:rPr>
              <a:t> </a:t>
            </a:r>
            <a:r>
              <a:rPr lang="en-US" dirty="0" smtClean="0">
                <a:solidFill>
                  <a:schemeClr val="tx1"/>
                </a:solidFill>
              </a:rPr>
              <a:t>∂</a:t>
            </a:r>
            <a:r>
              <a:rPr lang="el-GR" dirty="0" smtClean="0">
                <a:solidFill>
                  <a:schemeClr val="tx1"/>
                </a:solidFill>
              </a:rPr>
              <a:t> </a:t>
            </a:r>
            <a:r>
              <a:rPr lang="en-US" dirty="0" smtClean="0">
                <a:solidFill>
                  <a:schemeClr val="tx1"/>
                </a:solidFill>
              </a:rPr>
              <a:t>t </a:t>
            </a:r>
          </a:p>
          <a:p>
            <a:pPr algn="l"/>
            <a:r>
              <a:rPr lang="en-US" dirty="0" smtClean="0">
                <a:solidFill>
                  <a:schemeClr val="tx1"/>
                </a:solidFill>
              </a:rPr>
              <a:t>   </a:t>
            </a:r>
          </a:p>
          <a:p>
            <a:pPr algn="l"/>
            <a:r>
              <a:rPr lang="en-US" dirty="0" smtClean="0">
                <a:solidFill>
                  <a:schemeClr val="tx1"/>
                </a:solidFill>
              </a:rPr>
              <a:t>  SMF =  P - E- R   </a:t>
            </a:r>
          </a:p>
          <a:p>
            <a:pPr algn="l"/>
            <a:r>
              <a:rPr lang="en-US" dirty="0" smtClean="0">
                <a:solidFill>
                  <a:schemeClr val="tx1"/>
                </a:solidFill>
              </a:rPr>
              <a:t>     </a:t>
            </a:r>
            <a:r>
              <a:rPr lang="el-GR" dirty="0" smtClean="0">
                <a:solidFill>
                  <a:schemeClr val="tx1"/>
                </a:solidFill>
              </a:rPr>
              <a:t>Δ</a:t>
            </a:r>
            <a:r>
              <a:rPr lang="en-US" dirty="0" smtClean="0">
                <a:solidFill>
                  <a:schemeClr val="tx1"/>
                </a:solidFill>
              </a:rPr>
              <a:t>P = 0 , for no atmospheric feedback</a:t>
            </a:r>
          </a:p>
          <a:p>
            <a:pPr algn="l"/>
            <a:r>
              <a:rPr lang="en-US" dirty="0" smtClean="0">
                <a:solidFill>
                  <a:schemeClr val="tx1"/>
                </a:solidFill>
              </a:rPr>
              <a:t> </a:t>
            </a:r>
            <a:r>
              <a:rPr lang="el-GR" dirty="0" smtClean="0">
                <a:solidFill>
                  <a:schemeClr val="tx1"/>
                </a:solidFill>
              </a:rPr>
              <a:t>Δ</a:t>
            </a:r>
            <a:r>
              <a:rPr lang="en-US" dirty="0" smtClean="0">
                <a:solidFill>
                  <a:schemeClr val="tx1"/>
                </a:solidFill>
              </a:rPr>
              <a:t>SMF &lt; 0   due to SND effect</a:t>
            </a:r>
          </a:p>
          <a:p>
            <a:pPr algn="l"/>
            <a:r>
              <a:rPr lang="en-US" dirty="0" smtClean="0">
                <a:solidFill>
                  <a:schemeClr val="tx1"/>
                </a:solidFill>
              </a:rPr>
              <a:t>       </a:t>
            </a:r>
            <a:r>
              <a:rPr lang="en-US" dirty="0" smtClean="0">
                <a:solidFill>
                  <a:schemeClr val="tx1"/>
                </a:solidFill>
                <a:latin typeface="Symbol" pitchFamily="18" charset="2"/>
              </a:rPr>
              <a:t>D</a:t>
            </a:r>
            <a:r>
              <a:rPr lang="en-US" dirty="0" smtClean="0">
                <a:solidFill>
                  <a:schemeClr val="tx1"/>
                </a:solidFill>
              </a:rPr>
              <a:t>E &gt; 0 ,   more SW absorption </a:t>
            </a:r>
            <a:r>
              <a:rPr lang="en-US" dirty="0" smtClean="0">
                <a:solidFill>
                  <a:schemeClr val="tx1"/>
                </a:solidFill>
                <a:sym typeface="Wingdings" pitchFamily="2" charset="2"/>
              </a:rPr>
              <a:t></a:t>
            </a:r>
            <a:r>
              <a:rPr lang="en-US" dirty="0" smtClean="0">
                <a:solidFill>
                  <a:schemeClr val="tx1"/>
                </a:solidFill>
              </a:rPr>
              <a:t> warmer surface increases evaporation</a:t>
            </a:r>
          </a:p>
          <a:p>
            <a:pPr algn="l"/>
            <a:endParaRPr lang="en-US" dirty="0" smtClean="0">
              <a:solidFill>
                <a:schemeClr val="tx1"/>
              </a:solidFill>
            </a:endParaRPr>
          </a:p>
          <a:p>
            <a:pPr algn="l"/>
            <a:r>
              <a:rPr lang="en-US" dirty="0" smtClean="0">
                <a:solidFill>
                  <a:schemeClr val="tx1"/>
                </a:solidFill>
              </a:rPr>
              <a:t>    </a:t>
            </a:r>
            <a:r>
              <a:rPr lang="el-GR" dirty="0" smtClean="0">
                <a:solidFill>
                  <a:schemeClr val="tx1"/>
                </a:solidFill>
              </a:rPr>
              <a:t>Δ</a:t>
            </a:r>
            <a:r>
              <a:rPr lang="en-US" dirty="0" smtClean="0">
                <a:solidFill>
                  <a:schemeClr val="tx1"/>
                </a:solidFill>
              </a:rPr>
              <a:t> R = - (</a:t>
            </a:r>
            <a:r>
              <a:rPr lang="en-US" dirty="0" smtClean="0">
                <a:solidFill>
                  <a:schemeClr val="tx1"/>
                </a:solidFill>
                <a:latin typeface="Symbol" pitchFamily="18" charset="2"/>
              </a:rPr>
              <a:t>D</a:t>
            </a:r>
            <a:r>
              <a:rPr lang="en-US" dirty="0" smtClean="0">
                <a:solidFill>
                  <a:schemeClr val="tx1"/>
                </a:solidFill>
              </a:rPr>
              <a:t>E +</a:t>
            </a:r>
            <a:r>
              <a:rPr lang="en-US" dirty="0" smtClean="0">
                <a:solidFill>
                  <a:schemeClr val="tx1"/>
                </a:solidFill>
                <a:latin typeface="Symbol" pitchFamily="18" charset="2"/>
              </a:rPr>
              <a:t>D</a:t>
            </a:r>
            <a:r>
              <a:rPr lang="en-US" dirty="0" smtClean="0">
                <a:solidFill>
                  <a:schemeClr val="tx1"/>
                </a:solidFill>
              </a:rPr>
              <a:t>SMF) </a:t>
            </a:r>
          </a:p>
          <a:p>
            <a:pPr algn="l">
              <a:lnSpc>
                <a:spcPts val="3120"/>
              </a:lnSpc>
              <a:spcBef>
                <a:spcPts val="0"/>
              </a:spcBef>
            </a:pPr>
            <a:r>
              <a:rPr lang="en-US" dirty="0" smtClean="0">
                <a:solidFill>
                  <a:schemeClr val="tx1"/>
                </a:solidFill>
              </a:rPr>
              <a:t>           &lt; 0    </a:t>
            </a:r>
            <a:r>
              <a:rPr lang="en-US" sz="3100" dirty="0" smtClean="0">
                <a:solidFill>
                  <a:schemeClr val="tx1"/>
                </a:solidFill>
              </a:rPr>
              <a:t>drying up of  season snow cover </a:t>
            </a:r>
            <a:r>
              <a:rPr lang="en-US" sz="3100" dirty="0" smtClean="0">
                <a:solidFill>
                  <a:schemeClr val="tx1"/>
                </a:solidFill>
              </a:rPr>
              <a:t> over Eurasia  </a:t>
            </a:r>
            <a:r>
              <a:rPr lang="en-US" sz="3100" smtClean="0">
                <a:solidFill>
                  <a:schemeClr val="tx1"/>
                </a:solidFill>
              </a:rPr>
              <a:t>land </a:t>
            </a:r>
            <a:endParaRPr lang="en-US" sz="3100" dirty="0" smtClean="0">
              <a:solidFill>
                <a:schemeClr val="tx1"/>
              </a:solidFill>
            </a:endParaRPr>
          </a:p>
          <a:p>
            <a:pPr algn="l"/>
            <a:r>
              <a:rPr lang="en-US" dirty="0" smtClean="0">
                <a:solidFill>
                  <a:schemeClr val="tx1"/>
                </a:solidFill>
              </a:rPr>
              <a:t>           &gt; 0    melting of permanent  snowpack on slopes of Tibetan Plateau</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E551EC36-5272-4A1F-A856-9380A8172CAC}"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AutoShape 43"/>
          <p:cNvSpPr>
            <a:spLocks noChangeArrowheads="1"/>
          </p:cNvSpPr>
          <p:nvPr/>
        </p:nvSpPr>
        <p:spPr bwMode="auto">
          <a:xfrm>
            <a:off x="3505200" y="4800600"/>
            <a:ext cx="762000" cy="228600"/>
          </a:xfrm>
          <a:prstGeom prst="rightArrow">
            <a:avLst>
              <a:gd name="adj1" fmla="val 50000"/>
              <a:gd name="adj2" fmla="val 83333"/>
            </a:avLst>
          </a:prstGeom>
          <a:solidFill>
            <a:srgbClr val="FF9900"/>
          </a:solidFill>
          <a:ln w="9525">
            <a:solidFill>
              <a:schemeClr val="tx1"/>
            </a:solidFill>
            <a:miter lim="800000"/>
            <a:headEnd/>
            <a:tailEnd/>
          </a:ln>
        </p:spPr>
        <p:txBody>
          <a:bodyPr wrap="none" anchor="ctr"/>
          <a:lstStyle/>
          <a:p>
            <a:endParaRPr lang="en-US"/>
          </a:p>
        </p:txBody>
      </p:sp>
      <p:sp>
        <p:nvSpPr>
          <p:cNvPr id="27652" name="Rectangle 2"/>
          <p:cNvSpPr>
            <a:spLocks noChangeArrowheads="1"/>
          </p:cNvSpPr>
          <p:nvPr/>
        </p:nvSpPr>
        <p:spPr bwMode="auto">
          <a:xfrm>
            <a:off x="144463" y="455613"/>
            <a:ext cx="8964612" cy="381000"/>
          </a:xfrm>
          <a:prstGeom prst="rect">
            <a:avLst/>
          </a:prstGeom>
          <a:noFill/>
          <a:ln w="9525">
            <a:noFill/>
            <a:miter lim="800000"/>
            <a:headEnd/>
            <a:tailEnd/>
          </a:ln>
        </p:spPr>
        <p:txBody>
          <a:bodyPr anchor="ctr"/>
          <a:lstStyle/>
          <a:p>
            <a:pPr algn="ctr"/>
            <a:r>
              <a:rPr lang="en-US" altLang="ja-JP">
                <a:solidFill>
                  <a:schemeClr val="tx2"/>
                </a:solidFill>
                <a:latin typeface="Tahoma" pitchFamily="34" charset="0"/>
                <a:ea typeface="ＭＳ Ｐゴシック" pitchFamily="34" charset="-128"/>
              </a:rPr>
              <a:t>The Elevated Heat Pump Hypothesis </a:t>
            </a:r>
            <a:br>
              <a:rPr lang="en-US" altLang="ja-JP">
                <a:solidFill>
                  <a:schemeClr val="tx2"/>
                </a:solidFill>
                <a:latin typeface="Tahoma" pitchFamily="34" charset="0"/>
                <a:ea typeface="ＭＳ Ｐゴシック" pitchFamily="34" charset="-128"/>
              </a:rPr>
            </a:br>
            <a:r>
              <a:rPr lang="en-US" altLang="ja-JP" sz="1400">
                <a:solidFill>
                  <a:schemeClr val="tx2"/>
                </a:solidFill>
                <a:latin typeface="Tahoma" pitchFamily="34" charset="0"/>
                <a:ea typeface="ＭＳ Ｐゴシック" pitchFamily="34" charset="-128"/>
              </a:rPr>
              <a:t>(Lau et al. 2006, Lau and Kim 2006, Lau et al. 2008)</a:t>
            </a:r>
          </a:p>
        </p:txBody>
      </p:sp>
      <p:pic>
        <p:nvPicPr>
          <p:cNvPr id="27653" name="Picture 3"/>
          <p:cNvPicPr>
            <a:picLocks noChangeAspect="1" noChangeArrowheads="1"/>
          </p:cNvPicPr>
          <p:nvPr/>
        </p:nvPicPr>
        <p:blipFill>
          <a:blip r:embed="rId3" cstate="print"/>
          <a:srcRect l="21425" t="20598" r="7159" b="29707"/>
          <a:stretch>
            <a:fillRect/>
          </a:stretch>
        </p:blipFill>
        <p:spPr bwMode="auto">
          <a:xfrm>
            <a:off x="2209800" y="1066800"/>
            <a:ext cx="4897438" cy="2724150"/>
          </a:xfrm>
          <a:prstGeom prst="rect">
            <a:avLst/>
          </a:prstGeom>
          <a:noFill/>
          <a:ln w="9525">
            <a:noFill/>
            <a:miter lim="800000"/>
            <a:headEnd/>
            <a:tailEnd/>
          </a:ln>
        </p:spPr>
      </p:pic>
      <p:sp>
        <p:nvSpPr>
          <p:cNvPr id="27654" name="Oval 4"/>
          <p:cNvSpPr>
            <a:spLocks noChangeArrowheads="1"/>
          </p:cNvSpPr>
          <p:nvPr/>
        </p:nvSpPr>
        <p:spPr bwMode="auto">
          <a:xfrm>
            <a:off x="4343400" y="1371600"/>
            <a:ext cx="1223963" cy="287338"/>
          </a:xfrm>
          <a:prstGeom prst="ellipse">
            <a:avLst/>
          </a:prstGeom>
          <a:solidFill>
            <a:srgbClr val="FF0000">
              <a:alpha val="50195"/>
            </a:srgbClr>
          </a:solidFill>
          <a:ln w="9525">
            <a:solidFill>
              <a:srgbClr val="FF9933"/>
            </a:solidFill>
            <a:round/>
            <a:headEnd/>
            <a:tailEnd/>
          </a:ln>
        </p:spPr>
        <p:txBody>
          <a:bodyPr wrap="none" anchor="ctr"/>
          <a:lstStyle/>
          <a:p>
            <a:endParaRPr lang="en-US"/>
          </a:p>
        </p:txBody>
      </p:sp>
      <p:pic>
        <p:nvPicPr>
          <p:cNvPr id="27655" name="Picture 12"/>
          <p:cNvPicPr>
            <a:picLocks noChangeAspect="1" noChangeArrowheads="1"/>
          </p:cNvPicPr>
          <p:nvPr/>
        </p:nvPicPr>
        <p:blipFill>
          <a:blip r:embed="rId3" cstate="print"/>
          <a:srcRect l="21425" t="20598" r="7159" b="29707"/>
          <a:stretch>
            <a:fillRect/>
          </a:stretch>
        </p:blipFill>
        <p:spPr bwMode="auto">
          <a:xfrm>
            <a:off x="2195513" y="4087813"/>
            <a:ext cx="4897437" cy="2725737"/>
          </a:xfrm>
          <a:prstGeom prst="rect">
            <a:avLst/>
          </a:prstGeom>
          <a:noFill/>
          <a:ln w="9525">
            <a:noFill/>
            <a:miter lim="800000"/>
            <a:headEnd/>
            <a:tailEnd/>
          </a:ln>
        </p:spPr>
      </p:pic>
      <p:sp>
        <p:nvSpPr>
          <p:cNvPr id="27656" name="Oval 13"/>
          <p:cNvSpPr>
            <a:spLocks noChangeArrowheads="1"/>
          </p:cNvSpPr>
          <p:nvPr/>
        </p:nvSpPr>
        <p:spPr bwMode="auto">
          <a:xfrm>
            <a:off x="4343400" y="4114800"/>
            <a:ext cx="1439863" cy="690563"/>
          </a:xfrm>
          <a:prstGeom prst="ellipse">
            <a:avLst/>
          </a:prstGeom>
          <a:solidFill>
            <a:srgbClr val="FF0000">
              <a:alpha val="50195"/>
            </a:srgbClr>
          </a:solidFill>
          <a:ln w="9525">
            <a:solidFill>
              <a:schemeClr val="bg1"/>
            </a:solidFill>
            <a:round/>
            <a:headEnd/>
            <a:tailEnd/>
          </a:ln>
        </p:spPr>
        <p:txBody>
          <a:bodyPr wrap="none" anchor="ctr"/>
          <a:lstStyle/>
          <a:p>
            <a:pPr algn="ctr"/>
            <a:endParaRPr lang="en-US">
              <a:solidFill>
                <a:srgbClr val="FF0000"/>
              </a:solidFill>
            </a:endParaRPr>
          </a:p>
        </p:txBody>
      </p:sp>
      <p:sp>
        <p:nvSpPr>
          <p:cNvPr id="27657" name="Freeform 14"/>
          <p:cNvSpPr>
            <a:spLocks/>
          </p:cNvSpPr>
          <p:nvPr/>
        </p:nvSpPr>
        <p:spPr bwMode="auto">
          <a:xfrm>
            <a:off x="4876800" y="4572000"/>
            <a:ext cx="398463" cy="706438"/>
          </a:xfrm>
          <a:custGeom>
            <a:avLst/>
            <a:gdLst>
              <a:gd name="T0" fmla="*/ 0 w 159"/>
              <a:gd name="T1" fmla="*/ 2147483647 h 182"/>
              <a:gd name="T2" fmla="*/ 2147483647 w 159"/>
              <a:gd name="T3" fmla="*/ 2147483647 h 182"/>
              <a:gd name="T4" fmla="*/ 2147483647 w 159"/>
              <a:gd name="T5" fmla="*/ 0 h 182"/>
              <a:gd name="T6" fmla="*/ 0 60000 65536"/>
              <a:gd name="T7" fmla="*/ 0 60000 65536"/>
              <a:gd name="T8" fmla="*/ 0 60000 65536"/>
              <a:gd name="T9" fmla="*/ 0 w 159"/>
              <a:gd name="T10" fmla="*/ 0 h 182"/>
              <a:gd name="T11" fmla="*/ 159 w 159"/>
              <a:gd name="T12" fmla="*/ 182 h 182"/>
            </a:gdLst>
            <a:ahLst/>
            <a:cxnLst>
              <a:cxn ang="T6">
                <a:pos x="T0" y="T1"/>
              </a:cxn>
              <a:cxn ang="T7">
                <a:pos x="T2" y="T3"/>
              </a:cxn>
              <a:cxn ang="T8">
                <a:pos x="T4" y="T5"/>
              </a:cxn>
            </a:cxnLst>
            <a:rect l="T9" t="T10" r="T11" b="T12"/>
            <a:pathLst>
              <a:path w="159" h="182">
                <a:moveTo>
                  <a:pt x="0" y="182"/>
                </a:moveTo>
                <a:cubicBezTo>
                  <a:pt x="47" y="166"/>
                  <a:pt x="72" y="121"/>
                  <a:pt x="112" y="94"/>
                </a:cubicBezTo>
                <a:cubicBezTo>
                  <a:pt x="133" y="62"/>
                  <a:pt x="159" y="38"/>
                  <a:pt x="159" y="0"/>
                </a:cubicBezTo>
              </a:path>
            </a:pathLst>
          </a:custGeom>
          <a:solidFill>
            <a:schemeClr val="accent2"/>
          </a:solidFill>
          <a:ln w="76200" cap="flat" cmpd="sng">
            <a:solidFill>
              <a:srgbClr val="FFFF00"/>
            </a:solidFill>
            <a:prstDash val="solid"/>
            <a:round/>
            <a:headEnd/>
            <a:tailEnd type="stealth" w="med" len="med"/>
          </a:ln>
        </p:spPr>
        <p:txBody>
          <a:bodyPr/>
          <a:lstStyle/>
          <a:p>
            <a:endParaRPr lang="en-US"/>
          </a:p>
        </p:txBody>
      </p:sp>
      <p:sp>
        <p:nvSpPr>
          <p:cNvPr id="27658" name="Freeform 15"/>
          <p:cNvSpPr>
            <a:spLocks/>
          </p:cNvSpPr>
          <p:nvPr/>
        </p:nvSpPr>
        <p:spPr bwMode="auto">
          <a:xfrm>
            <a:off x="5300663" y="4514850"/>
            <a:ext cx="381000" cy="792163"/>
          </a:xfrm>
          <a:custGeom>
            <a:avLst/>
            <a:gdLst>
              <a:gd name="T0" fmla="*/ 0 w 152"/>
              <a:gd name="T1" fmla="*/ 2147483647 h 194"/>
              <a:gd name="T2" fmla="*/ 2147483647 w 152"/>
              <a:gd name="T3" fmla="*/ 2147483647 h 194"/>
              <a:gd name="T4" fmla="*/ 2147483647 w 152"/>
              <a:gd name="T5" fmla="*/ 0 h 194"/>
              <a:gd name="T6" fmla="*/ 0 60000 65536"/>
              <a:gd name="T7" fmla="*/ 0 60000 65536"/>
              <a:gd name="T8" fmla="*/ 0 60000 65536"/>
              <a:gd name="T9" fmla="*/ 0 w 152"/>
              <a:gd name="T10" fmla="*/ 0 h 194"/>
              <a:gd name="T11" fmla="*/ 152 w 152"/>
              <a:gd name="T12" fmla="*/ 194 h 194"/>
            </a:gdLst>
            <a:ahLst/>
            <a:cxnLst>
              <a:cxn ang="T6">
                <a:pos x="T0" y="T1"/>
              </a:cxn>
              <a:cxn ang="T7">
                <a:pos x="T2" y="T3"/>
              </a:cxn>
              <a:cxn ang="T8">
                <a:pos x="T4" y="T5"/>
              </a:cxn>
            </a:cxnLst>
            <a:rect l="T9" t="T10" r="T11" b="T12"/>
            <a:pathLst>
              <a:path w="152" h="194">
                <a:moveTo>
                  <a:pt x="0" y="194"/>
                </a:moveTo>
                <a:cubicBezTo>
                  <a:pt x="64" y="177"/>
                  <a:pt x="94" y="127"/>
                  <a:pt x="129" y="77"/>
                </a:cubicBezTo>
                <a:cubicBezTo>
                  <a:pt x="136" y="56"/>
                  <a:pt x="152" y="24"/>
                  <a:pt x="152" y="0"/>
                </a:cubicBezTo>
              </a:path>
            </a:pathLst>
          </a:custGeom>
          <a:noFill/>
          <a:ln w="76200" cap="flat" cmpd="sng">
            <a:solidFill>
              <a:srgbClr val="FFFF00"/>
            </a:solidFill>
            <a:prstDash val="solid"/>
            <a:round/>
            <a:headEnd/>
            <a:tailEnd type="stealth" w="med" len="med"/>
          </a:ln>
        </p:spPr>
        <p:txBody>
          <a:bodyPr/>
          <a:lstStyle/>
          <a:p>
            <a:endParaRPr lang="en-US"/>
          </a:p>
        </p:txBody>
      </p:sp>
      <p:sp>
        <p:nvSpPr>
          <p:cNvPr id="27659" name="Freeform 16"/>
          <p:cNvSpPr>
            <a:spLocks/>
          </p:cNvSpPr>
          <p:nvPr/>
        </p:nvSpPr>
        <p:spPr bwMode="auto">
          <a:xfrm>
            <a:off x="3048000" y="5105400"/>
            <a:ext cx="2971800" cy="738188"/>
          </a:xfrm>
          <a:custGeom>
            <a:avLst/>
            <a:gdLst>
              <a:gd name="T0" fmla="*/ 2147483647 w 2546"/>
              <a:gd name="T1" fmla="*/ 2147483647 h 792"/>
              <a:gd name="T2" fmla="*/ 2147483647 w 2546"/>
              <a:gd name="T3" fmla="*/ 2147483647 h 792"/>
              <a:gd name="T4" fmla="*/ 2147483647 w 2546"/>
              <a:gd name="T5" fmla="*/ 2147483647 h 792"/>
              <a:gd name="T6" fmla="*/ 2147483647 w 2546"/>
              <a:gd name="T7" fmla="*/ 2147483647 h 792"/>
              <a:gd name="T8" fmla="*/ 2147483647 w 2546"/>
              <a:gd name="T9" fmla="*/ 2147483647 h 792"/>
              <a:gd name="T10" fmla="*/ 2147483647 w 2546"/>
              <a:gd name="T11" fmla="*/ 2147483647 h 792"/>
              <a:gd name="T12" fmla="*/ 2147483647 w 2546"/>
              <a:gd name="T13" fmla="*/ 2147483647 h 792"/>
              <a:gd name="T14" fmla="*/ 2147483647 w 2546"/>
              <a:gd name="T15" fmla="*/ 2147483647 h 792"/>
              <a:gd name="T16" fmla="*/ 2147483647 w 2546"/>
              <a:gd name="T17" fmla="*/ 2147483647 h 792"/>
              <a:gd name="T18" fmla="*/ 2147483647 w 2546"/>
              <a:gd name="T19" fmla="*/ 2147483647 h 792"/>
              <a:gd name="T20" fmla="*/ 2147483647 w 2546"/>
              <a:gd name="T21" fmla="*/ 2147483647 h 792"/>
              <a:gd name="T22" fmla="*/ 2147483647 w 2546"/>
              <a:gd name="T23" fmla="*/ 2147483647 h 792"/>
              <a:gd name="T24" fmla="*/ 2147483647 w 2546"/>
              <a:gd name="T25" fmla="*/ 2147483647 h 792"/>
              <a:gd name="T26" fmla="*/ 2147483647 w 2546"/>
              <a:gd name="T27" fmla="*/ 2147483647 h 792"/>
              <a:gd name="T28" fmla="*/ 2147483647 w 2546"/>
              <a:gd name="T29" fmla="*/ 2147483647 h 792"/>
              <a:gd name="T30" fmla="*/ 2147483647 w 2546"/>
              <a:gd name="T31" fmla="*/ 2147483647 h 792"/>
              <a:gd name="T32" fmla="*/ 2147483647 w 2546"/>
              <a:gd name="T33" fmla="*/ 2147483647 h 792"/>
              <a:gd name="T34" fmla="*/ 2147483647 w 2546"/>
              <a:gd name="T35" fmla="*/ 2147483647 h 792"/>
              <a:gd name="T36" fmla="*/ 2147483647 w 2546"/>
              <a:gd name="T37" fmla="*/ 2147483647 h 792"/>
              <a:gd name="T38" fmla="*/ 2147483647 w 2546"/>
              <a:gd name="T39" fmla="*/ 2147483647 h 792"/>
              <a:gd name="T40" fmla="*/ 2147483647 w 2546"/>
              <a:gd name="T41" fmla="*/ 2147483647 h 792"/>
              <a:gd name="T42" fmla="*/ 2147483647 w 2546"/>
              <a:gd name="T43" fmla="*/ 2147483647 h 792"/>
              <a:gd name="T44" fmla="*/ 2147483647 w 2546"/>
              <a:gd name="T45" fmla="*/ 2147483647 h 792"/>
              <a:gd name="T46" fmla="*/ 2147483647 w 2546"/>
              <a:gd name="T47" fmla="*/ 2147483647 h 792"/>
              <a:gd name="T48" fmla="*/ 2147483647 w 2546"/>
              <a:gd name="T49" fmla="*/ 2147483647 h 792"/>
              <a:gd name="T50" fmla="*/ 2147483647 w 2546"/>
              <a:gd name="T51" fmla="*/ 2147483647 h 792"/>
              <a:gd name="T52" fmla="*/ 2147483647 w 2546"/>
              <a:gd name="T53" fmla="*/ 2147483647 h 792"/>
              <a:gd name="T54" fmla="*/ 2147483647 w 2546"/>
              <a:gd name="T55" fmla="*/ 2147483647 h 792"/>
              <a:gd name="T56" fmla="*/ 2147483647 w 2546"/>
              <a:gd name="T57" fmla="*/ 2147483647 h 792"/>
              <a:gd name="T58" fmla="*/ 2147483647 w 2546"/>
              <a:gd name="T59" fmla="*/ 2147483647 h 792"/>
              <a:gd name="T60" fmla="*/ 2147483647 w 2546"/>
              <a:gd name="T61" fmla="*/ 2147483647 h 792"/>
              <a:gd name="T62" fmla="*/ 2147483647 w 2546"/>
              <a:gd name="T63" fmla="*/ 2147483647 h 792"/>
              <a:gd name="T64" fmla="*/ 2147483647 w 2546"/>
              <a:gd name="T65" fmla="*/ 2147483647 h 792"/>
              <a:gd name="T66" fmla="*/ 2147483647 w 2546"/>
              <a:gd name="T67" fmla="*/ 2147483647 h 792"/>
              <a:gd name="T68" fmla="*/ 2147483647 w 2546"/>
              <a:gd name="T69" fmla="*/ 2147483647 h 792"/>
              <a:gd name="T70" fmla="*/ 2147483647 w 2546"/>
              <a:gd name="T71" fmla="*/ 2147483647 h 792"/>
              <a:gd name="T72" fmla="*/ 2147483647 w 2546"/>
              <a:gd name="T73" fmla="*/ 2147483647 h 792"/>
              <a:gd name="T74" fmla="*/ 2147483647 w 2546"/>
              <a:gd name="T75" fmla="*/ 2147483647 h 792"/>
              <a:gd name="T76" fmla="*/ 2147483647 w 2546"/>
              <a:gd name="T77" fmla="*/ 2147483647 h 792"/>
              <a:gd name="T78" fmla="*/ 2147483647 w 2546"/>
              <a:gd name="T79" fmla="*/ 0 h 792"/>
              <a:gd name="T80" fmla="*/ 2147483647 w 2546"/>
              <a:gd name="T81" fmla="*/ 2147483647 h 792"/>
              <a:gd name="T82" fmla="*/ 2147483647 w 2546"/>
              <a:gd name="T83" fmla="*/ 2147483647 h 7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46"/>
              <a:gd name="T127" fmla="*/ 0 h 792"/>
              <a:gd name="T128" fmla="*/ 2546 w 2546"/>
              <a:gd name="T129" fmla="*/ 792 h 7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46" h="792">
                <a:moveTo>
                  <a:pt x="1953" y="6"/>
                </a:moveTo>
                <a:cubicBezTo>
                  <a:pt x="1960" y="16"/>
                  <a:pt x="1999" y="37"/>
                  <a:pt x="2013" y="42"/>
                </a:cubicBezTo>
                <a:cubicBezTo>
                  <a:pt x="2021" y="54"/>
                  <a:pt x="2041" y="67"/>
                  <a:pt x="2055" y="72"/>
                </a:cubicBezTo>
                <a:cubicBezTo>
                  <a:pt x="2061" y="74"/>
                  <a:pt x="2073" y="78"/>
                  <a:pt x="2073" y="78"/>
                </a:cubicBezTo>
                <a:cubicBezTo>
                  <a:pt x="2067" y="101"/>
                  <a:pt x="2055" y="92"/>
                  <a:pt x="2037" y="102"/>
                </a:cubicBezTo>
                <a:cubicBezTo>
                  <a:pt x="2002" y="121"/>
                  <a:pt x="2036" y="108"/>
                  <a:pt x="2001" y="120"/>
                </a:cubicBezTo>
                <a:cubicBezTo>
                  <a:pt x="1982" y="126"/>
                  <a:pt x="1964" y="139"/>
                  <a:pt x="1947" y="150"/>
                </a:cubicBezTo>
                <a:cubicBezTo>
                  <a:pt x="1942" y="154"/>
                  <a:pt x="1935" y="154"/>
                  <a:pt x="1929" y="156"/>
                </a:cubicBezTo>
                <a:cubicBezTo>
                  <a:pt x="1919" y="159"/>
                  <a:pt x="1904" y="172"/>
                  <a:pt x="1893" y="177"/>
                </a:cubicBezTo>
                <a:cubicBezTo>
                  <a:pt x="1884" y="181"/>
                  <a:pt x="1874" y="181"/>
                  <a:pt x="1866" y="186"/>
                </a:cubicBezTo>
                <a:cubicBezTo>
                  <a:pt x="1840" y="203"/>
                  <a:pt x="1816" y="210"/>
                  <a:pt x="1785" y="213"/>
                </a:cubicBezTo>
                <a:cubicBezTo>
                  <a:pt x="1723" y="234"/>
                  <a:pt x="1652" y="248"/>
                  <a:pt x="1587" y="255"/>
                </a:cubicBezTo>
                <a:cubicBezTo>
                  <a:pt x="1540" y="271"/>
                  <a:pt x="1492" y="275"/>
                  <a:pt x="1443" y="279"/>
                </a:cubicBezTo>
                <a:cubicBezTo>
                  <a:pt x="1399" y="294"/>
                  <a:pt x="1363" y="295"/>
                  <a:pt x="1314" y="297"/>
                </a:cubicBezTo>
                <a:cubicBezTo>
                  <a:pt x="1277" y="309"/>
                  <a:pt x="1160" y="290"/>
                  <a:pt x="1119" y="288"/>
                </a:cubicBezTo>
                <a:cubicBezTo>
                  <a:pt x="1092" y="279"/>
                  <a:pt x="1083" y="268"/>
                  <a:pt x="1053" y="264"/>
                </a:cubicBezTo>
                <a:cubicBezTo>
                  <a:pt x="1004" y="248"/>
                  <a:pt x="956" y="234"/>
                  <a:pt x="906" y="231"/>
                </a:cubicBezTo>
                <a:cubicBezTo>
                  <a:pt x="841" y="220"/>
                  <a:pt x="791" y="226"/>
                  <a:pt x="717" y="228"/>
                </a:cubicBezTo>
                <a:cubicBezTo>
                  <a:pt x="706" y="245"/>
                  <a:pt x="689" y="241"/>
                  <a:pt x="669" y="243"/>
                </a:cubicBezTo>
                <a:cubicBezTo>
                  <a:pt x="650" y="256"/>
                  <a:pt x="628" y="256"/>
                  <a:pt x="606" y="261"/>
                </a:cubicBezTo>
                <a:cubicBezTo>
                  <a:pt x="580" y="268"/>
                  <a:pt x="554" y="276"/>
                  <a:pt x="528" y="285"/>
                </a:cubicBezTo>
                <a:cubicBezTo>
                  <a:pt x="473" y="303"/>
                  <a:pt x="420" y="324"/>
                  <a:pt x="366" y="342"/>
                </a:cubicBezTo>
                <a:cubicBezTo>
                  <a:pt x="356" y="345"/>
                  <a:pt x="348" y="354"/>
                  <a:pt x="339" y="360"/>
                </a:cubicBezTo>
                <a:cubicBezTo>
                  <a:pt x="329" y="366"/>
                  <a:pt x="311" y="368"/>
                  <a:pt x="300" y="372"/>
                </a:cubicBezTo>
                <a:cubicBezTo>
                  <a:pt x="291" y="375"/>
                  <a:pt x="274" y="386"/>
                  <a:pt x="261" y="390"/>
                </a:cubicBezTo>
                <a:cubicBezTo>
                  <a:pt x="243" y="417"/>
                  <a:pt x="231" y="413"/>
                  <a:pt x="201" y="423"/>
                </a:cubicBezTo>
                <a:cubicBezTo>
                  <a:pt x="184" y="429"/>
                  <a:pt x="172" y="437"/>
                  <a:pt x="156" y="447"/>
                </a:cubicBezTo>
                <a:cubicBezTo>
                  <a:pt x="143" y="455"/>
                  <a:pt x="124" y="454"/>
                  <a:pt x="111" y="462"/>
                </a:cubicBezTo>
                <a:cubicBezTo>
                  <a:pt x="97" y="472"/>
                  <a:pt x="82" y="479"/>
                  <a:pt x="66" y="486"/>
                </a:cubicBezTo>
                <a:cubicBezTo>
                  <a:pt x="56" y="490"/>
                  <a:pt x="30" y="510"/>
                  <a:pt x="30" y="510"/>
                </a:cubicBezTo>
                <a:cubicBezTo>
                  <a:pt x="20" y="525"/>
                  <a:pt x="6" y="504"/>
                  <a:pt x="0" y="522"/>
                </a:cubicBezTo>
                <a:cubicBezTo>
                  <a:pt x="4" y="572"/>
                  <a:pt x="15" y="578"/>
                  <a:pt x="27" y="615"/>
                </a:cubicBezTo>
                <a:cubicBezTo>
                  <a:pt x="31" y="660"/>
                  <a:pt x="40" y="656"/>
                  <a:pt x="51" y="690"/>
                </a:cubicBezTo>
                <a:cubicBezTo>
                  <a:pt x="55" y="719"/>
                  <a:pt x="63" y="774"/>
                  <a:pt x="90" y="792"/>
                </a:cubicBezTo>
                <a:cubicBezTo>
                  <a:pt x="96" y="788"/>
                  <a:pt x="99" y="780"/>
                  <a:pt x="105" y="777"/>
                </a:cubicBezTo>
                <a:cubicBezTo>
                  <a:pt x="127" y="766"/>
                  <a:pt x="159" y="773"/>
                  <a:pt x="180" y="759"/>
                </a:cubicBezTo>
                <a:cubicBezTo>
                  <a:pt x="209" y="740"/>
                  <a:pt x="238" y="719"/>
                  <a:pt x="270" y="705"/>
                </a:cubicBezTo>
                <a:cubicBezTo>
                  <a:pt x="292" y="695"/>
                  <a:pt x="322" y="691"/>
                  <a:pt x="342" y="678"/>
                </a:cubicBezTo>
                <a:cubicBezTo>
                  <a:pt x="383" y="651"/>
                  <a:pt x="430" y="634"/>
                  <a:pt x="477" y="618"/>
                </a:cubicBezTo>
                <a:cubicBezTo>
                  <a:pt x="503" y="609"/>
                  <a:pt x="532" y="588"/>
                  <a:pt x="558" y="576"/>
                </a:cubicBezTo>
                <a:cubicBezTo>
                  <a:pt x="587" y="563"/>
                  <a:pt x="620" y="557"/>
                  <a:pt x="651" y="549"/>
                </a:cubicBezTo>
                <a:cubicBezTo>
                  <a:pt x="668" y="545"/>
                  <a:pt x="680" y="530"/>
                  <a:pt x="696" y="525"/>
                </a:cubicBezTo>
                <a:cubicBezTo>
                  <a:pt x="722" y="517"/>
                  <a:pt x="752" y="513"/>
                  <a:pt x="780" y="510"/>
                </a:cubicBezTo>
                <a:cubicBezTo>
                  <a:pt x="817" y="501"/>
                  <a:pt x="837" y="497"/>
                  <a:pt x="879" y="495"/>
                </a:cubicBezTo>
                <a:cubicBezTo>
                  <a:pt x="920" y="481"/>
                  <a:pt x="972" y="491"/>
                  <a:pt x="1011" y="492"/>
                </a:cubicBezTo>
                <a:cubicBezTo>
                  <a:pt x="1068" y="485"/>
                  <a:pt x="1131" y="516"/>
                  <a:pt x="1185" y="534"/>
                </a:cubicBezTo>
                <a:cubicBezTo>
                  <a:pt x="1201" y="539"/>
                  <a:pt x="1222" y="551"/>
                  <a:pt x="1239" y="552"/>
                </a:cubicBezTo>
                <a:cubicBezTo>
                  <a:pt x="1280" y="554"/>
                  <a:pt x="1321" y="557"/>
                  <a:pt x="1362" y="561"/>
                </a:cubicBezTo>
                <a:cubicBezTo>
                  <a:pt x="1426" y="558"/>
                  <a:pt x="1490" y="552"/>
                  <a:pt x="1554" y="549"/>
                </a:cubicBezTo>
                <a:cubicBezTo>
                  <a:pt x="1565" y="546"/>
                  <a:pt x="1576" y="543"/>
                  <a:pt x="1587" y="540"/>
                </a:cubicBezTo>
                <a:cubicBezTo>
                  <a:pt x="1611" y="524"/>
                  <a:pt x="1624" y="530"/>
                  <a:pt x="1659" y="528"/>
                </a:cubicBezTo>
                <a:cubicBezTo>
                  <a:pt x="1696" y="503"/>
                  <a:pt x="1716" y="512"/>
                  <a:pt x="1773" y="510"/>
                </a:cubicBezTo>
                <a:cubicBezTo>
                  <a:pt x="1786" y="511"/>
                  <a:pt x="1791" y="505"/>
                  <a:pt x="1803" y="501"/>
                </a:cubicBezTo>
                <a:cubicBezTo>
                  <a:pt x="1809" y="499"/>
                  <a:pt x="1816" y="501"/>
                  <a:pt x="1818" y="495"/>
                </a:cubicBezTo>
                <a:cubicBezTo>
                  <a:pt x="1820" y="489"/>
                  <a:pt x="1829" y="487"/>
                  <a:pt x="1836" y="486"/>
                </a:cubicBezTo>
                <a:cubicBezTo>
                  <a:pt x="1862" y="482"/>
                  <a:pt x="1914" y="480"/>
                  <a:pt x="1914" y="480"/>
                </a:cubicBezTo>
                <a:cubicBezTo>
                  <a:pt x="1923" y="467"/>
                  <a:pt x="1958" y="459"/>
                  <a:pt x="1974" y="456"/>
                </a:cubicBezTo>
                <a:cubicBezTo>
                  <a:pt x="1985" y="439"/>
                  <a:pt x="2003" y="433"/>
                  <a:pt x="2022" y="429"/>
                </a:cubicBezTo>
                <a:cubicBezTo>
                  <a:pt x="2036" y="408"/>
                  <a:pt x="2056" y="411"/>
                  <a:pt x="2079" y="405"/>
                </a:cubicBezTo>
                <a:cubicBezTo>
                  <a:pt x="2087" y="400"/>
                  <a:pt x="2097" y="394"/>
                  <a:pt x="2106" y="390"/>
                </a:cubicBezTo>
                <a:cubicBezTo>
                  <a:pt x="2112" y="387"/>
                  <a:pt x="2124" y="384"/>
                  <a:pt x="2124" y="384"/>
                </a:cubicBezTo>
                <a:cubicBezTo>
                  <a:pt x="2145" y="363"/>
                  <a:pt x="2142" y="364"/>
                  <a:pt x="2172" y="360"/>
                </a:cubicBezTo>
                <a:cubicBezTo>
                  <a:pt x="2174" y="357"/>
                  <a:pt x="2174" y="351"/>
                  <a:pt x="2178" y="351"/>
                </a:cubicBezTo>
                <a:cubicBezTo>
                  <a:pt x="2181" y="351"/>
                  <a:pt x="2180" y="357"/>
                  <a:pt x="2181" y="360"/>
                </a:cubicBezTo>
                <a:cubicBezTo>
                  <a:pt x="2190" y="392"/>
                  <a:pt x="2176" y="347"/>
                  <a:pt x="2190" y="390"/>
                </a:cubicBezTo>
                <a:cubicBezTo>
                  <a:pt x="2192" y="397"/>
                  <a:pt x="2200" y="401"/>
                  <a:pt x="2202" y="408"/>
                </a:cubicBezTo>
                <a:cubicBezTo>
                  <a:pt x="2212" y="438"/>
                  <a:pt x="2218" y="467"/>
                  <a:pt x="2223" y="498"/>
                </a:cubicBezTo>
                <a:cubicBezTo>
                  <a:pt x="2225" y="480"/>
                  <a:pt x="2225" y="466"/>
                  <a:pt x="2241" y="456"/>
                </a:cubicBezTo>
                <a:cubicBezTo>
                  <a:pt x="2246" y="453"/>
                  <a:pt x="2259" y="450"/>
                  <a:pt x="2259" y="450"/>
                </a:cubicBezTo>
                <a:cubicBezTo>
                  <a:pt x="2261" y="444"/>
                  <a:pt x="2261" y="437"/>
                  <a:pt x="2265" y="432"/>
                </a:cubicBezTo>
                <a:cubicBezTo>
                  <a:pt x="2269" y="426"/>
                  <a:pt x="2277" y="414"/>
                  <a:pt x="2277" y="414"/>
                </a:cubicBezTo>
                <a:cubicBezTo>
                  <a:pt x="2288" y="370"/>
                  <a:pt x="2304" y="336"/>
                  <a:pt x="2337" y="303"/>
                </a:cubicBezTo>
                <a:cubicBezTo>
                  <a:pt x="2372" y="268"/>
                  <a:pt x="2332" y="296"/>
                  <a:pt x="2358" y="279"/>
                </a:cubicBezTo>
                <a:cubicBezTo>
                  <a:pt x="2362" y="268"/>
                  <a:pt x="2369" y="264"/>
                  <a:pt x="2373" y="252"/>
                </a:cubicBezTo>
                <a:cubicBezTo>
                  <a:pt x="2387" y="210"/>
                  <a:pt x="2421" y="172"/>
                  <a:pt x="2445" y="135"/>
                </a:cubicBezTo>
                <a:cubicBezTo>
                  <a:pt x="2455" y="120"/>
                  <a:pt x="2465" y="105"/>
                  <a:pt x="2475" y="90"/>
                </a:cubicBezTo>
                <a:cubicBezTo>
                  <a:pt x="2479" y="84"/>
                  <a:pt x="2483" y="78"/>
                  <a:pt x="2487" y="72"/>
                </a:cubicBezTo>
                <a:cubicBezTo>
                  <a:pt x="2489" y="69"/>
                  <a:pt x="2493" y="63"/>
                  <a:pt x="2493" y="63"/>
                </a:cubicBezTo>
                <a:cubicBezTo>
                  <a:pt x="2498" y="44"/>
                  <a:pt x="2506" y="26"/>
                  <a:pt x="2523" y="15"/>
                </a:cubicBezTo>
                <a:cubicBezTo>
                  <a:pt x="2532" y="1"/>
                  <a:pt x="2546" y="6"/>
                  <a:pt x="2529" y="0"/>
                </a:cubicBezTo>
                <a:cubicBezTo>
                  <a:pt x="2513" y="5"/>
                  <a:pt x="2488" y="1"/>
                  <a:pt x="2472" y="6"/>
                </a:cubicBezTo>
                <a:cubicBezTo>
                  <a:pt x="2405" y="4"/>
                  <a:pt x="2355" y="10"/>
                  <a:pt x="2289" y="6"/>
                </a:cubicBezTo>
                <a:cubicBezTo>
                  <a:pt x="2062" y="13"/>
                  <a:pt x="2155" y="15"/>
                  <a:pt x="2010" y="9"/>
                </a:cubicBezTo>
                <a:cubicBezTo>
                  <a:pt x="1973" y="5"/>
                  <a:pt x="1992" y="6"/>
                  <a:pt x="1953" y="6"/>
                </a:cubicBezTo>
                <a:close/>
              </a:path>
            </a:pathLst>
          </a:custGeom>
          <a:solidFill>
            <a:srgbClr val="92D050">
              <a:alpha val="50195"/>
            </a:srgbClr>
          </a:solidFill>
          <a:ln w="9525" cap="flat" cmpd="sng">
            <a:solidFill>
              <a:schemeClr val="tx1"/>
            </a:solidFill>
            <a:prstDash val="solid"/>
            <a:round/>
            <a:headEnd type="none" w="med" len="med"/>
            <a:tailEnd type="none" w="med" len="med"/>
          </a:ln>
        </p:spPr>
        <p:txBody>
          <a:bodyPr>
            <a:spAutoFit/>
          </a:bodyPr>
          <a:lstStyle/>
          <a:p>
            <a:endParaRPr lang="en-US"/>
          </a:p>
        </p:txBody>
      </p:sp>
      <p:grpSp>
        <p:nvGrpSpPr>
          <p:cNvPr id="2" name="Group 61"/>
          <p:cNvGrpSpPr>
            <a:grpSpLocks/>
          </p:cNvGrpSpPr>
          <p:nvPr/>
        </p:nvGrpSpPr>
        <p:grpSpPr bwMode="auto">
          <a:xfrm>
            <a:off x="2514600" y="5105400"/>
            <a:ext cx="3505200" cy="1371600"/>
            <a:chOff x="2514600" y="5105400"/>
            <a:chExt cx="3505200" cy="1371600"/>
          </a:xfrm>
        </p:grpSpPr>
        <p:sp>
          <p:nvSpPr>
            <p:cNvPr id="27695" name="Freeform 18"/>
            <p:cNvSpPr>
              <a:spLocks/>
            </p:cNvSpPr>
            <p:nvPr/>
          </p:nvSpPr>
          <p:spPr bwMode="auto">
            <a:xfrm>
              <a:off x="3125339" y="5178113"/>
              <a:ext cx="2386421" cy="426023"/>
            </a:xfrm>
            <a:custGeom>
              <a:avLst/>
              <a:gdLst>
                <a:gd name="T0" fmla="*/ 0 w 2095"/>
                <a:gd name="T1" fmla="*/ 2147483647 h 457"/>
                <a:gd name="T2" fmla="*/ 2147483647 w 2095"/>
                <a:gd name="T3" fmla="*/ 2147483647 h 457"/>
                <a:gd name="T4" fmla="*/ 2147483647 w 2095"/>
                <a:gd name="T5" fmla="*/ 2147483647 h 457"/>
                <a:gd name="T6" fmla="*/ 2147483647 w 2095"/>
                <a:gd name="T7" fmla="*/ 2147483647 h 457"/>
                <a:gd name="T8" fmla="*/ 2147483647 w 2095"/>
                <a:gd name="T9" fmla="*/ 2147483647 h 457"/>
                <a:gd name="T10" fmla="*/ 2147483647 w 2095"/>
                <a:gd name="T11" fmla="*/ 2147483647 h 457"/>
                <a:gd name="T12" fmla="*/ 2147483647 w 2095"/>
                <a:gd name="T13" fmla="*/ 2147483647 h 457"/>
                <a:gd name="T14" fmla="*/ 2147483647 w 2095"/>
                <a:gd name="T15" fmla="*/ 0 h 457"/>
                <a:gd name="T16" fmla="*/ 0 60000 65536"/>
                <a:gd name="T17" fmla="*/ 0 60000 65536"/>
                <a:gd name="T18" fmla="*/ 0 60000 65536"/>
                <a:gd name="T19" fmla="*/ 0 60000 65536"/>
                <a:gd name="T20" fmla="*/ 0 60000 65536"/>
                <a:gd name="T21" fmla="*/ 0 60000 65536"/>
                <a:gd name="T22" fmla="*/ 0 60000 65536"/>
                <a:gd name="T23" fmla="*/ 0 60000 65536"/>
                <a:gd name="T24" fmla="*/ 0 w 2095"/>
                <a:gd name="T25" fmla="*/ 0 h 457"/>
                <a:gd name="T26" fmla="*/ 2095 w 2095"/>
                <a:gd name="T27" fmla="*/ 457 h 4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5" h="457">
                  <a:moveTo>
                    <a:pt x="0" y="457"/>
                  </a:moveTo>
                  <a:cubicBezTo>
                    <a:pt x="65" y="425"/>
                    <a:pt x="281" y="315"/>
                    <a:pt x="398" y="267"/>
                  </a:cubicBezTo>
                  <a:cubicBezTo>
                    <a:pt x="515" y="219"/>
                    <a:pt x="613" y="185"/>
                    <a:pt x="701" y="166"/>
                  </a:cubicBezTo>
                  <a:cubicBezTo>
                    <a:pt x="789" y="147"/>
                    <a:pt x="836" y="145"/>
                    <a:pt x="926" y="154"/>
                  </a:cubicBezTo>
                  <a:cubicBezTo>
                    <a:pt x="1016" y="163"/>
                    <a:pt x="1105" y="219"/>
                    <a:pt x="1241" y="219"/>
                  </a:cubicBezTo>
                  <a:cubicBezTo>
                    <a:pt x="1377" y="219"/>
                    <a:pt x="1625" y="176"/>
                    <a:pt x="1740" y="154"/>
                  </a:cubicBezTo>
                  <a:cubicBezTo>
                    <a:pt x="1858" y="133"/>
                    <a:pt x="1871" y="115"/>
                    <a:pt x="1930" y="89"/>
                  </a:cubicBezTo>
                  <a:cubicBezTo>
                    <a:pt x="1989" y="63"/>
                    <a:pt x="2061" y="19"/>
                    <a:pt x="2095" y="0"/>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696" name="Freeform 19"/>
            <p:cNvSpPr>
              <a:spLocks/>
            </p:cNvSpPr>
            <p:nvPr/>
          </p:nvSpPr>
          <p:spPr bwMode="auto">
            <a:xfrm>
              <a:off x="3234693" y="5423286"/>
              <a:ext cx="2386421" cy="426023"/>
            </a:xfrm>
            <a:custGeom>
              <a:avLst/>
              <a:gdLst>
                <a:gd name="T0" fmla="*/ 0 w 2095"/>
                <a:gd name="T1" fmla="*/ 2147483647 h 457"/>
                <a:gd name="T2" fmla="*/ 2147483647 w 2095"/>
                <a:gd name="T3" fmla="*/ 2147483647 h 457"/>
                <a:gd name="T4" fmla="*/ 2147483647 w 2095"/>
                <a:gd name="T5" fmla="*/ 2147483647 h 457"/>
                <a:gd name="T6" fmla="*/ 2147483647 w 2095"/>
                <a:gd name="T7" fmla="*/ 2147483647 h 457"/>
                <a:gd name="T8" fmla="*/ 2147483647 w 2095"/>
                <a:gd name="T9" fmla="*/ 2147483647 h 457"/>
                <a:gd name="T10" fmla="*/ 2147483647 w 2095"/>
                <a:gd name="T11" fmla="*/ 2147483647 h 457"/>
                <a:gd name="T12" fmla="*/ 2147483647 w 2095"/>
                <a:gd name="T13" fmla="*/ 2147483647 h 457"/>
                <a:gd name="T14" fmla="*/ 2147483647 w 2095"/>
                <a:gd name="T15" fmla="*/ 0 h 457"/>
                <a:gd name="T16" fmla="*/ 0 60000 65536"/>
                <a:gd name="T17" fmla="*/ 0 60000 65536"/>
                <a:gd name="T18" fmla="*/ 0 60000 65536"/>
                <a:gd name="T19" fmla="*/ 0 60000 65536"/>
                <a:gd name="T20" fmla="*/ 0 60000 65536"/>
                <a:gd name="T21" fmla="*/ 0 60000 65536"/>
                <a:gd name="T22" fmla="*/ 0 60000 65536"/>
                <a:gd name="T23" fmla="*/ 0 60000 65536"/>
                <a:gd name="T24" fmla="*/ 0 w 2095"/>
                <a:gd name="T25" fmla="*/ 0 h 457"/>
                <a:gd name="T26" fmla="*/ 2095 w 2095"/>
                <a:gd name="T27" fmla="*/ 457 h 4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5" h="457">
                  <a:moveTo>
                    <a:pt x="0" y="457"/>
                  </a:moveTo>
                  <a:cubicBezTo>
                    <a:pt x="65" y="425"/>
                    <a:pt x="281" y="315"/>
                    <a:pt x="398" y="267"/>
                  </a:cubicBezTo>
                  <a:cubicBezTo>
                    <a:pt x="515" y="219"/>
                    <a:pt x="613" y="185"/>
                    <a:pt x="701" y="166"/>
                  </a:cubicBezTo>
                  <a:cubicBezTo>
                    <a:pt x="789" y="147"/>
                    <a:pt x="836" y="145"/>
                    <a:pt x="926" y="154"/>
                  </a:cubicBezTo>
                  <a:cubicBezTo>
                    <a:pt x="1016" y="163"/>
                    <a:pt x="1105" y="219"/>
                    <a:pt x="1241" y="219"/>
                  </a:cubicBezTo>
                  <a:cubicBezTo>
                    <a:pt x="1377" y="219"/>
                    <a:pt x="1625" y="176"/>
                    <a:pt x="1740" y="154"/>
                  </a:cubicBezTo>
                  <a:cubicBezTo>
                    <a:pt x="1858" y="133"/>
                    <a:pt x="1871" y="115"/>
                    <a:pt x="1930" y="89"/>
                  </a:cubicBezTo>
                  <a:cubicBezTo>
                    <a:pt x="1989" y="63"/>
                    <a:pt x="2061" y="19"/>
                    <a:pt x="2095" y="0"/>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697" name="Freeform 20"/>
            <p:cNvSpPr>
              <a:spLocks/>
            </p:cNvSpPr>
            <p:nvPr/>
          </p:nvSpPr>
          <p:spPr bwMode="auto">
            <a:xfrm>
              <a:off x="5344312" y="5105400"/>
              <a:ext cx="675488" cy="470770"/>
            </a:xfrm>
            <a:custGeom>
              <a:avLst/>
              <a:gdLst>
                <a:gd name="T0" fmla="*/ 2147483647 w 593"/>
                <a:gd name="T1" fmla="*/ 2147483647 h 505"/>
                <a:gd name="T2" fmla="*/ 0 w 593"/>
                <a:gd name="T3" fmla="*/ 2147483647 h 505"/>
                <a:gd name="T4" fmla="*/ 2147483647 w 593"/>
                <a:gd name="T5" fmla="*/ 0 h 505"/>
                <a:gd name="T6" fmla="*/ 2147483647 w 593"/>
                <a:gd name="T7" fmla="*/ 2147483647 h 505"/>
                <a:gd name="T8" fmla="*/ 2147483647 w 593"/>
                <a:gd name="T9" fmla="*/ 2147483647 h 505"/>
                <a:gd name="T10" fmla="*/ 0 60000 65536"/>
                <a:gd name="T11" fmla="*/ 0 60000 65536"/>
                <a:gd name="T12" fmla="*/ 0 60000 65536"/>
                <a:gd name="T13" fmla="*/ 0 60000 65536"/>
                <a:gd name="T14" fmla="*/ 0 60000 65536"/>
                <a:gd name="T15" fmla="*/ 0 w 593"/>
                <a:gd name="T16" fmla="*/ 0 h 505"/>
                <a:gd name="T17" fmla="*/ 593 w 593"/>
                <a:gd name="T18" fmla="*/ 505 h 505"/>
              </a:gdLst>
              <a:ahLst/>
              <a:cxnLst>
                <a:cxn ang="T10">
                  <a:pos x="T0" y="T1"/>
                </a:cxn>
                <a:cxn ang="T11">
                  <a:pos x="T2" y="T3"/>
                </a:cxn>
                <a:cxn ang="T12">
                  <a:pos x="T4" y="T5"/>
                </a:cxn>
                <a:cxn ang="T13">
                  <a:pos x="T6" y="T7"/>
                </a:cxn>
                <a:cxn ang="T14">
                  <a:pos x="T8" y="T9"/>
                </a:cxn>
              </a:cxnLst>
              <a:rect l="T15" t="T16" r="T17" b="T18"/>
              <a:pathLst>
                <a:path w="593" h="505">
                  <a:moveTo>
                    <a:pt x="135" y="84"/>
                  </a:moveTo>
                  <a:lnTo>
                    <a:pt x="0" y="6"/>
                  </a:lnTo>
                  <a:lnTo>
                    <a:pt x="593" y="0"/>
                  </a:lnTo>
                  <a:lnTo>
                    <a:pt x="273" y="505"/>
                  </a:lnTo>
                  <a:lnTo>
                    <a:pt x="247" y="332"/>
                  </a:ln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698" name="Line 21"/>
            <p:cNvSpPr>
              <a:spLocks noChangeShapeType="1"/>
            </p:cNvSpPr>
            <p:nvPr/>
          </p:nvSpPr>
          <p:spPr bwMode="auto">
            <a:xfrm>
              <a:off x="3124200" y="5595746"/>
              <a:ext cx="109354" cy="268479"/>
            </a:xfrm>
            <a:prstGeom prst="line">
              <a:avLst/>
            </a:prstGeom>
            <a:noFill/>
            <a:ln w="28575">
              <a:solidFill>
                <a:schemeClr val="tx1"/>
              </a:solidFill>
              <a:round/>
              <a:headEnd/>
              <a:tailEnd/>
            </a:ln>
          </p:spPr>
          <p:txBody>
            <a:bodyPr wrap="none">
              <a:spAutoFit/>
            </a:bodyPr>
            <a:lstStyle/>
            <a:p>
              <a:endParaRPr lang="en-US"/>
            </a:p>
          </p:txBody>
        </p:sp>
        <p:sp>
          <p:nvSpPr>
            <p:cNvPr id="27699" name="Freeform 23"/>
            <p:cNvSpPr>
              <a:spLocks/>
            </p:cNvSpPr>
            <p:nvPr/>
          </p:nvSpPr>
          <p:spPr bwMode="auto">
            <a:xfrm>
              <a:off x="2527300" y="5486400"/>
              <a:ext cx="896938" cy="990600"/>
            </a:xfrm>
            <a:custGeom>
              <a:avLst/>
              <a:gdLst>
                <a:gd name="T0" fmla="*/ 2147483647 w 850"/>
                <a:gd name="T1" fmla="*/ 2147483647 h 891"/>
                <a:gd name="T2" fmla="*/ 2147483647 w 850"/>
                <a:gd name="T3" fmla="*/ 2147483647 h 891"/>
                <a:gd name="T4" fmla="*/ 2147483647 w 850"/>
                <a:gd name="T5" fmla="*/ 2147483647 h 891"/>
                <a:gd name="T6" fmla="*/ 2147483647 w 850"/>
                <a:gd name="T7" fmla="*/ 2147483647 h 891"/>
                <a:gd name="T8" fmla="*/ 2147483647 w 850"/>
                <a:gd name="T9" fmla="*/ 2147483647 h 891"/>
                <a:gd name="T10" fmla="*/ 2147483647 w 850"/>
                <a:gd name="T11" fmla="*/ 2147483647 h 891"/>
                <a:gd name="T12" fmla="*/ 2147483647 w 850"/>
                <a:gd name="T13" fmla="*/ 2147483647 h 891"/>
                <a:gd name="T14" fmla="*/ 2147483647 w 850"/>
                <a:gd name="T15" fmla="*/ 2147483647 h 891"/>
                <a:gd name="T16" fmla="*/ 2147483647 w 850"/>
                <a:gd name="T17" fmla="*/ 2147483647 h 891"/>
                <a:gd name="T18" fmla="*/ 2147483647 w 850"/>
                <a:gd name="T19" fmla="*/ 2147483647 h 891"/>
                <a:gd name="T20" fmla="*/ 2147483647 w 850"/>
                <a:gd name="T21" fmla="*/ 2147483647 h 891"/>
                <a:gd name="T22" fmla="*/ 2147483647 w 850"/>
                <a:gd name="T23" fmla="*/ 2147483647 h 891"/>
                <a:gd name="T24" fmla="*/ 2147483647 w 850"/>
                <a:gd name="T25" fmla="*/ 2147483647 h 891"/>
                <a:gd name="T26" fmla="*/ 2147483647 w 850"/>
                <a:gd name="T27" fmla="*/ 2147483647 h 891"/>
                <a:gd name="T28" fmla="*/ 2147483647 w 850"/>
                <a:gd name="T29" fmla="*/ 2147483647 h 891"/>
                <a:gd name="T30" fmla="*/ 2147483647 w 850"/>
                <a:gd name="T31" fmla="*/ 2147483647 h 891"/>
                <a:gd name="T32" fmla="*/ 2147483647 w 850"/>
                <a:gd name="T33" fmla="*/ 2147483647 h 891"/>
                <a:gd name="T34" fmla="*/ 2147483647 w 850"/>
                <a:gd name="T35" fmla="*/ 2147483647 h 891"/>
                <a:gd name="T36" fmla="*/ 2147483647 w 850"/>
                <a:gd name="T37" fmla="*/ 2147483647 h 891"/>
                <a:gd name="T38" fmla="*/ 2147483647 w 850"/>
                <a:gd name="T39" fmla="*/ 2147483647 h 891"/>
                <a:gd name="T40" fmla="*/ 2147483647 w 850"/>
                <a:gd name="T41" fmla="*/ 2147483647 h 891"/>
                <a:gd name="T42" fmla="*/ 2147483647 w 850"/>
                <a:gd name="T43" fmla="*/ 2147483647 h 891"/>
                <a:gd name="T44" fmla="*/ 2147483647 w 850"/>
                <a:gd name="T45" fmla="*/ 2147483647 h 891"/>
                <a:gd name="T46" fmla="*/ 2147483647 w 850"/>
                <a:gd name="T47" fmla="*/ 2147483647 h 891"/>
                <a:gd name="T48" fmla="*/ 2147483647 w 850"/>
                <a:gd name="T49" fmla="*/ 2147483647 h 891"/>
                <a:gd name="T50" fmla="*/ 2147483647 w 850"/>
                <a:gd name="T51" fmla="*/ 2147483647 h 891"/>
                <a:gd name="T52" fmla="*/ 2147483647 w 850"/>
                <a:gd name="T53" fmla="*/ 2147483647 h 891"/>
                <a:gd name="T54" fmla="*/ 2147483647 w 850"/>
                <a:gd name="T55" fmla="*/ 2147483647 h 891"/>
                <a:gd name="T56" fmla="*/ 2147483647 w 850"/>
                <a:gd name="T57" fmla="*/ 2147483647 h 891"/>
                <a:gd name="T58" fmla="*/ 2147483647 w 850"/>
                <a:gd name="T59" fmla="*/ 2147483647 h 891"/>
                <a:gd name="T60" fmla="*/ 2147483647 w 850"/>
                <a:gd name="T61" fmla="*/ 2147483647 h 891"/>
                <a:gd name="T62" fmla="*/ 2147483647 w 850"/>
                <a:gd name="T63" fmla="*/ 2147483647 h 891"/>
                <a:gd name="T64" fmla="*/ 2147483647 w 850"/>
                <a:gd name="T65" fmla="*/ 2147483647 h 891"/>
                <a:gd name="T66" fmla="*/ 2147483647 w 850"/>
                <a:gd name="T67" fmla="*/ 2147483647 h 891"/>
                <a:gd name="T68" fmla="*/ 2147483647 w 850"/>
                <a:gd name="T69" fmla="*/ 2147483647 h 8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0"/>
                <a:gd name="T106" fmla="*/ 0 h 891"/>
                <a:gd name="T107" fmla="*/ 850 w 850"/>
                <a:gd name="T108" fmla="*/ 891 h 8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0" h="891">
                  <a:moveTo>
                    <a:pt x="414" y="75"/>
                  </a:moveTo>
                  <a:cubicBezTo>
                    <a:pt x="434" y="88"/>
                    <a:pt x="446" y="95"/>
                    <a:pt x="468" y="102"/>
                  </a:cubicBezTo>
                  <a:cubicBezTo>
                    <a:pt x="481" y="106"/>
                    <a:pt x="473" y="110"/>
                    <a:pt x="486" y="117"/>
                  </a:cubicBezTo>
                  <a:cubicBezTo>
                    <a:pt x="492" y="120"/>
                    <a:pt x="499" y="119"/>
                    <a:pt x="504" y="123"/>
                  </a:cubicBezTo>
                  <a:cubicBezTo>
                    <a:pt x="507" y="125"/>
                    <a:pt x="510" y="127"/>
                    <a:pt x="513" y="129"/>
                  </a:cubicBezTo>
                  <a:cubicBezTo>
                    <a:pt x="525" y="148"/>
                    <a:pt x="515" y="147"/>
                    <a:pt x="495" y="150"/>
                  </a:cubicBezTo>
                  <a:cubicBezTo>
                    <a:pt x="492" y="151"/>
                    <a:pt x="488" y="151"/>
                    <a:pt x="486" y="153"/>
                  </a:cubicBezTo>
                  <a:cubicBezTo>
                    <a:pt x="483" y="156"/>
                    <a:pt x="486" y="162"/>
                    <a:pt x="483" y="165"/>
                  </a:cubicBezTo>
                  <a:cubicBezTo>
                    <a:pt x="478" y="169"/>
                    <a:pt x="465" y="171"/>
                    <a:pt x="465" y="171"/>
                  </a:cubicBezTo>
                  <a:cubicBezTo>
                    <a:pt x="457" y="183"/>
                    <a:pt x="444" y="184"/>
                    <a:pt x="432" y="192"/>
                  </a:cubicBezTo>
                  <a:cubicBezTo>
                    <a:pt x="427" y="212"/>
                    <a:pt x="413" y="205"/>
                    <a:pt x="396" y="216"/>
                  </a:cubicBezTo>
                  <a:cubicBezTo>
                    <a:pt x="386" y="232"/>
                    <a:pt x="360" y="249"/>
                    <a:pt x="345" y="261"/>
                  </a:cubicBezTo>
                  <a:cubicBezTo>
                    <a:pt x="339" y="265"/>
                    <a:pt x="333" y="269"/>
                    <a:pt x="327" y="273"/>
                  </a:cubicBezTo>
                  <a:cubicBezTo>
                    <a:pt x="324" y="275"/>
                    <a:pt x="318" y="279"/>
                    <a:pt x="318" y="279"/>
                  </a:cubicBezTo>
                  <a:cubicBezTo>
                    <a:pt x="313" y="294"/>
                    <a:pt x="318" y="287"/>
                    <a:pt x="297" y="294"/>
                  </a:cubicBezTo>
                  <a:cubicBezTo>
                    <a:pt x="294" y="295"/>
                    <a:pt x="288" y="297"/>
                    <a:pt x="288" y="297"/>
                  </a:cubicBezTo>
                  <a:cubicBezTo>
                    <a:pt x="285" y="300"/>
                    <a:pt x="283" y="304"/>
                    <a:pt x="279" y="306"/>
                  </a:cubicBezTo>
                  <a:cubicBezTo>
                    <a:pt x="276" y="308"/>
                    <a:pt x="272" y="306"/>
                    <a:pt x="270" y="309"/>
                  </a:cubicBezTo>
                  <a:cubicBezTo>
                    <a:pt x="253" y="333"/>
                    <a:pt x="277" y="324"/>
                    <a:pt x="252" y="330"/>
                  </a:cubicBezTo>
                  <a:cubicBezTo>
                    <a:pt x="242" y="340"/>
                    <a:pt x="231" y="353"/>
                    <a:pt x="219" y="357"/>
                  </a:cubicBezTo>
                  <a:cubicBezTo>
                    <a:pt x="217" y="360"/>
                    <a:pt x="216" y="363"/>
                    <a:pt x="213" y="366"/>
                  </a:cubicBezTo>
                  <a:cubicBezTo>
                    <a:pt x="210" y="369"/>
                    <a:pt x="206" y="369"/>
                    <a:pt x="204" y="372"/>
                  </a:cubicBezTo>
                  <a:cubicBezTo>
                    <a:pt x="202" y="374"/>
                    <a:pt x="203" y="379"/>
                    <a:pt x="201" y="381"/>
                  </a:cubicBezTo>
                  <a:cubicBezTo>
                    <a:pt x="196" y="386"/>
                    <a:pt x="183" y="393"/>
                    <a:pt x="183" y="393"/>
                  </a:cubicBezTo>
                  <a:cubicBezTo>
                    <a:pt x="177" y="410"/>
                    <a:pt x="172" y="412"/>
                    <a:pt x="156" y="423"/>
                  </a:cubicBezTo>
                  <a:cubicBezTo>
                    <a:pt x="153" y="425"/>
                    <a:pt x="147" y="429"/>
                    <a:pt x="147" y="429"/>
                  </a:cubicBezTo>
                  <a:cubicBezTo>
                    <a:pt x="137" y="443"/>
                    <a:pt x="120" y="453"/>
                    <a:pt x="114" y="471"/>
                  </a:cubicBezTo>
                  <a:cubicBezTo>
                    <a:pt x="109" y="487"/>
                    <a:pt x="90" y="521"/>
                    <a:pt x="75" y="531"/>
                  </a:cubicBezTo>
                  <a:cubicBezTo>
                    <a:pt x="67" y="542"/>
                    <a:pt x="64" y="554"/>
                    <a:pt x="60" y="567"/>
                  </a:cubicBezTo>
                  <a:cubicBezTo>
                    <a:pt x="58" y="574"/>
                    <a:pt x="52" y="579"/>
                    <a:pt x="48" y="585"/>
                  </a:cubicBezTo>
                  <a:cubicBezTo>
                    <a:pt x="44" y="590"/>
                    <a:pt x="44" y="597"/>
                    <a:pt x="42" y="603"/>
                  </a:cubicBezTo>
                  <a:cubicBezTo>
                    <a:pt x="31" y="637"/>
                    <a:pt x="12" y="666"/>
                    <a:pt x="6" y="702"/>
                  </a:cubicBezTo>
                  <a:cubicBezTo>
                    <a:pt x="4" y="766"/>
                    <a:pt x="0" y="822"/>
                    <a:pt x="3" y="885"/>
                  </a:cubicBezTo>
                  <a:cubicBezTo>
                    <a:pt x="7" y="867"/>
                    <a:pt x="25" y="864"/>
                    <a:pt x="42" y="858"/>
                  </a:cubicBezTo>
                  <a:cubicBezTo>
                    <a:pt x="49" y="856"/>
                    <a:pt x="60" y="846"/>
                    <a:pt x="60" y="846"/>
                  </a:cubicBezTo>
                  <a:cubicBezTo>
                    <a:pt x="73" y="827"/>
                    <a:pt x="92" y="823"/>
                    <a:pt x="111" y="813"/>
                  </a:cubicBezTo>
                  <a:cubicBezTo>
                    <a:pt x="129" y="803"/>
                    <a:pt x="148" y="791"/>
                    <a:pt x="165" y="780"/>
                  </a:cubicBezTo>
                  <a:cubicBezTo>
                    <a:pt x="172" y="770"/>
                    <a:pt x="179" y="763"/>
                    <a:pt x="189" y="756"/>
                  </a:cubicBezTo>
                  <a:cubicBezTo>
                    <a:pt x="199" y="759"/>
                    <a:pt x="209" y="762"/>
                    <a:pt x="219" y="765"/>
                  </a:cubicBezTo>
                  <a:cubicBezTo>
                    <a:pt x="232" y="785"/>
                    <a:pt x="255" y="788"/>
                    <a:pt x="276" y="795"/>
                  </a:cubicBezTo>
                  <a:cubicBezTo>
                    <a:pt x="284" y="803"/>
                    <a:pt x="293" y="808"/>
                    <a:pt x="303" y="813"/>
                  </a:cubicBezTo>
                  <a:cubicBezTo>
                    <a:pt x="309" y="816"/>
                    <a:pt x="321" y="819"/>
                    <a:pt x="321" y="819"/>
                  </a:cubicBezTo>
                  <a:cubicBezTo>
                    <a:pt x="335" y="840"/>
                    <a:pt x="391" y="858"/>
                    <a:pt x="417" y="867"/>
                  </a:cubicBezTo>
                  <a:cubicBezTo>
                    <a:pt x="433" y="891"/>
                    <a:pt x="426" y="847"/>
                    <a:pt x="423" y="837"/>
                  </a:cubicBezTo>
                  <a:cubicBezTo>
                    <a:pt x="424" y="813"/>
                    <a:pt x="428" y="789"/>
                    <a:pt x="426" y="765"/>
                  </a:cubicBezTo>
                  <a:cubicBezTo>
                    <a:pt x="426" y="762"/>
                    <a:pt x="418" y="765"/>
                    <a:pt x="417" y="762"/>
                  </a:cubicBezTo>
                  <a:cubicBezTo>
                    <a:pt x="413" y="742"/>
                    <a:pt x="427" y="701"/>
                    <a:pt x="429" y="681"/>
                  </a:cubicBezTo>
                  <a:cubicBezTo>
                    <a:pt x="431" y="614"/>
                    <a:pt x="437" y="536"/>
                    <a:pt x="459" y="471"/>
                  </a:cubicBezTo>
                  <a:cubicBezTo>
                    <a:pt x="463" y="459"/>
                    <a:pt x="465" y="432"/>
                    <a:pt x="474" y="423"/>
                  </a:cubicBezTo>
                  <a:cubicBezTo>
                    <a:pt x="487" y="410"/>
                    <a:pt x="508" y="385"/>
                    <a:pt x="519" y="369"/>
                  </a:cubicBezTo>
                  <a:cubicBezTo>
                    <a:pt x="533" y="348"/>
                    <a:pt x="525" y="355"/>
                    <a:pt x="540" y="345"/>
                  </a:cubicBezTo>
                  <a:cubicBezTo>
                    <a:pt x="551" y="328"/>
                    <a:pt x="567" y="325"/>
                    <a:pt x="582" y="315"/>
                  </a:cubicBezTo>
                  <a:cubicBezTo>
                    <a:pt x="592" y="300"/>
                    <a:pt x="609" y="292"/>
                    <a:pt x="624" y="282"/>
                  </a:cubicBezTo>
                  <a:cubicBezTo>
                    <a:pt x="624" y="282"/>
                    <a:pt x="646" y="275"/>
                    <a:pt x="651" y="273"/>
                  </a:cubicBezTo>
                  <a:cubicBezTo>
                    <a:pt x="654" y="272"/>
                    <a:pt x="660" y="270"/>
                    <a:pt x="660" y="270"/>
                  </a:cubicBezTo>
                  <a:cubicBezTo>
                    <a:pt x="677" y="276"/>
                    <a:pt x="680" y="293"/>
                    <a:pt x="684" y="309"/>
                  </a:cubicBezTo>
                  <a:cubicBezTo>
                    <a:pt x="693" y="343"/>
                    <a:pt x="700" y="378"/>
                    <a:pt x="711" y="411"/>
                  </a:cubicBezTo>
                  <a:cubicBezTo>
                    <a:pt x="727" y="387"/>
                    <a:pt x="733" y="352"/>
                    <a:pt x="741" y="324"/>
                  </a:cubicBezTo>
                  <a:cubicBezTo>
                    <a:pt x="745" y="308"/>
                    <a:pt x="745" y="291"/>
                    <a:pt x="759" y="282"/>
                  </a:cubicBezTo>
                  <a:cubicBezTo>
                    <a:pt x="774" y="238"/>
                    <a:pt x="781" y="186"/>
                    <a:pt x="807" y="147"/>
                  </a:cubicBezTo>
                  <a:cubicBezTo>
                    <a:pt x="812" y="124"/>
                    <a:pt x="818" y="89"/>
                    <a:pt x="831" y="69"/>
                  </a:cubicBezTo>
                  <a:cubicBezTo>
                    <a:pt x="834" y="57"/>
                    <a:pt x="838" y="50"/>
                    <a:pt x="843" y="39"/>
                  </a:cubicBezTo>
                  <a:cubicBezTo>
                    <a:pt x="846" y="33"/>
                    <a:pt x="849" y="21"/>
                    <a:pt x="849" y="21"/>
                  </a:cubicBezTo>
                  <a:cubicBezTo>
                    <a:pt x="848" y="16"/>
                    <a:pt x="850" y="10"/>
                    <a:pt x="846" y="6"/>
                  </a:cubicBezTo>
                  <a:cubicBezTo>
                    <a:pt x="840" y="0"/>
                    <a:pt x="830" y="11"/>
                    <a:pt x="822" y="12"/>
                  </a:cubicBezTo>
                  <a:cubicBezTo>
                    <a:pt x="808" y="13"/>
                    <a:pt x="794" y="14"/>
                    <a:pt x="780" y="15"/>
                  </a:cubicBezTo>
                  <a:cubicBezTo>
                    <a:pt x="735" y="30"/>
                    <a:pt x="682" y="28"/>
                    <a:pt x="636" y="30"/>
                  </a:cubicBezTo>
                  <a:cubicBezTo>
                    <a:pt x="579" y="49"/>
                    <a:pt x="519" y="51"/>
                    <a:pt x="459" y="54"/>
                  </a:cubicBezTo>
                  <a:cubicBezTo>
                    <a:pt x="447" y="58"/>
                    <a:pt x="432" y="55"/>
                    <a:pt x="420" y="60"/>
                  </a:cubicBezTo>
                  <a:cubicBezTo>
                    <a:pt x="415" y="62"/>
                    <a:pt x="418" y="71"/>
                    <a:pt x="414" y="75"/>
                  </a:cubicBezTo>
                  <a:close/>
                </a:path>
              </a:pathLst>
            </a:custGeom>
            <a:solidFill>
              <a:srgbClr val="FFFF99">
                <a:alpha val="50195"/>
              </a:srgbClr>
            </a:solidFill>
            <a:ln w="9525" cap="flat" cmpd="sng">
              <a:solidFill>
                <a:schemeClr val="tx1"/>
              </a:solidFill>
              <a:prstDash val="solid"/>
              <a:round/>
              <a:headEnd type="none" w="med" len="med"/>
              <a:tailEnd type="none" w="med" len="med"/>
            </a:ln>
          </p:spPr>
          <p:txBody>
            <a:bodyPr wrap="none">
              <a:spAutoFit/>
            </a:bodyPr>
            <a:lstStyle/>
            <a:p>
              <a:endParaRPr lang="en-US"/>
            </a:p>
          </p:txBody>
        </p:sp>
        <p:grpSp>
          <p:nvGrpSpPr>
            <p:cNvPr id="3" name="Group 24"/>
            <p:cNvGrpSpPr>
              <a:grpSpLocks/>
            </p:cNvGrpSpPr>
            <p:nvPr/>
          </p:nvGrpSpPr>
          <p:grpSpPr bwMode="auto">
            <a:xfrm>
              <a:off x="2514600" y="5486400"/>
              <a:ext cx="914400" cy="987425"/>
              <a:chOff x="432" y="480"/>
              <a:chExt cx="866" cy="888"/>
            </a:xfrm>
          </p:grpSpPr>
          <p:sp>
            <p:nvSpPr>
              <p:cNvPr id="27701" name="Freeform 25"/>
              <p:cNvSpPr>
                <a:spLocks/>
              </p:cNvSpPr>
              <p:nvPr/>
            </p:nvSpPr>
            <p:spPr bwMode="auto">
              <a:xfrm>
                <a:off x="829" y="480"/>
                <a:ext cx="469" cy="428"/>
              </a:xfrm>
              <a:custGeom>
                <a:avLst/>
                <a:gdLst>
                  <a:gd name="T0" fmla="*/ 281 w 469"/>
                  <a:gd name="T1" fmla="*/ 263 h 428"/>
                  <a:gd name="T2" fmla="*/ 321 w 469"/>
                  <a:gd name="T3" fmla="*/ 428 h 428"/>
                  <a:gd name="T4" fmla="*/ 469 w 469"/>
                  <a:gd name="T5" fmla="*/ 0 h 428"/>
                  <a:gd name="T6" fmla="*/ 0 w 469"/>
                  <a:gd name="T7" fmla="*/ 71 h 428"/>
                  <a:gd name="T8" fmla="*/ 145 w 469"/>
                  <a:gd name="T9" fmla="*/ 138 h 428"/>
                  <a:gd name="T10" fmla="*/ 0 60000 65536"/>
                  <a:gd name="T11" fmla="*/ 0 60000 65536"/>
                  <a:gd name="T12" fmla="*/ 0 60000 65536"/>
                  <a:gd name="T13" fmla="*/ 0 60000 65536"/>
                  <a:gd name="T14" fmla="*/ 0 60000 65536"/>
                  <a:gd name="T15" fmla="*/ 0 w 469"/>
                  <a:gd name="T16" fmla="*/ 0 h 428"/>
                  <a:gd name="T17" fmla="*/ 469 w 469"/>
                  <a:gd name="T18" fmla="*/ 428 h 428"/>
                </a:gdLst>
                <a:ahLst/>
                <a:cxnLst>
                  <a:cxn ang="T10">
                    <a:pos x="T0" y="T1"/>
                  </a:cxn>
                  <a:cxn ang="T11">
                    <a:pos x="T2" y="T3"/>
                  </a:cxn>
                  <a:cxn ang="T12">
                    <a:pos x="T4" y="T5"/>
                  </a:cxn>
                  <a:cxn ang="T13">
                    <a:pos x="T6" y="T7"/>
                  </a:cxn>
                  <a:cxn ang="T14">
                    <a:pos x="T8" y="T9"/>
                  </a:cxn>
                </a:cxnLst>
                <a:rect l="T15" t="T16" r="T17" b="T18"/>
                <a:pathLst>
                  <a:path w="469" h="428">
                    <a:moveTo>
                      <a:pt x="281" y="263"/>
                    </a:moveTo>
                    <a:lnTo>
                      <a:pt x="321" y="428"/>
                    </a:lnTo>
                    <a:lnTo>
                      <a:pt x="469" y="0"/>
                    </a:lnTo>
                    <a:lnTo>
                      <a:pt x="0" y="71"/>
                    </a:lnTo>
                    <a:lnTo>
                      <a:pt x="145" y="138"/>
                    </a:lnTo>
                  </a:path>
                </a:pathLst>
              </a:custGeom>
              <a:noFill/>
              <a:ln w="28575" cap="flat" cmpd="sng">
                <a:solidFill>
                  <a:schemeClr val="tx1"/>
                </a:solidFill>
                <a:prstDash val="solid"/>
                <a:round/>
                <a:headEnd type="none" w="med" len="med"/>
                <a:tailEnd type="none" w="med" len="med"/>
              </a:ln>
            </p:spPr>
            <p:txBody>
              <a:bodyPr>
                <a:spAutoFit/>
              </a:bodyPr>
              <a:lstStyle/>
              <a:p>
                <a:endParaRPr lang="en-US"/>
              </a:p>
            </p:txBody>
          </p:sp>
          <p:sp>
            <p:nvSpPr>
              <p:cNvPr id="27702" name="Freeform 26"/>
              <p:cNvSpPr>
                <a:spLocks/>
              </p:cNvSpPr>
              <p:nvPr/>
            </p:nvSpPr>
            <p:spPr bwMode="auto">
              <a:xfrm>
                <a:off x="438" y="1234"/>
                <a:ext cx="432" cy="134"/>
              </a:xfrm>
              <a:custGeom>
                <a:avLst/>
                <a:gdLst>
                  <a:gd name="T0" fmla="*/ 0 w 432"/>
                  <a:gd name="T1" fmla="*/ 133 h 134"/>
                  <a:gd name="T2" fmla="*/ 189 w 432"/>
                  <a:gd name="T3" fmla="*/ 0 h 134"/>
                  <a:gd name="T4" fmla="*/ 432 w 432"/>
                  <a:gd name="T5" fmla="*/ 134 h 134"/>
                  <a:gd name="T6" fmla="*/ 0 60000 65536"/>
                  <a:gd name="T7" fmla="*/ 0 60000 65536"/>
                  <a:gd name="T8" fmla="*/ 0 60000 65536"/>
                  <a:gd name="T9" fmla="*/ 0 w 432"/>
                  <a:gd name="T10" fmla="*/ 0 h 134"/>
                  <a:gd name="T11" fmla="*/ 432 w 432"/>
                  <a:gd name="T12" fmla="*/ 134 h 134"/>
                </a:gdLst>
                <a:ahLst/>
                <a:cxnLst>
                  <a:cxn ang="T6">
                    <a:pos x="T0" y="T1"/>
                  </a:cxn>
                  <a:cxn ang="T7">
                    <a:pos x="T2" y="T3"/>
                  </a:cxn>
                  <a:cxn ang="T8">
                    <a:pos x="T4" y="T5"/>
                  </a:cxn>
                </a:cxnLst>
                <a:rect l="T9" t="T10" r="T11" b="T12"/>
                <a:pathLst>
                  <a:path w="432" h="134">
                    <a:moveTo>
                      <a:pt x="0" y="133"/>
                    </a:moveTo>
                    <a:lnTo>
                      <a:pt x="189" y="0"/>
                    </a:lnTo>
                    <a:lnTo>
                      <a:pt x="432" y="134"/>
                    </a:ln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703" name="Freeform 27"/>
              <p:cNvSpPr>
                <a:spLocks/>
              </p:cNvSpPr>
              <p:nvPr/>
            </p:nvSpPr>
            <p:spPr bwMode="auto">
              <a:xfrm>
                <a:off x="432" y="611"/>
                <a:ext cx="539" cy="756"/>
              </a:xfrm>
              <a:custGeom>
                <a:avLst/>
                <a:gdLst>
                  <a:gd name="T0" fmla="*/ 539 w 539"/>
                  <a:gd name="T1" fmla="*/ 0 h 756"/>
                  <a:gd name="T2" fmla="*/ 266 w 539"/>
                  <a:gd name="T3" fmla="*/ 196 h 756"/>
                  <a:gd name="T4" fmla="*/ 88 w 539"/>
                  <a:gd name="T5" fmla="*/ 404 h 756"/>
                  <a:gd name="T6" fmla="*/ 6 w 539"/>
                  <a:gd name="T7" fmla="*/ 756 h 756"/>
                  <a:gd name="T8" fmla="*/ 0 60000 65536"/>
                  <a:gd name="T9" fmla="*/ 0 60000 65536"/>
                  <a:gd name="T10" fmla="*/ 0 60000 65536"/>
                  <a:gd name="T11" fmla="*/ 0 60000 65536"/>
                  <a:gd name="T12" fmla="*/ 0 w 539"/>
                  <a:gd name="T13" fmla="*/ 0 h 756"/>
                  <a:gd name="T14" fmla="*/ 539 w 539"/>
                  <a:gd name="T15" fmla="*/ 756 h 756"/>
                </a:gdLst>
                <a:ahLst/>
                <a:cxnLst>
                  <a:cxn ang="T8">
                    <a:pos x="T0" y="T1"/>
                  </a:cxn>
                  <a:cxn ang="T9">
                    <a:pos x="T2" y="T3"/>
                  </a:cxn>
                  <a:cxn ang="T10">
                    <a:pos x="T4" y="T5"/>
                  </a:cxn>
                  <a:cxn ang="T11">
                    <a:pos x="T6" y="T7"/>
                  </a:cxn>
                </a:cxnLst>
                <a:rect l="T12" t="T13" r="T14" b="T15"/>
                <a:pathLst>
                  <a:path w="539" h="756">
                    <a:moveTo>
                      <a:pt x="539" y="0"/>
                    </a:moveTo>
                    <a:cubicBezTo>
                      <a:pt x="494" y="34"/>
                      <a:pt x="341" y="129"/>
                      <a:pt x="266" y="196"/>
                    </a:cubicBezTo>
                    <a:cubicBezTo>
                      <a:pt x="191" y="263"/>
                      <a:pt x="131" y="311"/>
                      <a:pt x="88" y="404"/>
                    </a:cubicBezTo>
                    <a:cubicBezTo>
                      <a:pt x="0" y="532"/>
                      <a:pt x="23" y="683"/>
                      <a:pt x="6" y="756"/>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704" name="Freeform 28"/>
              <p:cNvSpPr>
                <a:spLocks/>
              </p:cNvSpPr>
              <p:nvPr/>
            </p:nvSpPr>
            <p:spPr bwMode="auto">
              <a:xfrm>
                <a:off x="867" y="743"/>
                <a:ext cx="243" cy="624"/>
              </a:xfrm>
              <a:custGeom>
                <a:avLst/>
                <a:gdLst>
                  <a:gd name="T0" fmla="*/ 243 w 243"/>
                  <a:gd name="T1" fmla="*/ 0 h 624"/>
                  <a:gd name="T2" fmla="*/ 140 w 243"/>
                  <a:gd name="T3" fmla="*/ 64 h 624"/>
                  <a:gd name="T4" fmla="*/ 57 w 243"/>
                  <a:gd name="T5" fmla="*/ 165 h 624"/>
                  <a:gd name="T6" fmla="*/ 9 w 243"/>
                  <a:gd name="T7" fmla="*/ 367 h 624"/>
                  <a:gd name="T8" fmla="*/ 3 w 243"/>
                  <a:gd name="T9" fmla="*/ 624 h 624"/>
                  <a:gd name="T10" fmla="*/ 0 60000 65536"/>
                  <a:gd name="T11" fmla="*/ 0 60000 65536"/>
                  <a:gd name="T12" fmla="*/ 0 60000 65536"/>
                  <a:gd name="T13" fmla="*/ 0 60000 65536"/>
                  <a:gd name="T14" fmla="*/ 0 60000 65536"/>
                  <a:gd name="T15" fmla="*/ 0 w 243"/>
                  <a:gd name="T16" fmla="*/ 0 h 624"/>
                  <a:gd name="T17" fmla="*/ 243 w 243"/>
                  <a:gd name="T18" fmla="*/ 624 h 624"/>
                </a:gdLst>
                <a:ahLst/>
                <a:cxnLst>
                  <a:cxn ang="T10">
                    <a:pos x="T0" y="T1"/>
                  </a:cxn>
                  <a:cxn ang="T11">
                    <a:pos x="T2" y="T3"/>
                  </a:cxn>
                  <a:cxn ang="T12">
                    <a:pos x="T4" y="T5"/>
                  </a:cxn>
                  <a:cxn ang="T13">
                    <a:pos x="T6" y="T7"/>
                  </a:cxn>
                  <a:cxn ang="T14">
                    <a:pos x="T8" y="T9"/>
                  </a:cxn>
                </a:cxnLst>
                <a:rect l="T15" t="T16" r="T17" b="T18"/>
                <a:pathLst>
                  <a:path w="243" h="624">
                    <a:moveTo>
                      <a:pt x="243" y="0"/>
                    </a:moveTo>
                    <a:cubicBezTo>
                      <a:pt x="226" y="11"/>
                      <a:pt x="171" y="37"/>
                      <a:pt x="140" y="64"/>
                    </a:cubicBezTo>
                    <a:cubicBezTo>
                      <a:pt x="109" y="91"/>
                      <a:pt x="79" y="114"/>
                      <a:pt x="57" y="165"/>
                    </a:cubicBezTo>
                    <a:cubicBezTo>
                      <a:pt x="20" y="226"/>
                      <a:pt x="18" y="291"/>
                      <a:pt x="9" y="367"/>
                    </a:cubicBezTo>
                    <a:cubicBezTo>
                      <a:pt x="0" y="443"/>
                      <a:pt x="4" y="571"/>
                      <a:pt x="3" y="624"/>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grpSp>
      </p:grpSp>
      <p:sp>
        <p:nvSpPr>
          <p:cNvPr id="27661" name="Text Box 30"/>
          <p:cNvSpPr txBox="1">
            <a:spLocks noChangeArrowheads="1"/>
          </p:cNvSpPr>
          <p:nvPr/>
        </p:nvSpPr>
        <p:spPr bwMode="auto">
          <a:xfrm>
            <a:off x="2771775" y="2879725"/>
            <a:ext cx="1373188" cy="366713"/>
          </a:xfrm>
          <a:prstGeom prst="rect">
            <a:avLst/>
          </a:prstGeom>
          <a:noFill/>
          <a:ln w="9525">
            <a:noFill/>
            <a:miter lim="800000"/>
            <a:headEnd/>
            <a:tailEnd/>
          </a:ln>
        </p:spPr>
        <p:txBody>
          <a:bodyPr wrap="none">
            <a:spAutoFit/>
          </a:bodyPr>
          <a:lstStyle/>
          <a:p>
            <a:pPr algn="ctr"/>
            <a:r>
              <a:rPr kumimoji="1" lang="en-US" altLang="ja-JP" b="1">
                <a:solidFill>
                  <a:schemeClr val="bg1"/>
                </a:solidFill>
                <a:latin typeface="Tahoma" pitchFamily="34" charset="0"/>
                <a:ea typeface="ＭＳ Ｐゴシック" pitchFamily="34" charset="-128"/>
              </a:rPr>
              <a:t>Somali Jet</a:t>
            </a:r>
          </a:p>
        </p:txBody>
      </p:sp>
      <p:sp>
        <p:nvSpPr>
          <p:cNvPr id="27662" name="Text Box 31"/>
          <p:cNvSpPr txBox="1">
            <a:spLocks noChangeArrowheads="1"/>
          </p:cNvSpPr>
          <p:nvPr/>
        </p:nvSpPr>
        <p:spPr bwMode="auto">
          <a:xfrm>
            <a:off x="4875213" y="3370263"/>
            <a:ext cx="1152525" cy="338137"/>
          </a:xfrm>
          <a:prstGeom prst="rect">
            <a:avLst/>
          </a:prstGeom>
          <a:solidFill>
            <a:srgbClr val="FFFFFF"/>
          </a:solidFill>
          <a:ln w="9525">
            <a:solidFill>
              <a:schemeClr val="tx1"/>
            </a:solidFill>
            <a:miter lim="800000"/>
            <a:headEnd/>
            <a:tailEnd/>
          </a:ln>
        </p:spPr>
        <p:txBody>
          <a:bodyPr wrap="none">
            <a:spAutoFit/>
          </a:bodyPr>
          <a:lstStyle/>
          <a:p>
            <a:pPr algn="ctr"/>
            <a:r>
              <a:rPr kumimoji="1" lang="en-US" altLang="ja-JP" sz="1600" b="1">
                <a:ea typeface="ＭＳ Ｐゴシック" pitchFamily="34" charset="-128"/>
              </a:rPr>
              <a:t>May -June  </a:t>
            </a:r>
          </a:p>
        </p:txBody>
      </p:sp>
      <p:sp>
        <p:nvSpPr>
          <p:cNvPr id="27663" name="Text Box 32"/>
          <p:cNvSpPr txBox="1">
            <a:spLocks noChangeArrowheads="1"/>
          </p:cNvSpPr>
          <p:nvPr/>
        </p:nvSpPr>
        <p:spPr bwMode="auto">
          <a:xfrm>
            <a:off x="5122863" y="6415088"/>
            <a:ext cx="1058862" cy="307975"/>
          </a:xfrm>
          <a:prstGeom prst="rect">
            <a:avLst/>
          </a:prstGeom>
          <a:solidFill>
            <a:schemeClr val="bg1"/>
          </a:solidFill>
          <a:ln w="9525">
            <a:solidFill>
              <a:schemeClr val="tx1"/>
            </a:solidFill>
            <a:miter lim="800000"/>
            <a:headEnd/>
            <a:tailEnd/>
          </a:ln>
        </p:spPr>
        <p:txBody>
          <a:bodyPr wrap="none">
            <a:spAutoFit/>
          </a:bodyPr>
          <a:lstStyle/>
          <a:p>
            <a:pPr algn="ctr"/>
            <a:r>
              <a:rPr kumimoji="1" lang="en-US" altLang="ja-JP" sz="1400" b="1">
                <a:latin typeface="Tahoma" pitchFamily="34" charset="0"/>
                <a:ea typeface="ＭＳ Ｐゴシック" pitchFamily="34" charset="-128"/>
              </a:rPr>
              <a:t>May-June</a:t>
            </a:r>
          </a:p>
        </p:txBody>
      </p:sp>
      <p:sp>
        <p:nvSpPr>
          <p:cNvPr id="27664" name="Freeform 35"/>
          <p:cNvSpPr>
            <a:spLocks/>
          </p:cNvSpPr>
          <p:nvPr/>
        </p:nvSpPr>
        <p:spPr bwMode="auto">
          <a:xfrm>
            <a:off x="4343400" y="1828800"/>
            <a:ext cx="152400" cy="228600"/>
          </a:xfrm>
          <a:custGeom>
            <a:avLst/>
            <a:gdLst>
              <a:gd name="T0" fmla="*/ 0 w 159"/>
              <a:gd name="T1" fmla="*/ 2147483647 h 182"/>
              <a:gd name="T2" fmla="*/ 2147483647 w 159"/>
              <a:gd name="T3" fmla="*/ 2147483647 h 182"/>
              <a:gd name="T4" fmla="*/ 2147483647 w 159"/>
              <a:gd name="T5" fmla="*/ 0 h 182"/>
              <a:gd name="T6" fmla="*/ 0 60000 65536"/>
              <a:gd name="T7" fmla="*/ 0 60000 65536"/>
              <a:gd name="T8" fmla="*/ 0 60000 65536"/>
              <a:gd name="T9" fmla="*/ 0 w 159"/>
              <a:gd name="T10" fmla="*/ 0 h 182"/>
              <a:gd name="T11" fmla="*/ 159 w 159"/>
              <a:gd name="T12" fmla="*/ 182 h 182"/>
            </a:gdLst>
            <a:ahLst/>
            <a:cxnLst>
              <a:cxn ang="T6">
                <a:pos x="T0" y="T1"/>
              </a:cxn>
              <a:cxn ang="T7">
                <a:pos x="T2" y="T3"/>
              </a:cxn>
              <a:cxn ang="T8">
                <a:pos x="T4" y="T5"/>
              </a:cxn>
            </a:cxnLst>
            <a:rect l="T9" t="T10" r="T11" b="T12"/>
            <a:pathLst>
              <a:path w="159" h="182">
                <a:moveTo>
                  <a:pt x="0" y="182"/>
                </a:moveTo>
                <a:cubicBezTo>
                  <a:pt x="47" y="166"/>
                  <a:pt x="72" y="121"/>
                  <a:pt x="112" y="94"/>
                </a:cubicBezTo>
                <a:cubicBezTo>
                  <a:pt x="133" y="62"/>
                  <a:pt x="159" y="38"/>
                  <a:pt x="159" y="0"/>
                </a:cubicBezTo>
              </a:path>
            </a:pathLst>
          </a:custGeom>
          <a:solidFill>
            <a:schemeClr val="accent2"/>
          </a:solidFill>
          <a:ln w="76200" cap="flat" cmpd="sng">
            <a:solidFill>
              <a:srgbClr val="FFFF00"/>
            </a:solidFill>
            <a:prstDash val="solid"/>
            <a:round/>
            <a:headEnd/>
            <a:tailEnd type="stealth" w="med" len="med"/>
          </a:ln>
        </p:spPr>
        <p:txBody>
          <a:bodyPr/>
          <a:lstStyle/>
          <a:p>
            <a:endParaRPr lang="en-US"/>
          </a:p>
        </p:txBody>
      </p:sp>
      <p:sp>
        <p:nvSpPr>
          <p:cNvPr id="27665" name="Freeform 36"/>
          <p:cNvSpPr>
            <a:spLocks/>
          </p:cNvSpPr>
          <p:nvPr/>
        </p:nvSpPr>
        <p:spPr bwMode="auto">
          <a:xfrm>
            <a:off x="4538663" y="1828800"/>
            <a:ext cx="261937" cy="228600"/>
          </a:xfrm>
          <a:custGeom>
            <a:avLst/>
            <a:gdLst>
              <a:gd name="T0" fmla="*/ 0 w 152"/>
              <a:gd name="T1" fmla="*/ 2147483647 h 194"/>
              <a:gd name="T2" fmla="*/ 2147483647 w 152"/>
              <a:gd name="T3" fmla="*/ 2147483647 h 194"/>
              <a:gd name="T4" fmla="*/ 2147483647 w 152"/>
              <a:gd name="T5" fmla="*/ 0 h 194"/>
              <a:gd name="T6" fmla="*/ 0 60000 65536"/>
              <a:gd name="T7" fmla="*/ 0 60000 65536"/>
              <a:gd name="T8" fmla="*/ 0 60000 65536"/>
              <a:gd name="T9" fmla="*/ 0 w 152"/>
              <a:gd name="T10" fmla="*/ 0 h 194"/>
              <a:gd name="T11" fmla="*/ 152 w 152"/>
              <a:gd name="T12" fmla="*/ 194 h 194"/>
            </a:gdLst>
            <a:ahLst/>
            <a:cxnLst>
              <a:cxn ang="T6">
                <a:pos x="T0" y="T1"/>
              </a:cxn>
              <a:cxn ang="T7">
                <a:pos x="T2" y="T3"/>
              </a:cxn>
              <a:cxn ang="T8">
                <a:pos x="T4" y="T5"/>
              </a:cxn>
            </a:cxnLst>
            <a:rect l="T9" t="T10" r="T11" b="T12"/>
            <a:pathLst>
              <a:path w="152" h="194">
                <a:moveTo>
                  <a:pt x="0" y="194"/>
                </a:moveTo>
                <a:cubicBezTo>
                  <a:pt x="64" y="177"/>
                  <a:pt x="94" y="127"/>
                  <a:pt x="129" y="77"/>
                </a:cubicBezTo>
                <a:cubicBezTo>
                  <a:pt x="136" y="56"/>
                  <a:pt x="152" y="24"/>
                  <a:pt x="152" y="0"/>
                </a:cubicBezTo>
              </a:path>
            </a:pathLst>
          </a:custGeom>
          <a:noFill/>
          <a:ln w="76200" cap="flat" cmpd="sng">
            <a:solidFill>
              <a:srgbClr val="FFFF00"/>
            </a:solidFill>
            <a:prstDash val="solid"/>
            <a:round/>
            <a:headEnd/>
            <a:tailEnd type="stealth" w="med" len="med"/>
          </a:ln>
        </p:spPr>
        <p:txBody>
          <a:bodyPr/>
          <a:lstStyle/>
          <a:p>
            <a:endParaRPr lang="en-US"/>
          </a:p>
        </p:txBody>
      </p:sp>
      <p:sp>
        <p:nvSpPr>
          <p:cNvPr id="27666" name="Freeform 36"/>
          <p:cNvSpPr>
            <a:spLocks/>
          </p:cNvSpPr>
          <p:nvPr/>
        </p:nvSpPr>
        <p:spPr bwMode="auto">
          <a:xfrm>
            <a:off x="4648200" y="4724400"/>
            <a:ext cx="338138" cy="496888"/>
          </a:xfrm>
          <a:custGeom>
            <a:avLst/>
            <a:gdLst>
              <a:gd name="T0" fmla="*/ 0 w 152"/>
              <a:gd name="T1" fmla="*/ 2147483647 h 194"/>
              <a:gd name="T2" fmla="*/ 2147483647 w 152"/>
              <a:gd name="T3" fmla="*/ 2147483647 h 194"/>
              <a:gd name="T4" fmla="*/ 2147483647 w 152"/>
              <a:gd name="T5" fmla="*/ 0 h 194"/>
              <a:gd name="T6" fmla="*/ 0 60000 65536"/>
              <a:gd name="T7" fmla="*/ 0 60000 65536"/>
              <a:gd name="T8" fmla="*/ 0 60000 65536"/>
              <a:gd name="T9" fmla="*/ 0 w 152"/>
              <a:gd name="T10" fmla="*/ 0 h 194"/>
              <a:gd name="T11" fmla="*/ 152 w 152"/>
              <a:gd name="T12" fmla="*/ 194 h 194"/>
            </a:gdLst>
            <a:ahLst/>
            <a:cxnLst>
              <a:cxn ang="T6">
                <a:pos x="T0" y="T1"/>
              </a:cxn>
              <a:cxn ang="T7">
                <a:pos x="T2" y="T3"/>
              </a:cxn>
              <a:cxn ang="T8">
                <a:pos x="T4" y="T5"/>
              </a:cxn>
            </a:cxnLst>
            <a:rect l="T9" t="T10" r="T11" b="T12"/>
            <a:pathLst>
              <a:path w="152" h="194">
                <a:moveTo>
                  <a:pt x="0" y="194"/>
                </a:moveTo>
                <a:cubicBezTo>
                  <a:pt x="64" y="177"/>
                  <a:pt x="94" y="127"/>
                  <a:pt x="129" y="77"/>
                </a:cubicBezTo>
                <a:cubicBezTo>
                  <a:pt x="136" y="56"/>
                  <a:pt x="152" y="24"/>
                  <a:pt x="152" y="0"/>
                </a:cubicBezTo>
              </a:path>
            </a:pathLst>
          </a:custGeom>
          <a:noFill/>
          <a:ln w="76200" cap="flat" cmpd="sng">
            <a:solidFill>
              <a:srgbClr val="FFFF00"/>
            </a:solidFill>
            <a:prstDash val="solid"/>
            <a:round/>
            <a:headEnd/>
            <a:tailEnd type="stealth" w="med" len="med"/>
          </a:ln>
        </p:spPr>
        <p:txBody>
          <a:bodyPr/>
          <a:lstStyle/>
          <a:p>
            <a:endParaRPr lang="en-US"/>
          </a:p>
        </p:txBody>
      </p:sp>
      <p:pic>
        <p:nvPicPr>
          <p:cNvPr id="27667" name="Picture 16" descr="j0293828"/>
          <p:cNvPicPr>
            <a:picLocks noChangeAspect="1" noChangeArrowheads="1"/>
          </p:cNvPicPr>
          <p:nvPr/>
        </p:nvPicPr>
        <p:blipFill>
          <a:blip r:embed="rId4" cstate="print"/>
          <a:srcRect/>
          <a:stretch>
            <a:fillRect/>
          </a:stretch>
        </p:blipFill>
        <p:spPr bwMode="auto">
          <a:xfrm>
            <a:off x="4953000" y="1524000"/>
            <a:ext cx="609600" cy="977900"/>
          </a:xfrm>
          <a:prstGeom prst="rect">
            <a:avLst/>
          </a:prstGeom>
          <a:noFill/>
          <a:ln w="9525">
            <a:noFill/>
            <a:miter lim="800000"/>
            <a:headEnd/>
            <a:tailEnd/>
          </a:ln>
        </p:spPr>
      </p:pic>
      <p:pic>
        <p:nvPicPr>
          <p:cNvPr id="27668" name="Picture 16" descr="j0293828"/>
          <p:cNvPicPr>
            <a:picLocks noChangeAspect="1" noChangeArrowheads="1"/>
          </p:cNvPicPr>
          <p:nvPr/>
        </p:nvPicPr>
        <p:blipFill>
          <a:blip r:embed="rId4" cstate="print"/>
          <a:srcRect/>
          <a:stretch>
            <a:fillRect/>
          </a:stretch>
        </p:blipFill>
        <p:spPr bwMode="auto">
          <a:xfrm>
            <a:off x="5029200" y="4191000"/>
            <a:ext cx="685800" cy="1466850"/>
          </a:xfrm>
          <a:prstGeom prst="rect">
            <a:avLst/>
          </a:prstGeom>
          <a:noFill/>
          <a:ln w="9525">
            <a:noFill/>
            <a:miter lim="800000"/>
            <a:headEnd/>
            <a:tailEnd/>
          </a:ln>
        </p:spPr>
      </p:pic>
      <p:pic>
        <p:nvPicPr>
          <p:cNvPr id="27669" name="Picture 16" descr="j0293828"/>
          <p:cNvPicPr>
            <a:picLocks noChangeAspect="1" noChangeArrowheads="1"/>
          </p:cNvPicPr>
          <p:nvPr/>
        </p:nvPicPr>
        <p:blipFill>
          <a:blip r:embed="rId4" cstate="print"/>
          <a:srcRect/>
          <a:stretch>
            <a:fillRect/>
          </a:stretch>
        </p:blipFill>
        <p:spPr bwMode="auto">
          <a:xfrm>
            <a:off x="4648200" y="4572000"/>
            <a:ext cx="158750" cy="685800"/>
          </a:xfrm>
          <a:prstGeom prst="rect">
            <a:avLst/>
          </a:prstGeom>
          <a:noFill/>
          <a:ln w="9525">
            <a:noFill/>
            <a:miter lim="800000"/>
            <a:headEnd/>
            <a:tailEnd/>
          </a:ln>
        </p:spPr>
      </p:pic>
      <p:pic>
        <p:nvPicPr>
          <p:cNvPr id="27670" name="Picture 16" descr="j0293828"/>
          <p:cNvPicPr>
            <a:picLocks noChangeAspect="1" noChangeArrowheads="1"/>
          </p:cNvPicPr>
          <p:nvPr/>
        </p:nvPicPr>
        <p:blipFill>
          <a:blip r:embed="rId4" cstate="print"/>
          <a:srcRect/>
          <a:stretch>
            <a:fillRect/>
          </a:stretch>
        </p:blipFill>
        <p:spPr bwMode="auto">
          <a:xfrm>
            <a:off x="4800600" y="4572000"/>
            <a:ext cx="158750" cy="685800"/>
          </a:xfrm>
          <a:prstGeom prst="rect">
            <a:avLst/>
          </a:prstGeom>
          <a:noFill/>
          <a:ln w="9525">
            <a:noFill/>
            <a:miter lim="800000"/>
            <a:headEnd/>
            <a:tailEnd/>
          </a:ln>
        </p:spPr>
      </p:pic>
      <p:pic>
        <p:nvPicPr>
          <p:cNvPr id="27671" name="Picture 16" descr="j0293828"/>
          <p:cNvPicPr>
            <a:picLocks noChangeAspect="1" noChangeArrowheads="1"/>
          </p:cNvPicPr>
          <p:nvPr/>
        </p:nvPicPr>
        <p:blipFill>
          <a:blip r:embed="rId4" cstate="print"/>
          <a:srcRect/>
          <a:stretch>
            <a:fillRect/>
          </a:stretch>
        </p:blipFill>
        <p:spPr bwMode="auto">
          <a:xfrm rot="158217">
            <a:off x="4052888" y="2065338"/>
            <a:ext cx="385762" cy="606425"/>
          </a:xfrm>
          <a:prstGeom prst="rect">
            <a:avLst/>
          </a:prstGeom>
          <a:noFill/>
          <a:ln w="9525">
            <a:noFill/>
            <a:miter lim="800000"/>
            <a:headEnd/>
            <a:tailEnd/>
          </a:ln>
        </p:spPr>
      </p:pic>
      <p:grpSp>
        <p:nvGrpSpPr>
          <p:cNvPr id="4" name="Group 62"/>
          <p:cNvGrpSpPr>
            <a:grpSpLocks/>
          </p:cNvGrpSpPr>
          <p:nvPr/>
        </p:nvGrpSpPr>
        <p:grpSpPr bwMode="auto">
          <a:xfrm>
            <a:off x="3276600" y="2133600"/>
            <a:ext cx="2438400" cy="454025"/>
            <a:chOff x="3276600" y="2133600"/>
            <a:chExt cx="2438400" cy="454025"/>
          </a:xfrm>
        </p:grpSpPr>
        <p:sp>
          <p:nvSpPr>
            <p:cNvPr id="27691" name="Freeform 18"/>
            <p:cNvSpPr>
              <a:spLocks/>
            </p:cNvSpPr>
            <p:nvPr/>
          </p:nvSpPr>
          <p:spPr bwMode="auto">
            <a:xfrm>
              <a:off x="3277559" y="2177106"/>
              <a:ext cx="2009618" cy="254901"/>
            </a:xfrm>
            <a:custGeom>
              <a:avLst/>
              <a:gdLst>
                <a:gd name="T0" fmla="*/ 0 w 2095"/>
                <a:gd name="T1" fmla="*/ 2147483647 h 457"/>
                <a:gd name="T2" fmla="*/ 2147483647 w 2095"/>
                <a:gd name="T3" fmla="*/ 2147483647 h 457"/>
                <a:gd name="T4" fmla="*/ 2147483647 w 2095"/>
                <a:gd name="T5" fmla="*/ 2147483647 h 457"/>
                <a:gd name="T6" fmla="*/ 2147483647 w 2095"/>
                <a:gd name="T7" fmla="*/ 2147483647 h 457"/>
                <a:gd name="T8" fmla="*/ 2147483647 w 2095"/>
                <a:gd name="T9" fmla="*/ 2147483647 h 457"/>
                <a:gd name="T10" fmla="*/ 2147483647 w 2095"/>
                <a:gd name="T11" fmla="*/ 2147483647 h 457"/>
                <a:gd name="T12" fmla="*/ 2147483647 w 2095"/>
                <a:gd name="T13" fmla="*/ 2147483647 h 457"/>
                <a:gd name="T14" fmla="*/ 2147483647 w 2095"/>
                <a:gd name="T15" fmla="*/ 0 h 457"/>
                <a:gd name="T16" fmla="*/ 0 60000 65536"/>
                <a:gd name="T17" fmla="*/ 0 60000 65536"/>
                <a:gd name="T18" fmla="*/ 0 60000 65536"/>
                <a:gd name="T19" fmla="*/ 0 60000 65536"/>
                <a:gd name="T20" fmla="*/ 0 60000 65536"/>
                <a:gd name="T21" fmla="*/ 0 60000 65536"/>
                <a:gd name="T22" fmla="*/ 0 60000 65536"/>
                <a:gd name="T23" fmla="*/ 0 60000 65536"/>
                <a:gd name="T24" fmla="*/ 0 w 2095"/>
                <a:gd name="T25" fmla="*/ 0 h 457"/>
                <a:gd name="T26" fmla="*/ 2095 w 2095"/>
                <a:gd name="T27" fmla="*/ 457 h 4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5" h="457">
                  <a:moveTo>
                    <a:pt x="0" y="457"/>
                  </a:moveTo>
                  <a:cubicBezTo>
                    <a:pt x="65" y="425"/>
                    <a:pt x="281" y="315"/>
                    <a:pt x="398" y="267"/>
                  </a:cubicBezTo>
                  <a:cubicBezTo>
                    <a:pt x="515" y="219"/>
                    <a:pt x="613" y="185"/>
                    <a:pt x="701" y="166"/>
                  </a:cubicBezTo>
                  <a:cubicBezTo>
                    <a:pt x="789" y="147"/>
                    <a:pt x="836" y="145"/>
                    <a:pt x="926" y="154"/>
                  </a:cubicBezTo>
                  <a:cubicBezTo>
                    <a:pt x="1016" y="163"/>
                    <a:pt x="1105" y="219"/>
                    <a:pt x="1241" y="219"/>
                  </a:cubicBezTo>
                  <a:cubicBezTo>
                    <a:pt x="1377" y="219"/>
                    <a:pt x="1625" y="176"/>
                    <a:pt x="1740" y="154"/>
                  </a:cubicBezTo>
                  <a:cubicBezTo>
                    <a:pt x="1858" y="133"/>
                    <a:pt x="1871" y="115"/>
                    <a:pt x="1930" y="89"/>
                  </a:cubicBezTo>
                  <a:cubicBezTo>
                    <a:pt x="1989" y="63"/>
                    <a:pt x="2061" y="19"/>
                    <a:pt x="2095" y="0"/>
                  </a:cubicBezTo>
                </a:path>
              </a:pathLst>
            </a:custGeom>
            <a:solidFill>
              <a:srgbClr val="92D050"/>
            </a:solid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692" name="Freeform 19"/>
            <p:cNvSpPr>
              <a:spLocks/>
            </p:cNvSpPr>
            <p:nvPr/>
          </p:nvSpPr>
          <p:spPr bwMode="auto">
            <a:xfrm>
              <a:off x="3369647" y="2323800"/>
              <a:ext cx="2009618" cy="254901"/>
            </a:xfrm>
            <a:custGeom>
              <a:avLst/>
              <a:gdLst>
                <a:gd name="T0" fmla="*/ 0 w 2095"/>
                <a:gd name="T1" fmla="*/ 2147483647 h 457"/>
                <a:gd name="T2" fmla="*/ 2147483647 w 2095"/>
                <a:gd name="T3" fmla="*/ 2147483647 h 457"/>
                <a:gd name="T4" fmla="*/ 2147483647 w 2095"/>
                <a:gd name="T5" fmla="*/ 2147483647 h 457"/>
                <a:gd name="T6" fmla="*/ 2147483647 w 2095"/>
                <a:gd name="T7" fmla="*/ 2147483647 h 457"/>
                <a:gd name="T8" fmla="*/ 2147483647 w 2095"/>
                <a:gd name="T9" fmla="*/ 2147483647 h 457"/>
                <a:gd name="T10" fmla="*/ 2147483647 w 2095"/>
                <a:gd name="T11" fmla="*/ 2147483647 h 457"/>
                <a:gd name="T12" fmla="*/ 2147483647 w 2095"/>
                <a:gd name="T13" fmla="*/ 2147483647 h 457"/>
                <a:gd name="T14" fmla="*/ 2147483647 w 2095"/>
                <a:gd name="T15" fmla="*/ 0 h 457"/>
                <a:gd name="T16" fmla="*/ 0 60000 65536"/>
                <a:gd name="T17" fmla="*/ 0 60000 65536"/>
                <a:gd name="T18" fmla="*/ 0 60000 65536"/>
                <a:gd name="T19" fmla="*/ 0 60000 65536"/>
                <a:gd name="T20" fmla="*/ 0 60000 65536"/>
                <a:gd name="T21" fmla="*/ 0 60000 65536"/>
                <a:gd name="T22" fmla="*/ 0 60000 65536"/>
                <a:gd name="T23" fmla="*/ 0 60000 65536"/>
                <a:gd name="T24" fmla="*/ 0 w 2095"/>
                <a:gd name="T25" fmla="*/ 0 h 457"/>
                <a:gd name="T26" fmla="*/ 2095 w 2095"/>
                <a:gd name="T27" fmla="*/ 457 h 4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95" h="457">
                  <a:moveTo>
                    <a:pt x="0" y="457"/>
                  </a:moveTo>
                  <a:cubicBezTo>
                    <a:pt x="65" y="425"/>
                    <a:pt x="281" y="315"/>
                    <a:pt x="398" y="267"/>
                  </a:cubicBezTo>
                  <a:cubicBezTo>
                    <a:pt x="515" y="219"/>
                    <a:pt x="613" y="185"/>
                    <a:pt x="701" y="166"/>
                  </a:cubicBezTo>
                  <a:cubicBezTo>
                    <a:pt x="789" y="147"/>
                    <a:pt x="836" y="145"/>
                    <a:pt x="926" y="154"/>
                  </a:cubicBezTo>
                  <a:cubicBezTo>
                    <a:pt x="1016" y="163"/>
                    <a:pt x="1105" y="219"/>
                    <a:pt x="1241" y="219"/>
                  </a:cubicBezTo>
                  <a:cubicBezTo>
                    <a:pt x="1377" y="219"/>
                    <a:pt x="1625" y="176"/>
                    <a:pt x="1740" y="154"/>
                  </a:cubicBezTo>
                  <a:cubicBezTo>
                    <a:pt x="1858" y="133"/>
                    <a:pt x="1871" y="115"/>
                    <a:pt x="1930" y="89"/>
                  </a:cubicBezTo>
                  <a:cubicBezTo>
                    <a:pt x="1989" y="63"/>
                    <a:pt x="2061" y="19"/>
                    <a:pt x="2095" y="0"/>
                  </a:cubicBezTo>
                </a:path>
              </a:pathLst>
            </a:custGeom>
            <a:solidFill>
              <a:srgbClr val="92D050"/>
            </a:solid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693" name="Freeform 20"/>
            <p:cNvSpPr>
              <a:spLocks/>
            </p:cNvSpPr>
            <p:nvPr/>
          </p:nvSpPr>
          <p:spPr bwMode="auto">
            <a:xfrm>
              <a:off x="5146168" y="2133600"/>
              <a:ext cx="568832" cy="281674"/>
            </a:xfrm>
            <a:custGeom>
              <a:avLst/>
              <a:gdLst>
                <a:gd name="T0" fmla="*/ 2147483647 w 593"/>
                <a:gd name="T1" fmla="*/ 2147483647 h 505"/>
                <a:gd name="T2" fmla="*/ 0 w 593"/>
                <a:gd name="T3" fmla="*/ 2147483647 h 505"/>
                <a:gd name="T4" fmla="*/ 2147483647 w 593"/>
                <a:gd name="T5" fmla="*/ 0 h 505"/>
                <a:gd name="T6" fmla="*/ 2147483647 w 593"/>
                <a:gd name="T7" fmla="*/ 2147483647 h 505"/>
                <a:gd name="T8" fmla="*/ 2147483647 w 593"/>
                <a:gd name="T9" fmla="*/ 2147483647 h 505"/>
                <a:gd name="T10" fmla="*/ 0 60000 65536"/>
                <a:gd name="T11" fmla="*/ 0 60000 65536"/>
                <a:gd name="T12" fmla="*/ 0 60000 65536"/>
                <a:gd name="T13" fmla="*/ 0 60000 65536"/>
                <a:gd name="T14" fmla="*/ 0 60000 65536"/>
                <a:gd name="T15" fmla="*/ 0 w 593"/>
                <a:gd name="T16" fmla="*/ 0 h 505"/>
                <a:gd name="T17" fmla="*/ 593 w 593"/>
                <a:gd name="T18" fmla="*/ 505 h 505"/>
              </a:gdLst>
              <a:ahLst/>
              <a:cxnLst>
                <a:cxn ang="T10">
                  <a:pos x="T0" y="T1"/>
                </a:cxn>
                <a:cxn ang="T11">
                  <a:pos x="T2" y="T3"/>
                </a:cxn>
                <a:cxn ang="T12">
                  <a:pos x="T4" y="T5"/>
                </a:cxn>
                <a:cxn ang="T13">
                  <a:pos x="T6" y="T7"/>
                </a:cxn>
                <a:cxn ang="T14">
                  <a:pos x="T8" y="T9"/>
                </a:cxn>
              </a:cxnLst>
              <a:rect l="T15" t="T16" r="T17" b="T18"/>
              <a:pathLst>
                <a:path w="593" h="505">
                  <a:moveTo>
                    <a:pt x="135" y="84"/>
                  </a:moveTo>
                  <a:lnTo>
                    <a:pt x="0" y="6"/>
                  </a:lnTo>
                  <a:lnTo>
                    <a:pt x="593" y="0"/>
                  </a:lnTo>
                  <a:lnTo>
                    <a:pt x="273" y="505"/>
                  </a:lnTo>
                  <a:lnTo>
                    <a:pt x="247" y="332"/>
                  </a:lnTo>
                </a:path>
              </a:pathLst>
            </a:custGeom>
            <a:solidFill>
              <a:srgbClr val="92D050"/>
            </a:solid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694" name="Line 21"/>
            <p:cNvSpPr>
              <a:spLocks noChangeShapeType="1"/>
            </p:cNvSpPr>
            <p:nvPr/>
          </p:nvSpPr>
          <p:spPr bwMode="auto">
            <a:xfrm>
              <a:off x="3276600" y="2426987"/>
              <a:ext cx="92087" cy="160638"/>
            </a:xfrm>
            <a:prstGeom prst="line">
              <a:avLst/>
            </a:prstGeom>
            <a:noFill/>
            <a:ln w="28575">
              <a:solidFill>
                <a:schemeClr val="tx1"/>
              </a:solidFill>
              <a:round/>
              <a:headEnd/>
              <a:tailEnd/>
            </a:ln>
          </p:spPr>
          <p:txBody>
            <a:bodyPr wrap="none">
              <a:spAutoFit/>
            </a:bodyPr>
            <a:lstStyle/>
            <a:p>
              <a:endParaRPr lang="en-US"/>
            </a:p>
          </p:txBody>
        </p:sp>
      </p:grpSp>
      <p:grpSp>
        <p:nvGrpSpPr>
          <p:cNvPr id="5" name="Group 63"/>
          <p:cNvGrpSpPr>
            <a:grpSpLocks/>
          </p:cNvGrpSpPr>
          <p:nvPr/>
        </p:nvGrpSpPr>
        <p:grpSpPr bwMode="auto">
          <a:xfrm>
            <a:off x="2514600" y="2362200"/>
            <a:ext cx="914400" cy="990600"/>
            <a:chOff x="2514600" y="2362200"/>
            <a:chExt cx="914400" cy="990600"/>
          </a:xfrm>
        </p:grpSpPr>
        <p:sp>
          <p:nvSpPr>
            <p:cNvPr id="27685" name="Freeform 6"/>
            <p:cNvSpPr>
              <a:spLocks/>
            </p:cNvSpPr>
            <p:nvPr/>
          </p:nvSpPr>
          <p:spPr bwMode="auto">
            <a:xfrm>
              <a:off x="2527300" y="2362200"/>
              <a:ext cx="896938" cy="990600"/>
            </a:xfrm>
            <a:custGeom>
              <a:avLst/>
              <a:gdLst>
                <a:gd name="T0" fmla="*/ 2147483647 w 850"/>
                <a:gd name="T1" fmla="*/ 2147483647 h 891"/>
                <a:gd name="T2" fmla="*/ 2147483647 w 850"/>
                <a:gd name="T3" fmla="*/ 2147483647 h 891"/>
                <a:gd name="T4" fmla="*/ 2147483647 w 850"/>
                <a:gd name="T5" fmla="*/ 2147483647 h 891"/>
                <a:gd name="T6" fmla="*/ 2147483647 w 850"/>
                <a:gd name="T7" fmla="*/ 2147483647 h 891"/>
                <a:gd name="T8" fmla="*/ 2147483647 w 850"/>
                <a:gd name="T9" fmla="*/ 2147483647 h 891"/>
                <a:gd name="T10" fmla="*/ 2147483647 w 850"/>
                <a:gd name="T11" fmla="*/ 2147483647 h 891"/>
                <a:gd name="T12" fmla="*/ 2147483647 w 850"/>
                <a:gd name="T13" fmla="*/ 2147483647 h 891"/>
                <a:gd name="T14" fmla="*/ 2147483647 w 850"/>
                <a:gd name="T15" fmla="*/ 2147483647 h 891"/>
                <a:gd name="T16" fmla="*/ 2147483647 w 850"/>
                <a:gd name="T17" fmla="*/ 2147483647 h 891"/>
                <a:gd name="T18" fmla="*/ 2147483647 w 850"/>
                <a:gd name="T19" fmla="*/ 2147483647 h 891"/>
                <a:gd name="T20" fmla="*/ 2147483647 w 850"/>
                <a:gd name="T21" fmla="*/ 2147483647 h 891"/>
                <a:gd name="T22" fmla="*/ 2147483647 w 850"/>
                <a:gd name="T23" fmla="*/ 2147483647 h 891"/>
                <a:gd name="T24" fmla="*/ 2147483647 w 850"/>
                <a:gd name="T25" fmla="*/ 2147483647 h 891"/>
                <a:gd name="T26" fmla="*/ 2147483647 w 850"/>
                <a:gd name="T27" fmla="*/ 2147483647 h 891"/>
                <a:gd name="T28" fmla="*/ 2147483647 w 850"/>
                <a:gd name="T29" fmla="*/ 2147483647 h 891"/>
                <a:gd name="T30" fmla="*/ 2147483647 w 850"/>
                <a:gd name="T31" fmla="*/ 2147483647 h 891"/>
                <a:gd name="T32" fmla="*/ 2147483647 w 850"/>
                <a:gd name="T33" fmla="*/ 2147483647 h 891"/>
                <a:gd name="T34" fmla="*/ 2147483647 w 850"/>
                <a:gd name="T35" fmla="*/ 2147483647 h 891"/>
                <a:gd name="T36" fmla="*/ 2147483647 w 850"/>
                <a:gd name="T37" fmla="*/ 2147483647 h 891"/>
                <a:gd name="T38" fmla="*/ 2147483647 w 850"/>
                <a:gd name="T39" fmla="*/ 2147483647 h 891"/>
                <a:gd name="T40" fmla="*/ 2147483647 w 850"/>
                <a:gd name="T41" fmla="*/ 2147483647 h 891"/>
                <a:gd name="T42" fmla="*/ 2147483647 w 850"/>
                <a:gd name="T43" fmla="*/ 2147483647 h 891"/>
                <a:gd name="T44" fmla="*/ 2147483647 w 850"/>
                <a:gd name="T45" fmla="*/ 2147483647 h 891"/>
                <a:gd name="T46" fmla="*/ 2147483647 w 850"/>
                <a:gd name="T47" fmla="*/ 2147483647 h 891"/>
                <a:gd name="T48" fmla="*/ 2147483647 w 850"/>
                <a:gd name="T49" fmla="*/ 2147483647 h 891"/>
                <a:gd name="T50" fmla="*/ 2147483647 w 850"/>
                <a:gd name="T51" fmla="*/ 2147483647 h 891"/>
                <a:gd name="T52" fmla="*/ 2147483647 w 850"/>
                <a:gd name="T53" fmla="*/ 2147483647 h 891"/>
                <a:gd name="T54" fmla="*/ 2147483647 w 850"/>
                <a:gd name="T55" fmla="*/ 2147483647 h 891"/>
                <a:gd name="T56" fmla="*/ 2147483647 w 850"/>
                <a:gd name="T57" fmla="*/ 2147483647 h 891"/>
                <a:gd name="T58" fmla="*/ 2147483647 w 850"/>
                <a:gd name="T59" fmla="*/ 2147483647 h 891"/>
                <a:gd name="T60" fmla="*/ 2147483647 w 850"/>
                <a:gd name="T61" fmla="*/ 2147483647 h 891"/>
                <a:gd name="T62" fmla="*/ 2147483647 w 850"/>
                <a:gd name="T63" fmla="*/ 2147483647 h 891"/>
                <a:gd name="T64" fmla="*/ 2147483647 w 850"/>
                <a:gd name="T65" fmla="*/ 2147483647 h 891"/>
                <a:gd name="T66" fmla="*/ 2147483647 w 850"/>
                <a:gd name="T67" fmla="*/ 2147483647 h 891"/>
                <a:gd name="T68" fmla="*/ 2147483647 w 850"/>
                <a:gd name="T69" fmla="*/ 2147483647 h 8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0"/>
                <a:gd name="T106" fmla="*/ 0 h 891"/>
                <a:gd name="T107" fmla="*/ 850 w 850"/>
                <a:gd name="T108" fmla="*/ 891 h 89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0" h="891">
                  <a:moveTo>
                    <a:pt x="414" y="75"/>
                  </a:moveTo>
                  <a:cubicBezTo>
                    <a:pt x="434" y="88"/>
                    <a:pt x="446" y="95"/>
                    <a:pt x="468" y="102"/>
                  </a:cubicBezTo>
                  <a:cubicBezTo>
                    <a:pt x="481" y="106"/>
                    <a:pt x="473" y="110"/>
                    <a:pt x="486" y="117"/>
                  </a:cubicBezTo>
                  <a:cubicBezTo>
                    <a:pt x="492" y="120"/>
                    <a:pt x="499" y="119"/>
                    <a:pt x="504" y="123"/>
                  </a:cubicBezTo>
                  <a:cubicBezTo>
                    <a:pt x="507" y="125"/>
                    <a:pt x="510" y="127"/>
                    <a:pt x="513" y="129"/>
                  </a:cubicBezTo>
                  <a:cubicBezTo>
                    <a:pt x="525" y="148"/>
                    <a:pt x="515" y="147"/>
                    <a:pt x="495" y="150"/>
                  </a:cubicBezTo>
                  <a:cubicBezTo>
                    <a:pt x="492" y="151"/>
                    <a:pt x="488" y="151"/>
                    <a:pt x="486" y="153"/>
                  </a:cubicBezTo>
                  <a:cubicBezTo>
                    <a:pt x="483" y="156"/>
                    <a:pt x="486" y="162"/>
                    <a:pt x="483" y="165"/>
                  </a:cubicBezTo>
                  <a:cubicBezTo>
                    <a:pt x="478" y="169"/>
                    <a:pt x="465" y="171"/>
                    <a:pt x="465" y="171"/>
                  </a:cubicBezTo>
                  <a:cubicBezTo>
                    <a:pt x="457" y="183"/>
                    <a:pt x="444" y="184"/>
                    <a:pt x="432" y="192"/>
                  </a:cubicBezTo>
                  <a:cubicBezTo>
                    <a:pt x="427" y="212"/>
                    <a:pt x="413" y="205"/>
                    <a:pt x="396" y="216"/>
                  </a:cubicBezTo>
                  <a:cubicBezTo>
                    <a:pt x="386" y="232"/>
                    <a:pt x="360" y="249"/>
                    <a:pt x="345" y="261"/>
                  </a:cubicBezTo>
                  <a:cubicBezTo>
                    <a:pt x="339" y="265"/>
                    <a:pt x="333" y="269"/>
                    <a:pt x="327" y="273"/>
                  </a:cubicBezTo>
                  <a:cubicBezTo>
                    <a:pt x="324" y="275"/>
                    <a:pt x="318" y="279"/>
                    <a:pt x="318" y="279"/>
                  </a:cubicBezTo>
                  <a:cubicBezTo>
                    <a:pt x="313" y="294"/>
                    <a:pt x="318" y="287"/>
                    <a:pt x="297" y="294"/>
                  </a:cubicBezTo>
                  <a:cubicBezTo>
                    <a:pt x="294" y="295"/>
                    <a:pt x="288" y="297"/>
                    <a:pt x="288" y="297"/>
                  </a:cubicBezTo>
                  <a:cubicBezTo>
                    <a:pt x="285" y="300"/>
                    <a:pt x="283" y="304"/>
                    <a:pt x="279" y="306"/>
                  </a:cubicBezTo>
                  <a:cubicBezTo>
                    <a:pt x="276" y="308"/>
                    <a:pt x="272" y="306"/>
                    <a:pt x="270" y="309"/>
                  </a:cubicBezTo>
                  <a:cubicBezTo>
                    <a:pt x="253" y="333"/>
                    <a:pt x="277" y="324"/>
                    <a:pt x="252" y="330"/>
                  </a:cubicBezTo>
                  <a:cubicBezTo>
                    <a:pt x="242" y="340"/>
                    <a:pt x="231" y="353"/>
                    <a:pt x="219" y="357"/>
                  </a:cubicBezTo>
                  <a:cubicBezTo>
                    <a:pt x="217" y="360"/>
                    <a:pt x="216" y="363"/>
                    <a:pt x="213" y="366"/>
                  </a:cubicBezTo>
                  <a:cubicBezTo>
                    <a:pt x="210" y="369"/>
                    <a:pt x="206" y="369"/>
                    <a:pt x="204" y="372"/>
                  </a:cubicBezTo>
                  <a:cubicBezTo>
                    <a:pt x="202" y="374"/>
                    <a:pt x="203" y="379"/>
                    <a:pt x="201" y="381"/>
                  </a:cubicBezTo>
                  <a:cubicBezTo>
                    <a:pt x="196" y="386"/>
                    <a:pt x="183" y="393"/>
                    <a:pt x="183" y="393"/>
                  </a:cubicBezTo>
                  <a:cubicBezTo>
                    <a:pt x="177" y="410"/>
                    <a:pt x="172" y="412"/>
                    <a:pt x="156" y="423"/>
                  </a:cubicBezTo>
                  <a:cubicBezTo>
                    <a:pt x="153" y="425"/>
                    <a:pt x="147" y="429"/>
                    <a:pt x="147" y="429"/>
                  </a:cubicBezTo>
                  <a:cubicBezTo>
                    <a:pt x="137" y="443"/>
                    <a:pt x="120" y="453"/>
                    <a:pt x="114" y="471"/>
                  </a:cubicBezTo>
                  <a:cubicBezTo>
                    <a:pt x="109" y="487"/>
                    <a:pt x="90" y="521"/>
                    <a:pt x="75" y="531"/>
                  </a:cubicBezTo>
                  <a:cubicBezTo>
                    <a:pt x="67" y="542"/>
                    <a:pt x="64" y="554"/>
                    <a:pt x="60" y="567"/>
                  </a:cubicBezTo>
                  <a:cubicBezTo>
                    <a:pt x="58" y="574"/>
                    <a:pt x="52" y="579"/>
                    <a:pt x="48" y="585"/>
                  </a:cubicBezTo>
                  <a:cubicBezTo>
                    <a:pt x="44" y="590"/>
                    <a:pt x="44" y="597"/>
                    <a:pt x="42" y="603"/>
                  </a:cubicBezTo>
                  <a:cubicBezTo>
                    <a:pt x="31" y="637"/>
                    <a:pt x="12" y="666"/>
                    <a:pt x="6" y="702"/>
                  </a:cubicBezTo>
                  <a:cubicBezTo>
                    <a:pt x="4" y="766"/>
                    <a:pt x="0" y="822"/>
                    <a:pt x="3" y="885"/>
                  </a:cubicBezTo>
                  <a:cubicBezTo>
                    <a:pt x="7" y="867"/>
                    <a:pt x="25" y="864"/>
                    <a:pt x="42" y="858"/>
                  </a:cubicBezTo>
                  <a:cubicBezTo>
                    <a:pt x="49" y="856"/>
                    <a:pt x="60" y="846"/>
                    <a:pt x="60" y="846"/>
                  </a:cubicBezTo>
                  <a:cubicBezTo>
                    <a:pt x="73" y="827"/>
                    <a:pt x="92" y="823"/>
                    <a:pt x="111" y="813"/>
                  </a:cubicBezTo>
                  <a:cubicBezTo>
                    <a:pt x="129" y="803"/>
                    <a:pt x="148" y="791"/>
                    <a:pt x="165" y="780"/>
                  </a:cubicBezTo>
                  <a:cubicBezTo>
                    <a:pt x="172" y="770"/>
                    <a:pt x="179" y="763"/>
                    <a:pt x="189" y="756"/>
                  </a:cubicBezTo>
                  <a:cubicBezTo>
                    <a:pt x="199" y="759"/>
                    <a:pt x="209" y="762"/>
                    <a:pt x="219" y="765"/>
                  </a:cubicBezTo>
                  <a:cubicBezTo>
                    <a:pt x="232" y="785"/>
                    <a:pt x="255" y="788"/>
                    <a:pt x="276" y="795"/>
                  </a:cubicBezTo>
                  <a:cubicBezTo>
                    <a:pt x="284" y="803"/>
                    <a:pt x="293" y="808"/>
                    <a:pt x="303" y="813"/>
                  </a:cubicBezTo>
                  <a:cubicBezTo>
                    <a:pt x="309" y="816"/>
                    <a:pt x="321" y="819"/>
                    <a:pt x="321" y="819"/>
                  </a:cubicBezTo>
                  <a:cubicBezTo>
                    <a:pt x="335" y="840"/>
                    <a:pt x="391" y="858"/>
                    <a:pt x="417" y="867"/>
                  </a:cubicBezTo>
                  <a:cubicBezTo>
                    <a:pt x="433" y="891"/>
                    <a:pt x="426" y="847"/>
                    <a:pt x="423" y="837"/>
                  </a:cubicBezTo>
                  <a:cubicBezTo>
                    <a:pt x="424" y="813"/>
                    <a:pt x="428" y="789"/>
                    <a:pt x="426" y="765"/>
                  </a:cubicBezTo>
                  <a:cubicBezTo>
                    <a:pt x="426" y="762"/>
                    <a:pt x="418" y="765"/>
                    <a:pt x="417" y="762"/>
                  </a:cubicBezTo>
                  <a:cubicBezTo>
                    <a:pt x="413" y="742"/>
                    <a:pt x="427" y="701"/>
                    <a:pt x="429" y="681"/>
                  </a:cubicBezTo>
                  <a:cubicBezTo>
                    <a:pt x="431" y="614"/>
                    <a:pt x="437" y="536"/>
                    <a:pt x="459" y="471"/>
                  </a:cubicBezTo>
                  <a:cubicBezTo>
                    <a:pt x="463" y="459"/>
                    <a:pt x="465" y="432"/>
                    <a:pt x="474" y="423"/>
                  </a:cubicBezTo>
                  <a:cubicBezTo>
                    <a:pt x="487" y="410"/>
                    <a:pt x="508" y="385"/>
                    <a:pt x="519" y="369"/>
                  </a:cubicBezTo>
                  <a:cubicBezTo>
                    <a:pt x="533" y="348"/>
                    <a:pt x="525" y="355"/>
                    <a:pt x="540" y="345"/>
                  </a:cubicBezTo>
                  <a:cubicBezTo>
                    <a:pt x="551" y="328"/>
                    <a:pt x="567" y="325"/>
                    <a:pt x="582" y="315"/>
                  </a:cubicBezTo>
                  <a:cubicBezTo>
                    <a:pt x="592" y="300"/>
                    <a:pt x="609" y="292"/>
                    <a:pt x="624" y="282"/>
                  </a:cubicBezTo>
                  <a:cubicBezTo>
                    <a:pt x="624" y="282"/>
                    <a:pt x="646" y="275"/>
                    <a:pt x="651" y="273"/>
                  </a:cubicBezTo>
                  <a:cubicBezTo>
                    <a:pt x="654" y="272"/>
                    <a:pt x="660" y="270"/>
                    <a:pt x="660" y="270"/>
                  </a:cubicBezTo>
                  <a:cubicBezTo>
                    <a:pt x="677" y="276"/>
                    <a:pt x="680" y="293"/>
                    <a:pt x="684" y="309"/>
                  </a:cubicBezTo>
                  <a:cubicBezTo>
                    <a:pt x="693" y="343"/>
                    <a:pt x="700" y="378"/>
                    <a:pt x="711" y="411"/>
                  </a:cubicBezTo>
                  <a:cubicBezTo>
                    <a:pt x="727" y="387"/>
                    <a:pt x="733" y="352"/>
                    <a:pt x="741" y="324"/>
                  </a:cubicBezTo>
                  <a:cubicBezTo>
                    <a:pt x="745" y="308"/>
                    <a:pt x="745" y="291"/>
                    <a:pt x="759" y="282"/>
                  </a:cubicBezTo>
                  <a:cubicBezTo>
                    <a:pt x="774" y="238"/>
                    <a:pt x="781" y="186"/>
                    <a:pt x="807" y="147"/>
                  </a:cubicBezTo>
                  <a:cubicBezTo>
                    <a:pt x="812" y="124"/>
                    <a:pt x="818" y="89"/>
                    <a:pt x="831" y="69"/>
                  </a:cubicBezTo>
                  <a:cubicBezTo>
                    <a:pt x="834" y="57"/>
                    <a:pt x="838" y="50"/>
                    <a:pt x="843" y="39"/>
                  </a:cubicBezTo>
                  <a:cubicBezTo>
                    <a:pt x="846" y="33"/>
                    <a:pt x="849" y="21"/>
                    <a:pt x="849" y="21"/>
                  </a:cubicBezTo>
                  <a:cubicBezTo>
                    <a:pt x="848" y="16"/>
                    <a:pt x="850" y="10"/>
                    <a:pt x="846" y="6"/>
                  </a:cubicBezTo>
                  <a:cubicBezTo>
                    <a:pt x="840" y="0"/>
                    <a:pt x="830" y="11"/>
                    <a:pt x="822" y="12"/>
                  </a:cubicBezTo>
                  <a:cubicBezTo>
                    <a:pt x="808" y="13"/>
                    <a:pt x="794" y="14"/>
                    <a:pt x="780" y="15"/>
                  </a:cubicBezTo>
                  <a:cubicBezTo>
                    <a:pt x="735" y="30"/>
                    <a:pt x="682" y="28"/>
                    <a:pt x="636" y="30"/>
                  </a:cubicBezTo>
                  <a:cubicBezTo>
                    <a:pt x="579" y="49"/>
                    <a:pt x="519" y="51"/>
                    <a:pt x="459" y="54"/>
                  </a:cubicBezTo>
                  <a:cubicBezTo>
                    <a:pt x="447" y="58"/>
                    <a:pt x="432" y="55"/>
                    <a:pt x="420" y="60"/>
                  </a:cubicBezTo>
                  <a:cubicBezTo>
                    <a:pt x="415" y="62"/>
                    <a:pt x="418" y="71"/>
                    <a:pt x="414" y="75"/>
                  </a:cubicBezTo>
                  <a:close/>
                </a:path>
              </a:pathLst>
            </a:custGeom>
            <a:solidFill>
              <a:srgbClr val="FFFF99">
                <a:alpha val="50195"/>
              </a:srgbClr>
            </a:solidFill>
            <a:ln w="9525" cap="flat" cmpd="sng">
              <a:solidFill>
                <a:schemeClr val="tx1"/>
              </a:solidFill>
              <a:prstDash val="solid"/>
              <a:round/>
              <a:headEnd type="none" w="med" len="med"/>
              <a:tailEnd type="none" w="med" len="med"/>
            </a:ln>
          </p:spPr>
          <p:txBody>
            <a:bodyPr wrap="none">
              <a:spAutoFit/>
            </a:bodyPr>
            <a:lstStyle/>
            <a:p>
              <a:endParaRPr lang="en-US"/>
            </a:p>
          </p:txBody>
        </p:sp>
        <p:grpSp>
          <p:nvGrpSpPr>
            <p:cNvPr id="6" name="Group 7"/>
            <p:cNvGrpSpPr>
              <a:grpSpLocks/>
            </p:cNvGrpSpPr>
            <p:nvPr/>
          </p:nvGrpSpPr>
          <p:grpSpPr bwMode="auto">
            <a:xfrm>
              <a:off x="2514600" y="2362200"/>
              <a:ext cx="914400" cy="987425"/>
              <a:chOff x="432" y="480"/>
              <a:chExt cx="866" cy="888"/>
            </a:xfrm>
          </p:grpSpPr>
          <p:sp>
            <p:nvSpPr>
              <p:cNvPr id="27687" name="Freeform 8"/>
              <p:cNvSpPr>
                <a:spLocks/>
              </p:cNvSpPr>
              <p:nvPr/>
            </p:nvSpPr>
            <p:spPr bwMode="auto">
              <a:xfrm>
                <a:off x="829" y="480"/>
                <a:ext cx="469" cy="428"/>
              </a:xfrm>
              <a:custGeom>
                <a:avLst/>
                <a:gdLst>
                  <a:gd name="T0" fmla="*/ 281 w 469"/>
                  <a:gd name="T1" fmla="*/ 263 h 428"/>
                  <a:gd name="T2" fmla="*/ 321 w 469"/>
                  <a:gd name="T3" fmla="*/ 428 h 428"/>
                  <a:gd name="T4" fmla="*/ 469 w 469"/>
                  <a:gd name="T5" fmla="*/ 0 h 428"/>
                  <a:gd name="T6" fmla="*/ 0 w 469"/>
                  <a:gd name="T7" fmla="*/ 71 h 428"/>
                  <a:gd name="T8" fmla="*/ 145 w 469"/>
                  <a:gd name="T9" fmla="*/ 138 h 428"/>
                  <a:gd name="T10" fmla="*/ 0 60000 65536"/>
                  <a:gd name="T11" fmla="*/ 0 60000 65536"/>
                  <a:gd name="T12" fmla="*/ 0 60000 65536"/>
                  <a:gd name="T13" fmla="*/ 0 60000 65536"/>
                  <a:gd name="T14" fmla="*/ 0 60000 65536"/>
                  <a:gd name="T15" fmla="*/ 0 w 469"/>
                  <a:gd name="T16" fmla="*/ 0 h 428"/>
                  <a:gd name="T17" fmla="*/ 469 w 469"/>
                  <a:gd name="T18" fmla="*/ 428 h 428"/>
                </a:gdLst>
                <a:ahLst/>
                <a:cxnLst>
                  <a:cxn ang="T10">
                    <a:pos x="T0" y="T1"/>
                  </a:cxn>
                  <a:cxn ang="T11">
                    <a:pos x="T2" y="T3"/>
                  </a:cxn>
                  <a:cxn ang="T12">
                    <a:pos x="T4" y="T5"/>
                  </a:cxn>
                  <a:cxn ang="T13">
                    <a:pos x="T6" y="T7"/>
                  </a:cxn>
                  <a:cxn ang="T14">
                    <a:pos x="T8" y="T9"/>
                  </a:cxn>
                </a:cxnLst>
                <a:rect l="T15" t="T16" r="T17" b="T18"/>
                <a:pathLst>
                  <a:path w="469" h="428">
                    <a:moveTo>
                      <a:pt x="281" y="263"/>
                    </a:moveTo>
                    <a:lnTo>
                      <a:pt x="321" y="428"/>
                    </a:lnTo>
                    <a:lnTo>
                      <a:pt x="469" y="0"/>
                    </a:lnTo>
                    <a:lnTo>
                      <a:pt x="0" y="71"/>
                    </a:lnTo>
                    <a:lnTo>
                      <a:pt x="145" y="138"/>
                    </a:lnTo>
                  </a:path>
                </a:pathLst>
              </a:custGeom>
              <a:noFill/>
              <a:ln w="28575" cap="flat" cmpd="sng">
                <a:solidFill>
                  <a:schemeClr val="tx1"/>
                </a:solidFill>
                <a:prstDash val="solid"/>
                <a:round/>
                <a:headEnd type="none" w="med" len="med"/>
                <a:tailEnd type="none" w="med" len="med"/>
              </a:ln>
            </p:spPr>
            <p:txBody>
              <a:bodyPr>
                <a:spAutoFit/>
              </a:bodyPr>
              <a:lstStyle/>
              <a:p>
                <a:endParaRPr lang="en-US"/>
              </a:p>
            </p:txBody>
          </p:sp>
          <p:sp>
            <p:nvSpPr>
              <p:cNvPr id="27688" name="Freeform 9"/>
              <p:cNvSpPr>
                <a:spLocks/>
              </p:cNvSpPr>
              <p:nvPr/>
            </p:nvSpPr>
            <p:spPr bwMode="auto">
              <a:xfrm>
                <a:off x="438" y="1234"/>
                <a:ext cx="432" cy="134"/>
              </a:xfrm>
              <a:custGeom>
                <a:avLst/>
                <a:gdLst>
                  <a:gd name="T0" fmla="*/ 0 w 432"/>
                  <a:gd name="T1" fmla="*/ 133 h 134"/>
                  <a:gd name="T2" fmla="*/ 189 w 432"/>
                  <a:gd name="T3" fmla="*/ 0 h 134"/>
                  <a:gd name="T4" fmla="*/ 432 w 432"/>
                  <a:gd name="T5" fmla="*/ 134 h 134"/>
                  <a:gd name="T6" fmla="*/ 0 60000 65536"/>
                  <a:gd name="T7" fmla="*/ 0 60000 65536"/>
                  <a:gd name="T8" fmla="*/ 0 60000 65536"/>
                  <a:gd name="T9" fmla="*/ 0 w 432"/>
                  <a:gd name="T10" fmla="*/ 0 h 134"/>
                  <a:gd name="T11" fmla="*/ 432 w 432"/>
                  <a:gd name="T12" fmla="*/ 134 h 134"/>
                </a:gdLst>
                <a:ahLst/>
                <a:cxnLst>
                  <a:cxn ang="T6">
                    <a:pos x="T0" y="T1"/>
                  </a:cxn>
                  <a:cxn ang="T7">
                    <a:pos x="T2" y="T3"/>
                  </a:cxn>
                  <a:cxn ang="T8">
                    <a:pos x="T4" y="T5"/>
                  </a:cxn>
                </a:cxnLst>
                <a:rect l="T9" t="T10" r="T11" b="T12"/>
                <a:pathLst>
                  <a:path w="432" h="134">
                    <a:moveTo>
                      <a:pt x="0" y="133"/>
                    </a:moveTo>
                    <a:lnTo>
                      <a:pt x="189" y="0"/>
                    </a:lnTo>
                    <a:lnTo>
                      <a:pt x="432" y="134"/>
                    </a:ln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689" name="Freeform 10"/>
              <p:cNvSpPr>
                <a:spLocks/>
              </p:cNvSpPr>
              <p:nvPr/>
            </p:nvSpPr>
            <p:spPr bwMode="auto">
              <a:xfrm>
                <a:off x="432" y="611"/>
                <a:ext cx="539" cy="756"/>
              </a:xfrm>
              <a:custGeom>
                <a:avLst/>
                <a:gdLst>
                  <a:gd name="T0" fmla="*/ 539 w 539"/>
                  <a:gd name="T1" fmla="*/ 0 h 756"/>
                  <a:gd name="T2" fmla="*/ 266 w 539"/>
                  <a:gd name="T3" fmla="*/ 196 h 756"/>
                  <a:gd name="T4" fmla="*/ 88 w 539"/>
                  <a:gd name="T5" fmla="*/ 404 h 756"/>
                  <a:gd name="T6" fmla="*/ 6 w 539"/>
                  <a:gd name="T7" fmla="*/ 756 h 756"/>
                  <a:gd name="T8" fmla="*/ 0 60000 65536"/>
                  <a:gd name="T9" fmla="*/ 0 60000 65536"/>
                  <a:gd name="T10" fmla="*/ 0 60000 65536"/>
                  <a:gd name="T11" fmla="*/ 0 60000 65536"/>
                  <a:gd name="T12" fmla="*/ 0 w 539"/>
                  <a:gd name="T13" fmla="*/ 0 h 756"/>
                  <a:gd name="T14" fmla="*/ 539 w 539"/>
                  <a:gd name="T15" fmla="*/ 756 h 756"/>
                </a:gdLst>
                <a:ahLst/>
                <a:cxnLst>
                  <a:cxn ang="T8">
                    <a:pos x="T0" y="T1"/>
                  </a:cxn>
                  <a:cxn ang="T9">
                    <a:pos x="T2" y="T3"/>
                  </a:cxn>
                  <a:cxn ang="T10">
                    <a:pos x="T4" y="T5"/>
                  </a:cxn>
                  <a:cxn ang="T11">
                    <a:pos x="T6" y="T7"/>
                  </a:cxn>
                </a:cxnLst>
                <a:rect l="T12" t="T13" r="T14" b="T15"/>
                <a:pathLst>
                  <a:path w="539" h="756">
                    <a:moveTo>
                      <a:pt x="539" y="0"/>
                    </a:moveTo>
                    <a:cubicBezTo>
                      <a:pt x="494" y="34"/>
                      <a:pt x="341" y="129"/>
                      <a:pt x="266" y="196"/>
                    </a:cubicBezTo>
                    <a:cubicBezTo>
                      <a:pt x="191" y="263"/>
                      <a:pt x="131" y="311"/>
                      <a:pt x="88" y="404"/>
                    </a:cubicBezTo>
                    <a:cubicBezTo>
                      <a:pt x="0" y="532"/>
                      <a:pt x="23" y="683"/>
                      <a:pt x="6" y="756"/>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sp>
            <p:nvSpPr>
              <p:cNvPr id="27690" name="Freeform 11"/>
              <p:cNvSpPr>
                <a:spLocks/>
              </p:cNvSpPr>
              <p:nvPr/>
            </p:nvSpPr>
            <p:spPr bwMode="auto">
              <a:xfrm>
                <a:off x="867" y="743"/>
                <a:ext cx="243" cy="624"/>
              </a:xfrm>
              <a:custGeom>
                <a:avLst/>
                <a:gdLst>
                  <a:gd name="T0" fmla="*/ 243 w 243"/>
                  <a:gd name="T1" fmla="*/ 0 h 624"/>
                  <a:gd name="T2" fmla="*/ 140 w 243"/>
                  <a:gd name="T3" fmla="*/ 64 h 624"/>
                  <a:gd name="T4" fmla="*/ 57 w 243"/>
                  <a:gd name="T5" fmla="*/ 165 h 624"/>
                  <a:gd name="T6" fmla="*/ 9 w 243"/>
                  <a:gd name="T7" fmla="*/ 367 h 624"/>
                  <a:gd name="T8" fmla="*/ 3 w 243"/>
                  <a:gd name="T9" fmla="*/ 624 h 624"/>
                  <a:gd name="T10" fmla="*/ 0 60000 65536"/>
                  <a:gd name="T11" fmla="*/ 0 60000 65536"/>
                  <a:gd name="T12" fmla="*/ 0 60000 65536"/>
                  <a:gd name="T13" fmla="*/ 0 60000 65536"/>
                  <a:gd name="T14" fmla="*/ 0 60000 65536"/>
                  <a:gd name="T15" fmla="*/ 0 w 243"/>
                  <a:gd name="T16" fmla="*/ 0 h 624"/>
                  <a:gd name="T17" fmla="*/ 243 w 243"/>
                  <a:gd name="T18" fmla="*/ 624 h 624"/>
                </a:gdLst>
                <a:ahLst/>
                <a:cxnLst>
                  <a:cxn ang="T10">
                    <a:pos x="T0" y="T1"/>
                  </a:cxn>
                  <a:cxn ang="T11">
                    <a:pos x="T2" y="T3"/>
                  </a:cxn>
                  <a:cxn ang="T12">
                    <a:pos x="T4" y="T5"/>
                  </a:cxn>
                  <a:cxn ang="T13">
                    <a:pos x="T6" y="T7"/>
                  </a:cxn>
                  <a:cxn ang="T14">
                    <a:pos x="T8" y="T9"/>
                  </a:cxn>
                </a:cxnLst>
                <a:rect l="T15" t="T16" r="T17" b="T18"/>
                <a:pathLst>
                  <a:path w="243" h="624">
                    <a:moveTo>
                      <a:pt x="243" y="0"/>
                    </a:moveTo>
                    <a:cubicBezTo>
                      <a:pt x="226" y="11"/>
                      <a:pt x="171" y="37"/>
                      <a:pt x="140" y="64"/>
                    </a:cubicBezTo>
                    <a:cubicBezTo>
                      <a:pt x="109" y="91"/>
                      <a:pt x="79" y="114"/>
                      <a:pt x="57" y="165"/>
                    </a:cubicBezTo>
                    <a:cubicBezTo>
                      <a:pt x="20" y="226"/>
                      <a:pt x="18" y="291"/>
                      <a:pt x="9" y="367"/>
                    </a:cubicBezTo>
                    <a:cubicBezTo>
                      <a:pt x="0" y="443"/>
                      <a:pt x="4" y="571"/>
                      <a:pt x="3" y="624"/>
                    </a:cubicBezTo>
                  </a:path>
                </a:pathLst>
              </a:custGeom>
              <a:noFill/>
              <a:ln w="28575" cap="flat" cmpd="sng">
                <a:solidFill>
                  <a:schemeClr val="tx1"/>
                </a:solidFill>
                <a:prstDash val="solid"/>
                <a:round/>
                <a:headEnd type="none" w="med" len="med"/>
                <a:tailEnd type="none" w="med" len="med"/>
              </a:ln>
            </p:spPr>
            <p:txBody>
              <a:bodyPr wrap="none">
                <a:spAutoFit/>
              </a:bodyPr>
              <a:lstStyle/>
              <a:p>
                <a:endParaRPr lang="en-US"/>
              </a:p>
            </p:txBody>
          </p:sp>
        </p:grpSp>
      </p:grpSp>
      <p:sp>
        <p:nvSpPr>
          <p:cNvPr id="27674" name="Text Box 30"/>
          <p:cNvSpPr txBox="1">
            <a:spLocks noChangeArrowheads="1"/>
          </p:cNvSpPr>
          <p:nvPr/>
        </p:nvSpPr>
        <p:spPr bwMode="auto">
          <a:xfrm>
            <a:off x="2819400" y="5943600"/>
            <a:ext cx="1373188" cy="366713"/>
          </a:xfrm>
          <a:prstGeom prst="rect">
            <a:avLst/>
          </a:prstGeom>
          <a:noFill/>
          <a:ln w="9525">
            <a:noFill/>
            <a:miter lim="800000"/>
            <a:headEnd/>
            <a:tailEnd/>
          </a:ln>
        </p:spPr>
        <p:txBody>
          <a:bodyPr wrap="none">
            <a:spAutoFit/>
          </a:bodyPr>
          <a:lstStyle/>
          <a:p>
            <a:pPr algn="ctr"/>
            <a:r>
              <a:rPr kumimoji="1" lang="en-US" altLang="ja-JP" b="1">
                <a:solidFill>
                  <a:schemeClr val="bg1"/>
                </a:solidFill>
                <a:latin typeface="Tahoma" pitchFamily="34" charset="0"/>
                <a:ea typeface="ＭＳ Ｐゴシック" pitchFamily="34" charset="-128"/>
              </a:rPr>
              <a:t>Somali Jet</a:t>
            </a:r>
          </a:p>
        </p:txBody>
      </p:sp>
      <p:sp>
        <p:nvSpPr>
          <p:cNvPr id="55" name="Curved Right Arrow 54"/>
          <p:cNvSpPr/>
          <p:nvPr/>
        </p:nvSpPr>
        <p:spPr>
          <a:xfrm rot="21290252">
            <a:off x="3532188" y="1620838"/>
            <a:ext cx="481012" cy="615950"/>
          </a:xfrm>
          <a:prstGeom prst="curved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7676" name="TextBox 59"/>
          <p:cNvSpPr txBox="1">
            <a:spLocks noChangeArrowheads="1"/>
          </p:cNvSpPr>
          <p:nvPr/>
        </p:nvSpPr>
        <p:spPr bwMode="auto">
          <a:xfrm>
            <a:off x="7239000" y="1981200"/>
            <a:ext cx="1416050" cy="830263"/>
          </a:xfrm>
          <a:prstGeom prst="rect">
            <a:avLst/>
          </a:prstGeom>
          <a:noFill/>
          <a:ln w="9525">
            <a:noFill/>
            <a:miter lim="800000"/>
            <a:headEnd/>
            <a:tailEnd/>
          </a:ln>
        </p:spPr>
        <p:txBody>
          <a:bodyPr wrap="none">
            <a:spAutoFit/>
          </a:bodyPr>
          <a:lstStyle/>
          <a:p>
            <a:r>
              <a:rPr lang="en-US"/>
              <a:t>“Clean” </a:t>
            </a:r>
          </a:p>
          <a:p>
            <a:r>
              <a:rPr lang="en-US"/>
              <a:t>Monsoon</a:t>
            </a:r>
          </a:p>
        </p:txBody>
      </p:sp>
      <p:sp>
        <p:nvSpPr>
          <p:cNvPr id="27677" name="TextBox 60"/>
          <p:cNvSpPr txBox="1">
            <a:spLocks noChangeArrowheads="1"/>
          </p:cNvSpPr>
          <p:nvPr/>
        </p:nvSpPr>
        <p:spPr bwMode="auto">
          <a:xfrm>
            <a:off x="7086600" y="4953000"/>
            <a:ext cx="2057400" cy="1200150"/>
          </a:xfrm>
          <a:prstGeom prst="rect">
            <a:avLst/>
          </a:prstGeom>
          <a:noFill/>
          <a:ln w="9525">
            <a:noFill/>
            <a:miter lim="800000"/>
            <a:headEnd/>
            <a:tailEnd/>
          </a:ln>
        </p:spPr>
        <p:txBody>
          <a:bodyPr>
            <a:spAutoFit/>
          </a:bodyPr>
          <a:lstStyle/>
          <a:p>
            <a:r>
              <a:rPr lang="en-US"/>
              <a:t>Polluted (dust and BC) monsoon</a:t>
            </a:r>
          </a:p>
        </p:txBody>
      </p:sp>
      <p:pic>
        <p:nvPicPr>
          <p:cNvPr id="27678" name="Picture 16" descr="j0293828"/>
          <p:cNvPicPr>
            <a:picLocks noChangeAspect="1" noChangeArrowheads="1"/>
          </p:cNvPicPr>
          <p:nvPr/>
        </p:nvPicPr>
        <p:blipFill>
          <a:blip r:embed="rId4" cstate="print"/>
          <a:srcRect/>
          <a:stretch>
            <a:fillRect/>
          </a:stretch>
        </p:blipFill>
        <p:spPr bwMode="auto">
          <a:xfrm>
            <a:off x="4419600" y="2057400"/>
            <a:ext cx="546100" cy="520700"/>
          </a:xfrm>
          <a:prstGeom prst="rect">
            <a:avLst/>
          </a:prstGeom>
          <a:noFill/>
          <a:ln w="9525">
            <a:noFill/>
            <a:miter lim="800000"/>
            <a:headEnd/>
            <a:tailEnd/>
          </a:ln>
        </p:spPr>
      </p:pic>
      <p:pic>
        <p:nvPicPr>
          <p:cNvPr id="27679" name="Picture 16" descr="j0293828"/>
          <p:cNvPicPr>
            <a:picLocks noChangeAspect="1" noChangeArrowheads="1"/>
          </p:cNvPicPr>
          <p:nvPr/>
        </p:nvPicPr>
        <p:blipFill>
          <a:blip r:embed="rId4" cstate="print"/>
          <a:srcRect/>
          <a:stretch>
            <a:fillRect/>
          </a:stretch>
        </p:blipFill>
        <p:spPr bwMode="auto">
          <a:xfrm>
            <a:off x="4343400" y="4572000"/>
            <a:ext cx="123825" cy="533400"/>
          </a:xfrm>
          <a:prstGeom prst="rect">
            <a:avLst/>
          </a:prstGeom>
          <a:noFill/>
          <a:ln w="9525">
            <a:noFill/>
            <a:miter lim="800000"/>
            <a:headEnd/>
            <a:tailEnd/>
          </a:ln>
        </p:spPr>
      </p:pic>
      <p:sp>
        <p:nvSpPr>
          <p:cNvPr id="27680" name="Freeform 40"/>
          <p:cNvSpPr>
            <a:spLocks/>
          </p:cNvSpPr>
          <p:nvPr/>
        </p:nvSpPr>
        <p:spPr bwMode="auto">
          <a:xfrm>
            <a:off x="4419600" y="4724400"/>
            <a:ext cx="152400" cy="344488"/>
          </a:xfrm>
          <a:custGeom>
            <a:avLst/>
            <a:gdLst>
              <a:gd name="T0" fmla="*/ 0 w 152"/>
              <a:gd name="T1" fmla="*/ 2147483647 h 194"/>
              <a:gd name="T2" fmla="*/ 2147483647 w 152"/>
              <a:gd name="T3" fmla="*/ 2147483647 h 194"/>
              <a:gd name="T4" fmla="*/ 2147483647 w 152"/>
              <a:gd name="T5" fmla="*/ 0 h 194"/>
              <a:gd name="T6" fmla="*/ 0 60000 65536"/>
              <a:gd name="T7" fmla="*/ 0 60000 65536"/>
              <a:gd name="T8" fmla="*/ 0 60000 65536"/>
              <a:gd name="T9" fmla="*/ 0 w 152"/>
              <a:gd name="T10" fmla="*/ 0 h 194"/>
              <a:gd name="T11" fmla="*/ 152 w 152"/>
              <a:gd name="T12" fmla="*/ 194 h 194"/>
            </a:gdLst>
            <a:ahLst/>
            <a:cxnLst>
              <a:cxn ang="T6">
                <a:pos x="T0" y="T1"/>
              </a:cxn>
              <a:cxn ang="T7">
                <a:pos x="T2" y="T3"/>
              </a:cxn>
              <a:cxn ang="T8">
                <a:pos x="T4" y="T5"/>
              </a:cxn>
            </a:cxnLst>
            <a:rect l="T9" t="T10" r="T11" b="T12"/>
            <a:pathLst>
              <a:path w="152" h="194">
                <a:moveTo>
                  <a:pt x="0" y="194"/>
                </a:moveTo>
                <a:cubicBezTo>
                  <a:pt x="64" y="177"/>
                  <a:pt x="94" y="127"/>
                  <a:pt x="129" y="77"/>
                </a:cubicBezTo>
                <a:cubicBezTo>
                  <a:pt x="136" y="56"/>
                  <a:pt x="152" y="24"/>
                  <a:pt x="152" y="0"/>
                </a:cubicBezTo>
              </a:path>
            </a:pathLst>
          </a:custGeom>
          <a:noFill/>
          <a:ln w="76200" cap="flat" cmpd="sng">
            <a:solidFill>
              <a:srgbClr val="FFFF00"/>
            </a:solidFill>
            <a:prstDash val="solid"/>
            <a:round/>
            <a:headEnd/>
            <a:tailEnd type="stealth" w="med" len="med"/>
          </a:ln>
        </p:spPr>
        <p:txBody>
          <a:bodyPr/>
          <a:lstStyle/>
          <a:p>
            <a:endParaRPr lang="en-US"/>
          </a:p>
        </p:txBody>
      </p:sp>
      <p:sp>
        <p:nvSpPr>
          <p:cNvPr id="58" name="Freeform 57"/>
          <p:cNvSpPr/>
          <p:nvPr/>
        </p:nvSpPr>
        <p:spPr>
          <a:xfrm>
            <a:off x="3657600" y="4876800"/>
            <a:ext cx="1576388" cy="762000"/>
          </a:xfrm>
          <a:custGeom>
            <a:avLst/>
            <a:gdLst>
              <a:gd name="connsiteX0" fmla="*/ 32795 w 1796005"/>
              <a:gd name="connsiteY0" fmla="*/ 601884 h 927904"/>
              <a:gd name="connsiteX1" fmla="*/ 264289 w 1796005"/>
              <a:gd name="connsiteY1" fmla="*/ 254643 h 927904"/>
              <a:gd name="connsiteX2" fmla="*/ 646253 w 1796005"/>
              <a:gd name="connsiteY2" fmla="*/ 92598 h 927904"/>
              <a:gd name="connsiteX3" fmla="*/ 808299 w 1796005"/>
              <a:gd name="connsiteY3" fmla="*/ 0 h 927904"/>
              <a:gd name="connsiteX4" fmla="*/ 1178689 w 1796005"/>
              <a:gd name="connsiteY4" fmla="*/ 92598 h 927904"/>
              <a:gd name="connsiteX5" fmla="*/ 1363883 w 1796005"/>
              <a:gd name="connsiteY5" fmla="*/ 254643 h 927904"/>
              <a:gd name="connsiteX6" fmla="*/ 1468056 w 1796005"/>
              <a:gd name="connsiteY6" fmla="*/ 358815 h 927904"/>
              <a:gd name="connsiteX7" fmla="*/ 1711124 w 1796005"/>
              <a:gd name="connsiteY7" fmla="*/ 590309 h 927904"/>
              <a:gd name="connsiteX8" fmla="*/ 1780572 w 1796005"/>
              <a:gd name="connsiteY8" fmla="*/ 659757 h 927904"/>
              <a:gd name="connsiteX9" fmla="*/ 1780572 w 1796005"/>
              <a:gd name="connsiteY9" fmla="*/ 717630 h 927904"/>
              <a:gd name="connsiteX10" fmla="*/ 1687975 w 1796005"/>
              <a:gd name="connsiteY10" fmla="*/ 775504 h 927904"/>
              <a:gd name="connsiteX11" fmla="*/ 1514354 w 1796005"/>
              <a:gd name="connsiteY11" fmla="*/ 706056 h 927904"/>
              <a:gd name="connsiteX12" fmla="*/ 1317585 w 1796005"/>
              <a:gd name="connsiteY12" fmla="*/ 625033 h 927904"/>
              <a:gd name="connsiteX13" fmla="*/ 1132390 w 1796005"/>
              <a:gd name="connsiteY13" fmla="*/ 555585 h 927904"/>
              <a:gd name="connsiteX14" fmla="*/ 912471 w 1796005"/>
              <a:gd name="connsiteY14" fmla="*/ 451413 h 927904"/>
              <a:gd name="connsiteX15" fmla="*/ 785149 w 1796005"/>
              <a:gd name="connsiteY15" fmla="*/ 462987 h 927904"/>
              <a:gd name="connsiteX16" fmla="*/ 646253 w 1796005"/>
              <a:gd name="connsiteY16" fmla="*/ 497711 h 927904"/>
              <a:gd name="connsiteX17" fmla="*/ 576805 w 1796005"/>
              <a:gd name="connsiteY17" fmla="*/ 567160 h 927904"/>
              <a:gd name="connsiteX18" fmla="*/ 553656 w 1796005"/>
              <a:gd name="connsiteY18" fmla="*/ 671332 h 927904"/>
              <a:gd name="connsiteX19" fmla="*/ 542081 w 1796005"/>
              <a:gd name="connsiteY19" fmla="*/ 787079 h 927904"/>
              <a:gd name="connsiteX20" fmla="*/ 426334 w 1796005"/>
              <a:gd name="connsiteY20" fmla="*/ 879676 h 927904"/>
              <a:gd name="connsiteX21" fmla="*/ 333737 w 1796005"/>
              <a:gd name="connsiteY21" fmla="*/ 891251 h 927904"/>
              <a:gd name="connsiteX22" fmla="*/ 264289 w 1796005"/>
              <a:gd name="connsiteY22" fmla="*/ 914400 h 927904"/>
              <a:gd name="connsiteX23" fmla="*/ 194840 w 1796005"/>
              <a:gd name="connsiteY23" fmla="*/ 914400 h 927904"/>
              <a:gd name="connsiteX24" fmla="*/ 102243 w 1796005"/>
              <a:gd name="connsiteY24" fmla="*/ 833377 h 927904"/>
              <a:gd name="connsiteX25" fmla="*/ 67519 w 1796005"/>
              <a:gd name="connsiteY25" fmla="*/ 694481 h 927904"/>
              <a:gd name="connsiteX26" fmla="*/ 32795 w 1796005"/>
              <a:gd name="connsiteY26" fmla="*/ 601884 h 92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96005" h="927904">
                <a:moveTo>
                  <a:pt x="32795" y="601884"/>
                </a:moveTo>
                <a:cubicBezTo>
                  <a:pt x="65590" y="528578"/>
                  <a:pt x="162046" y="339524"/>
                  <a:pt x="264289" y="254643"/>
                </a:cubicBezTo>
                <a:cubicBezTo>
                  <a:pt x="366532" y="169762"/>
                  <a:pt x="555585" y="135038"/>
                  <a:pt x="646253" y="92598"/>
                </a:cubicBezTo>
                <a:cubicBezTo>
                  <a:pt x="736921" y="50158"/>
                  <a:pt x="719560" y="0"/>
                  <a:pt x="808299" y="0"/>
                </a:cubicBezTo>
                <a:cubicBezTo>
                  <a:pt x="897038" y="0"/>
                  <a:pt x="1086092" y="50158"/>
                  <a:pt x="1178689" y="92598"/>
                </a:cubicBezTo>
                <a:cubicBezTo>
                  <a:pt x="1271286" y="135039"/>
                  <a:pt x="1315655" y="210274"/>
                  <a:pt x="1363883" y="254643"/>
                </a:cubicBezTo>
                <a:cubicBezTo>
                  <a:pt x="1412111" y="299012"/>
                  <a:pt x="1410183" y="302871"/>
                  <a:pt x="1468056" y="358815"/>
                </a:cubicBezTo>
                <a:cubicBezTo>
                  <a:pt x="1525930" y="414759"/>
                  <a:pt x="1659038" y="540152"/>
                  <a:pt x="1711124" y="590309"/>
                </a:cubicBezTo>
                <a:cubicBezTo>
                  <a:pt x="1763210" y="640466"/>
                  <a:pt x="1768997" y="638537"/>
                  <a:pt x="1780572" y="659757"/>
                </a:cubicBezTo>
                <a:cubicBezTo>
                  <a:pt x="1792147" y="680977"/>
                  <a:pt x="1796005" y="698339"/>
                  <a:pt x="1780572" y="717630"/>
                </a:cubicBezTo>
                <a:cubicBezTo>
                  <a:pt x="1765139" y="736921"/>
                  <a:pt x="1732345" y="777433"/>
                  <a:pt x="1687975" y="775504"/>
                </a:cubicBezTo>
                <a:cubicBezTo>
                  <a:pt x="1643605" y="773575"/>
                  <a:pt x="1514354" y="706056"/>
                  <a:pt x="1514354" y="706056"/>
                </a:cubicBezTo>
                <a:lnTo>
                  <a:pt x="1317585" y="625033"/>
                </a:lnTo>
                <a:cubicBezTo>
                  <a:pt x="1253924" y="599955"/>
                  <a:pt x="1199909" y="584522"/>
                  <a:pt x="1132390" y="555585"/>
                </a:cubicBezTo>
                <a:cubicBezTo>
                  <a:pt x="1064871" y="526648"/>
                  <a:pt x="970345" y="466846"/>
                  <a:pt x="912471" y="451413"/>
                </a:cubicBezTo>
                <a:cubicBezTo>
                  <a:pt x="854598" y="435980"/>
                  <a:pt x="829519" y="455271"/>
                  <a:pt x="785149" y="462987"/>
                </a:cubicBezTo>
                <a:cubicBezTo>
                  <a:pt x="740779" y="470703"/>
                  <a:pt x="680977" y="480349"/>
                  <a:pt x="646253" y="497711"/>
                </a:cubicBezTo>
                <a:cubicBezTo>
                  <a:pt x="611529" y="515073"/>
                  <a:pt x="592238" y="538223"/>
                  <a:pt x="576805" y="567160"/>
                </a:cubicBezTo>
                <a:cubicBezTo>
                  <a:pt x="561372" y="596097"/>
                  <a:pt x="559443" y="634679"/>
                  <a:pt x="553656" y="671332"/>
                </a:cubicBezTo>
                <a:cubicBezTo>
                  <a:pt x="547869" y="707985"/>
                  <a:pt x="563301" y="752355"/>
                  <a:pt x="542081" y="787079"/>
                </a:cubicBezTo>
                <a:cubicBezTo>
                  <a:pt x="520861" y="821803"/>
                  <a:pt x="461058" y="862314"/>
                  <a:pt x="426334" y="879676"/>
                </a:cubicBezTo>
                <a:cubicBezTo>
                  <a:pt x="391610" y="897038"/>
                  <a:pt x="360744" y="885464"/>
                  <a:pt x="333737" y="891251"/>
                </a:cubicBezTo>
                <a:cubicBezTo>
                  <a:pt x="306730" y="897038"/>
                  <a:pt x="287438" y="910542"/>
                  <a:pt x="264289" y="914400"/>
                </a:cubicBezTo>
                <a:cubicBezTo>
                  <a:pt x="241140" y="918258"/>
                  <a:pt x="221848" y="927904"/>
                  <a:pt x="194840" y="914400"/>
                </a:cubicBezTo>
                <a:cubicBezTo>
                  <a:pt x="167832" y="900896"/>
                  <a:pt x="123463" y="870030"/>
                  <a:pt x="102243" y="833377"/>
                </a:cubicBezTo>
                <a:cubicBezTo>
                  <a:pt x="81023" y="796724"/>
                  <a:pt x="79094" y="729205"/>
                  <a:pt x="67519" y="694481"/>
                </a:cubicBezTo>
                <a:cubicBezTo>
                  <a:pt x="55944" y="659757"/>
                  <a:pt x="0" y="675190"/>
                  <a:pt x="32795" y="601884"/>
                </a:cubicBezTo>
                <a:close/>
              </a:path>
            </a:pathLst>
          </a:custGeom>
          <a:blipFill dpi="0" rotWithShape="1">
            <a:blip r:embed="rId5" cstate="print">
              <a:alphaModFix amt="75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7682" name="Picture 16" descr="j0293828"/>
          <p:cNvPicPr>
            <a:picLocks noChangeAspect="1" noChangeArrowheads="1"/>
          </p:cNvPicPr>
          <p:nvPr/>
        </p:nvPicPr>
        <p:blipFill>
          <a:blip r:embed="rId4" cstate="print"/>
          <a:srcRect/>
          <a:stretch>
            <a:fillRect/>
          </a:stretch>
        </p:blipFill>
        <p:spPr bwMode="auto">
          <a:xfrm>
            <a:off x="3886200" y="4572000"/>
            <a:ext cx="533400" cy="1143000"/>
          </a:xfrm>
          <a:prstGeom prst="rect">
            <a:avLst/>
          </a:prstGeom>
          <a:noFill/>
          <a:ln w="9525">
            <a:noFill/>
            <a:miter lim="800000"/>
            <a:headEnd/>
            <a:tailEnd/>
          </a:ln>
        </p:spPr>
      </p:pic>
      <p:sp>
        <p:nvSpPr>
          <p:cNvPr id="54" name="Curved Right Arrow 53"/>
          <p:cNvSpPr/>
          <p:nvPr/>
        </p:nvSpPr>
        <p:spPr>
          <a:xfrm rot="21290252">
            <a:off x="3432175" y="4662488"/>
            <a:ext cx="481013" cy="615950"/>
          </a:xfrm>
          <a:prstGeom prst="curvedRightArrow">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56" name="Slide Number Placeholder 55"/>
          <p:cNvSpPr>
            <a:spLocks noGrp="1"/>
          </p:cNvSpPr>
          <p:nvPr>
            <p:ph type="sldNum" sz="quarter" idx="12"/>
          </p:nvPr>
        </p:nvSpPr>
        <p:spPr/>
        <p:txBody>
          <a:bodyPr/>
          <a:lstStyle/>
          <a:p>
            <a:fld id="{E551EC36-5272-4A1F-A856-9380A8172CAC}"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p:cNvGraphicFramePr>
            <a:graphicFrameLocks noGrp="1"/>
          </p:cNvGraphicFramePr>
          <p:nvPr/>
        </p:nvGraphicFramePr>
        <p:xfrm>
          <a:off x="228601" y="1209795"/>
          <a:ext cx="8610600" cy="4581405"/>
        </p:xfrm>
        <a:graphic>
          <a:graphicData uri="http://schemas.openxmlformats.org/drawingml/2006/table">
            <a:tbl>
              <a:tblPr firstRow="1" bandRow="1">
                <a:tableStyleId>{5C22544A-7EE6-4342-B048-85BDC9FD1C3A}</a:tableStyleId>
              </a:tblPr>
              <a:tblGrid>
                <a:gridCol w="2921454"/>
                <a:gridCol w="1922009"/>
                <a:gridCol w="3767137"/>
              </a:tblGrid>
              <a:tr h="609600">
                <a:tc>
                  <a:txBody>
                    <a:bodyPr/>
                    <a:lstStyle/>
                    <a:p>
                      <a:pPr algn="ctr" latinLnBrk="1"/>
                      <a:r>
                        <a:rPr lang="en-US" altLang="ko-KR" sz="2500" b="1" i="0" dirty="0" smtClean="0">
                          <a:solidFill>
                            <a:schemeClr val="bg1"/>
                          </a:solidFill>
                          <a:latin typeface="+mn-lt"/>
                          <a:ea typeface="휴먼모음T" pitchFamily="18" charset="-127"/>
                          <a:cs typeface="Times New Roman" pitchFamily="18" charset="0"/>
                        </a:rPr>
                        <a:t>Variables</a:t>
                      </a:r>
                      <a:endParaRPr lang="ko-KR" altLang="en-US" sz="2500" b="1" i="0" dirty="0">
                        <a:solidFill>
                          <a:schemeClr val="bg1"/>
                        </a:solidFill>
                        <a:latin typeface="+mn-lt"/>
                        <a:ea typeface="휴먼모음T" pitchFamily="18" charset="-127"/>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latinLnBrk="1"/>
                      <a:r>
                        <a:rPr lang="en-US" altLang="ko-KR" sz="2500" b="1" i="0" dirty="0" smtClean="0">
                          <a:solidFill>
                            <a:schemeClr val="bg1"/>
                          </a:solidFill>
                          <a:latin typeface="+mn-lt"/>
                          <a:ea typeface="휴먼모음T" pitchFamily="18" charset="-127"/>
                          <a:cs typeface="Times New Roman" pitchFamily="18" charset="0"/>
                        </a:rPr>
                        <a:t>Period</a:t>
                      </a:r>
                      <a:endParaRPr lang="ko-KR" altLang="en-US" sz="2500" b="1" i="0" dirty="0">
                        <a:solidFill>
                          <a:schemeClr val="bg1"/>
                        </a:solidFill>
                        <a:latin typeface="+mn-lt"/>
                        <a:ea typeface="휴먼모음T" pitchFamily="18" charset="-127"/>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pPr algn="ctr" latinLnBrk="1"/>
                      <a:r>
                        <a:rPr lang="en-US" altLang="ko-KR" sz="2500" b="1" i="0" dirty="0" smtClean="0">
                          <a:solidFill>
                            <a:schemeClr val="bg1"/>
                          </a:solidFill>
                          <a:latin typeface="+mn-lt"/>
                          <a:ea typeface="휴먼모음T" pitchFamily="18" charset="-127"/>
                          <a:cs typeface="Times New Roman" pitchFamily="18" charset="0"/>
                        </a:rPr>
                        <a:t>Source</a:t>
                      </a:r>
                      <a:endParaRPr lang="ko-KR" altLang="en-US" sz="2500" b="1" i="0" dirty="0">
                        <a:solidFill>
                          <a:schemeClr val="bg1"/>
                        </a:solidFill>
                        <a:latin typeface="+mn-lt"/>
                        <a:ea typeface="휴먼모음T" pitchFamily="18" charset="-127"/>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r>
              <a:tr h="689735">
                <a:tc>
                  <a:txBody>
                    <a:bodyPr/>
                    <a:lstStyle/>
                    <a:p>
                      <a:pPr algn="ctr" latinLnBrk="1"/>
                      <a:r>
                        <a:rPr lang="en-US" altLang="ko-KR" sz="2500" b="1" i="0" dirty="0" smtClean="0"/>
                        <a:t>Aerosol Index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2500" b="1" i="0" dirty="0" smtClean="0"/>
                        <a:t>1979-2000</a:t>
                      </a:r>
                      <a:endParaRPr lang="ko-KR" altLang="en-US" sz="25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2500" b="1" i="0" dirty="0" smtClean="0"/>
                        <a:t>TOMS (Nimbus</a:t>
                      </a:r>
                      <a:r>
                        <a:rPr lang="en-US" altLang="ko-KR" sz="2500" b="1" i="0" baseline="0" dirty="0" smtClean="0"/>
                        <a:t>-7, Earth probe)</a:t>
                      </a:r>
                      <a:endParaRPr lang="ko-KR" altLang="en-US" sz="25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663327">
                <a:tc>
                  <a:txBody>
                    <a:bodyPr/>
                    <a:lstStyle/>
                    <a:p>
                      <a:pPr algn="ctr" latinLnBrk="1"/>
                      <a:r>
                        <a:rPr lang="en-US" altLang="ko-KR" sz="2500" b="1" i="0" dirty="0" smtClean="0"/>
                        <a:t>Aerosol optical</a:t>
                      </a:r>
                      <a:r>
                        <a:rPr lang="en-US" altLang="ko-KR" sz="2500" b="1" i="0" baseline="0" dirty="0" smtClean="0"/>
                        <a:t> depth</a:t>
                      </a:r>
                      <a:endParaRPr lang="ko-KR" altLang="en-US" sz="25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2500" b="1" i="0" dirty="0" smtClean="0"/>
                        <a:t>2001-2011</a:t>
                      </a:r>
                      <a:endParaRPr lang="ko-KR" altLang="en-US" sz="25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2500" b="1" i="0" dirty="0" smtClean="0"/>
                        <a:t>MODIS(Aqua, Terra)</a:t>
                      </a:r>
                      <a:endParaRPr lang="ko-KR" altLang="en-US" sz="25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22775">
                <a:tc>
                  <a:txBody>
                    <a:bodyPr/>
                    <a:lstStyle/>
                    <a:p>
                      <a:pPr algn="ctr" latinLnBrk="1"/>
                      <a:r>
                        <a:rPr lang="en-US" altLang="ko-KR" sz="2500" b="1" i="0" dirty="0" smtClean="0"/>
                        <a:t>Snow</a:t>
                      </a:r>
                      <a:r>
                        <a:rPr lang="en-US" altLang="ko-KR" sz="2500" b="1" i="0" baseline="0" dirty="0" smtClean="0"/>
                        <a:t> water equivalent (SWE)</a:t>
                      </a:r>
                      <a:endParaRPr lang="ko-KR" altLang="en-US" sz="25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latinLnBrk="1"/>
                      <a:r>
                        <a:rPr lang="en-US" altLang="ko-KR" sz="2500" b="1" i="0" dirty="0" smtClean="0"/>
                        <a:t>1979-2011</a:t>
                      </a:r>
                      <a:endParaRPr lang="ko-KR" altLang="en-US" sz="25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latinLnBrk="1"/>
                      <a:r>
                        <a:rPr lang="en-US" altLang="ko-KR" sz="2500" b="1" i="0" dirty="0" smtClean="0"/>
                        <a:t>SSMR&amp;SSM/I, AMSR-E</a:t>
                      </a:r>
                      <a:endParaRPr lang="ko-KR" altLang="en-US" sz="25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11485">
                <a:tc>
                  <a:txBody>
                    <a:bodyPr/>
                    <a:lstStyle/>
                    <a:p>
                      <a:pPr algn="ctr" latinLnBrk="1"/>
                      <a:r>
                        <a:rPr lang="en-US" altLang="ko-KR" sz="2500" b="1" i="0" dirty="0" smtClean="0">
                          <a:latin typeface="+mn-lt"/>
                          <a:ea typeface="휴먼모음T" pitchFamily="18" charset="-127"/>
                          <a:cs typeface="Times New Roman" pitchFamily="18" charset="0"/>
                        </a:rPr>
                        <a:t>TS</a:t>
                      </a:r>
                    </a:p>
                    <a:p>
                      <a:pPr algn="ctr" latinLnBrk="1"/>
                      <a:r>
                        <a:rPr lang="en-US" altLang="ko-KR" sz="2500" b="1" i="0" dirty="0" smtClean="0">
                          <a:latin typeface="+mn-lt"/>
                          <a:ea typeface="휴먼모음T" pitchFamily="18" charset="-127"/>
                          <a:cs typeface="Times New Roman" pitchFamily="18" charset="0"/>
                        </a:rPr>
                        <a:t>PRCP</a:t>
                      </a:r>
                      <a:endParaRPr lang="en-US" altLang="ko-KR" sz="2500" b="1" i="0" baseline="0" dirty="0">
                        <a:latin typeface="+mn-lt"/>
                        <a:ea typeface="휴먼모음T" pitchFamily="18" charset="-127"/>
                        <a:cs typeface="Times New Roman" pitchFamily="18" charset="0"/>
                      </a:endParaRPr>
                    </a:p>
                    <a:p>
                      <a:pPr algn="ctr" latinLnBrk="1"/>
                      <a:r>
                        <a:rPr lang="en-US" altLang="ko-KR" sz="2500" b="1" i="0" baseline="0" dirty="0" smtClean="0">
                          <a:latin typeface="+mn-lt"/>
                          <a:ea typeface="휴먼모음T" pitchFamily="18" charset="-127"/>
                          <a:cs typeface="Times New Roman" pitchFamily="18" charset="0"/>
                        </a:rPr>
                        <a:t>SLP, U, V, T, Q, </a:t>
                      </a:r>
                      <a:r>
                        <a:rPr lang="el-GR" altLang="ko-KR" sz="2500" b="1" i="0" baseline="0" dirty="0" smtClean="0">
                          <a:latin typeface="굴림"/>
                          <a:ea typeface="굴림"/>
                          <a:cs typeface="Times New Roman" pitchFamily="18" charset="0"/>
                        </a:rPr>
                        <a:t>ω</a:t>
                      </a:r>
                      <a:endParaRPr lang="ko-KR" altLang="en-US" sz="2500" b="1" i="0" dirty="0">
                        <a:latin typeface="+mn-lt"/>
                        <a:ea typeface="휴먼모음T" pitchFamily="18" charset="-127"/>
                        <a:cs typeface="Times New Roman"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latinLnBrk="1"/>
                      <a:endParaRPr lang="ko-KR" altLang="en-US" dirty="0"/>
                    </a:p>
                  </a:txBody>
                  <a:tcPr/>
                </a:tc>
                <a:tc>
                  <a:txBody>
                    <a:bodyPr/>
                    <a:lstStyle/>
                    <a:p>
                      <a:pPr algn="ctr" latinLnBrk="1"/>
                      <a:r>
                        <a:rPr lang="en-US" altLang="ko-KR" sz="2500" b="1" i="0" dirty="0" smtClean="0"/>
                        <a:t>CRU</a:t>
                      </a:r>
                      <a:endParaRPr lang="ko-KR" altLang="en-US" sz="2500" b="1" i="0" dirty="0"/>
                    </a:p>
                    <a:p>
                      <a:pPr algn="ctr" latinLnBrk="1"/>
                      <a:r>
                        <a:rPr lang="en-US" altLang="ko-KR" sz="2500" b="1" i="0" dirty="0" smtClean="0"/>
                        <a:t>GPCP</a:t>
                      </a:r>
                      <a:endParaRPr lang="ko-KR" altLang="en-US" sz="2500" b="1" i="0" dirty="0"/>
                    </a:p>
                    <a:p>
                      <a:pPr algn="ctr" latinLnBrk="1"/>
                      <a:r>
                        <a:rPr lang="en-US" altLang="ko-KR" sz="2500" b="1" i="0" dirty="0" smtClean="0"/>
                        <a:t>MERRA</a:t>
                      </a:r>
                      <a:endParaRPr lang="ko-KR" altLang="en-US" sz="2500" b="1" i="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5" name="직사각형 4"/>
          <p:cNvSpPr/>
          <p:nvPr/>
        </p:nvSpPr>
        <p:spPr>
          <a:xfrm>
            <a:off x="304800" y="304800"/>
            <a:ext cx="7056784" cy="764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sz="3200" b="1" dirty="0" smtClean="0">
                <a:solidFill>
                  <a:schemeClr val="bg1"/>
                </a:solidFill>
              </a:rPr>
              <a:t>Datasets</a:t>
            </a:r>
            <a:endParaRPr lang="ko-KR" altLang="en-US" sz="3200" b="1" dirty="0">
              <a:solidFill>
                <a:schemeClr val="bg1"/>
              </a:solidFill>
            </a:endParaRPr>
          </a:p>
        </p:txBody>
      </p:sp>
      <p:sp>
        <p:nvSpPr>
          <p:cNvPr id="6" name="Slide Number Placeholder 5"/>
          <p:cNvSpPr>
            <a:spLocks noGrp="1"/>
          </p:cNvSpPr>
          <p:nvPr>
            <p:ph type="sldNum" sz="quarter" idx="16"/>
          </p:nvPr>
        </p:nvSpPr>
        <p:spPr/>
        <p:txBody>
          <a:bodyPr/>
          <a:lstStyle/>
          <a:p>
            <a:pPr>
              <a:defRPr/>
            </a:pPr>
            <a:fld id="{C8EDFC2D-440B-4D1C-A07F-6D79A860F6FD}" type="slidenum">
              <a:rPr lang="ko-KR" altLang="en-US" smtClean="0"/>
              <a:pPr>
                <a:defRPr/>
              </a:pPr>
              <a:t>14</a:t>
            </a:fld>
            <a:endParaRPr lang="ko-KR"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83458"/>
            <a:ext cx="8839200" cy="630942"/>
          </a:xfrm>
          <a:prstGeom prst="rect">
            <a:avLst/>
          </a:prstGeom>
          <a:noFill/>
        </p:spPr>
        <p:txBody>
          <a:bodyPr wrap="square" rtlCol="0">
            <a:spAutoFit/>
          </a:bodyPr>
          <a:lstStyle/>
          <a:p>
            <a:r>
              <a:rPr lang="en-US" altLang="ko-KR" sz="3500" b="1" dirty="0" smtClean="0">
                <a:solidFill>
                  <a:schemeClr val="bg1"/>
                </a:solidFill>
              </a:rPr>
              <a:t>Normalized Aerosol Index (NAI)</a:t>
            </a:r>
            <a:endParaRPr lang="ko-KR" altLang="en-US" sz="3500" b="1" dirty="0">
              <a:solidFill>
                <a:schemeClr val="bg1"/>
              </a:solidFill>
            </a:endParaRPr>
          </a:p>
        </p:txBody>
      </p:sp>
      <p:pic>
        <p:nvPicPr>
          <p:cNvPr id="4" name="Picture 2" descr="C:\Users\Climate009\Pictures\시계열2.jpg"/>
          <p:cNvPicPr>
            <a:picLocks noChangeAspect="1" noChangeArrowheads="1"/>
          </p:cNvPicPr>
          <p:nvPr/>
        </p:nvPicPr>
        <p:blipFill>
          <a:blip r:embed="rId3" cstate="print"/>
          <a:srcRect t="11752"/>
          <a:stretch>
            <a:fillRect/>
          </a:stretch>
        </p:blipFill>
        <p:spPr bwMode="auto">
          <a:xfrm>
            <a:off x="914400" y="1981200"/>
            <a:ext cx="8034337" cy="2860924"/>
          </a:xfrm>
          <a:prstGeom prst="rect">
            <a:avLst/>
          </a:prstGeom>
          <a:noFill/>
        </p:spPr>
      </p:pic>
      <p:sp>
        <p:nvSpPr>
          <p:cNvPr id="5" name="TextBox 4"/>
          <p:cNvSpPr txBox="1"/>
          <p:nvPr/>
        </p:nvSpPr>
        <p:spPr>
          <a:xfrm>
            <a:off x="1371600" y="2133600"/>
            <a:ext cx="2286000" cy="369332"/>
          </a:xfrm>
          <a:prstGeom prst="rect">
            <a:avLst/>
          </a:prstGeom>
          <a:noFill/>
        </p:spPr>
        <p:txBody>
          <a:bodyPr wrap="square" rtlCol="0">
            <a:spAutoFit/>
          </a:bodyPr>
          <a:lstStyle/>
          <a:p>
            <a:r>
              <a:rPr lang="en-US" altLang="ko-KR" dirty="0" smtClean="0"/>
              <a:t>TOMS AI (Nimbus 7)</a:t>
            </a:r>
            <a:endParaRPr lang="ko-KR" altLang="en-US" dirty="0"/>
          </a:p>
        </p:txBody>
      </p:sp>
      <p:sp>
        <p:nvSpPr>
          <p:cNvPr id="7" name="TextBox 6"/>
          <p:cNvSpPr txBox="1"/>
          <p:nvPr/>
        </p:nvSpPr>
        <p:spPr>
          <a:xfrm>
            <a:off x="4114800" y="4114800"/>
            <a:ext cx="1524000" cy="369332"/>
          </a:xfrm>
          <a:prstGeom prst="rect">
            <a:avLst/>
          </a:prstGeom>
          <a:noFill/>
        </p:spPr>
        <p:txBody>
          <a:bodyPr wrap="square" rtlCol="0">
            <a:spAutoFit/>
          </a:bodyPr>
          <a:lstStyle/>
          <a:p>
            <a:r>
              <a:rPr lang="en-US" altLang="ko-KR" dirty="0" smtClean="0"/>
              <a:t>EP TOMS AI </a:t>
            </a:r>
          </a:p>
        </p:txBody>
      </p:sp>
      <p:sp>
        <p:nvSpPr>
          <p:cNvPr id="8" name="TextBox 7"/>
          <p:cNvSpPr txBox="1"/>
          <p:nvPr/>
        </p:nvSpPr>
        <p:spPr>
          <a:xfrm>
            <a:off x="5715000" y="1371600"/>
            <a:ext cx="1447800" cy="369332"/>
          </a:xfrm>
          <a:prstGeom prst="rect">
            <a:avLst/>
          </a:prstGeom>
          <a:noFill/>
        </p:spPr>
        <p:txBody>
          <a:bodyPr wrap="square" rtlCol="0">
            <a:spAutoFit/>
          </a:bodyPr>
          <a:lstStyle/>
          <a:p>
            <a:r>
              <a:rPr lang="en-US" altLang="ko-KR" dirty="0" smtClean="0"/>
              <a:t>Aqua AOD</a:t>
            </a:r>
          </a:p>
        </p:txBody>
      </p:sp>
      <p:cxnSp>
        <p:nvCxnSpPr>
          <p:cNvPr id="10" name="직선 화살표 연결선 9"/>
          <p:cNvCxnSpPr/>
          <p:nvPr/>
        </p:nvCxnSpPr>
        <p:spPr>
          <a:xfrm>
            <a:off x="6324600" y="1752600"/>
            <a:ext cx="3810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77000" y="4953000"/>
            <a:ext cx="1447800" cy="369332"/>
          </a:xfrm>
          <a:prstGeom prst="rect">
            <a:avLst/>
          </a:prstGeom>
          <a:noFill/>
        </p:spPr>
        <p:txBody>
          <a:bodyPr wrap="square" rtlCol="0">
            <a:spAutoFit/>
          </a:bodyPr>
          <a:lstStyle/>
          <a:p>
            <a:r>
              <a:rPr lang="en-US" altLang="ko-KR" dirty="0" smtClean="0"/>
              <a:t>Terra AOD</a:t>
            </a:r>
          </a:p>
        </p:txBody>
      </p:sp>
      <p:cxnSp>
        <p:nvCxnSpPr>
          <p:cNvPr id="20" name="직선 화살표 연결선 19"/>
          <p:cNvCxnSpPr/>
          <p:nvPr/>
        </p:nvCxnSpPr>
        <p:spPr>
          <a:xfrm flipH="1" flipV="1">
            <a:off x="6858000" y="3581400"/>
            <a:ext cx="1524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직선 화살표 연결선 30"/>
          <p:cNvCxnSpPr/>
          <p:nvPr/>
        </p:nvCxnSpPr>
        <p:spPr>
          <a:xfrm flipV="1">
            <a:off x="5410200" y="3124200"/>
            <a:ext cx="1371600" cy="1981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724400" y="5105400"/>
            <a:ext cx="1447800" cy="369332"/>
          </a:xfrm>
          <a:prstGeom prst="rect">
            <a:avLst/>
          </a:prstGeom>
          <a:noFill/>
        </p:spPr>
        <p:txBody>
          <a:bodyPr wrap="square" rtlCol="0">
            <a:spAutoFit/>
          </a:bodyPr>
          <a:lstStyle/>
          <a:p>
            <a:r>
              <a:rPr lang="en-US" altLang="ko-KR" dirty="0" smtClean="0"/>
              <a:t>Mean AOD</a:t>
            </a:r>
          </a:p>
        </p:txBody>
      </p:sp>
      <p:cxnSp>
        <p:nvCxnSpPr>
          <p:cNvPr id="34" name="직선 연결선 33"/>
          <p:cNvCxnSpPr/>
          <p:nvPr/>
        </p:nvCxnSpPr>
        <p:spPr>
          <a:xfrm>
            <a:off x="1143000" y="2819400"/>
            <a:ext cx="762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35" name="직선 연결선 34"/>
          <p:cNvCxnSpPr/>
          <p:nvPr/>
        </p:nvCxnSpPr>
        <p:spPr>
          <a:xfrm>
            <a:off x="1167384" y="3810000"/>
            <a:ext cx="7620000"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514600" y="3617976"/>
            <a:ext cx="2209800" cy="369332"/>
          </a:xfrm>
          <a:prstGeom prst="rect">
            <a:avLst/>
          </a:prstGeom>
          <a:noFill/>
        </p:spPr>
        <p:txBody>
          <a:bodyPr wrap="square" rtlCol="0">
            <a:spAutoFit/>
          </a:bodyPr>
          <a:lstStyle/>
          <a:p>
            <a:r>
              <a:rPr lang="en-US" altLang="ko-KR" dirty="0" smtClean="0"/>
              <a:t>Standard deviation</a:t>
            </a:r>
          </a:p>
        </p:txBody>
      </p:sp>
      <p:sp>
        <p:nvSpPr>
          <p:cNvPr id="37" name="TextBox 36"/>
          <p:cNvSpPr txBox="1"/>
          <p:nvPr/>
        </p:nvSpPr>
        <p:spPr>
          <a:xfrm>
            <a:off x="304800" y="2629900"/>
            <a:ext cx="685800" cy="369332"/>
          </a:xfrm>
          <a:prstGeom prst="rect">
            <a:avLst/>
          </a:prstGeom>
          <a:noFill/>
        </p:spPr>
        <p:txBody>
          <a:bodyPr wrap="square" rtlCol="0">
            <a:spAutoFit/>
          </a:bodyPr>
          <a:lstStyle/>
          <a:p>
            <a:r>
              <a:rPr lang="en-US" altLang="ko-KR" dirty="0" smtClean="0"/>
              <a:t>+1 </a:t>
            </a:r>
            <a:r>
              <a:rPr lang="el-GR" altLang="ko-KR" dirty="0" smtClean="0"/>
              <a:t>σ</a:t>
            </a:r>
            <a:endParaRPr lang="en-US" altLang="ko-KR" dirty="0" smtClean="0"/>
          </a:p>
        </p:txBody>
      </p:sp>
      <p:sp>
        <p:nvSpPr>
          <p:cNvPr id="39" name="TextBox 38"/>
          <p:cNvSpPr txBox="1"/>
          <p:nvPr/>
        </p:nvSpPr>
        <p:spPr>
          <a:xfrm>
            <a:off x="326136" y="3645408"/>
            <a:ext cx="685800" cy="369332"/>
          </a:xfrm>
          <a:prstGeom prst="rect">
            <a:avLst/>
          </a:prstGeom>
          <a:noFill/>
        </p:spPr>
        <p:txBody>
          <a:bodyPr wrap="square" rtlCol="0">
            <a:spAutoFit/>
          </a:bodyPr>
          <a:lstStyle/>
          <a:p>
            <a:r>
              <a:rPr lang="en-US" altLang="ko-KR" dirty="0" smtClean="0"/>
              <a:t>-1 </a:t>
            </a:r>
            <a:r>
              <a:rPr lang="el-GR" altLang="ko-KR" dirty="0" smtClean="0"/>
              <a:t>σ</a:t>
            </a:r>
            <a:endParaRPr lang="en-US" altLang="ko-KR" dirty="0" smtClean="0"/>
          </a:p>
        </p:txBody>
      </p:sp>
      <p:sp>
        <p:nvSpPr>
          <p:cNvPr id="40" name="TextBox 39"/>
          <p:cNvSpPr txBox="1"/>
          <p:nvPr/>
        </p:nvSpPr>
        <p:spPr>
          <a:xfrm>
            <a:off x="1295400" y="1155716"/>
            <a:ext cx="381000" cy="707886"/>
          </a:xfrm>
          <a:prstGeom prst="rect">
            <a:avLst/>
          </a:prstGeom>
          <a:noFill/>
        </p:spPr>
        <p:txBody>
          <a:bodyPr wrap="square" rtlCol="0">
            <a:spAutoFit/>
          </a:bodyPr>
          <a:lstStyle/>
          <a:p>
            <a:r>
              <a:rPr lang="en-US" altLang="ko-KR" sz="4000" b="1" dirty="0" smtClean="0">
                <a:solidFill>
                  <a:srgbClr val="FF0000"/>
                </a:solidFill>
              </a:rPr>
              <a:t>•</a:t>
            </a:r>
            <a:endParaRPr lang="en-US" altLang="ko-KR" sz="4000" dirty="0" smtClean="0"/>
          </a:p>
        </p:txBody>
      </p:sp>
      <p:sp>
        <p:nvSpPr>
          <p:cNvPr id="41" name="TextBox 40"/>
          <p:cNvSpPr txBox="1"/>
          <p:nvPr/>
        </p:nvSpPr>
        <p:spPr>
          <a:xfrm>
            <a:off x="1600200" y="1371600"/>
            <a:ext cx="2362200" cy="369332"/>
          </a:xfrm>
          <a:prstGeom prst="rect">
            <a:avLst/>
          </a:prstGeom>
          <a:noFill/>
        </p:spPr>
        <p:txBody>
          <a:bodyPr wrap="square" rtlCol="0">
            <a:spAutoFit/>
          </a:bodyPr>
          <a:lstStyle/>
          <a:p>
            <a:r>
              <a:rPr lang="en-US" altLang="ko-KR" dirty="0" smtClean="0"/>
              <a:t>High aerosol years</a:t>
            </a:r>
          </a:p>
        </p:txBody>
      </p:sp>
      <p:sp>
        <p:nvSpPr>
          <p:cNvPr id="42" name="TextBox 41"/>
          <p:cNvSpPr txBox="1"/>
          <p:nvPr/>
        </p:nvSpPr>
        <p:spPr>
          <a:xfrm>
            <a:off x="1295400" y="4889516"/>
            <a:ext cx="381000" cy="707886"/>
          </a:xfrm>
          <a:prstGeom prst="rect">
            <a:avLst/>
          </a:prstGeom>
          <a:noFill/>
        </p:spPr>
        <p:txBody>
          <a:bodyPr wrap="square" rtlCol="0">
            <a:spAutoFit/>
          </a:bodyPr>
          <a:lstStyle/>
          <a:p>
            <a:r>
              <a:rPr lang="en-US" altLang="ko-KR" sz="4000" b="1" dirty="0" smtClean="0">
                <a:solidFill>
                  <a:srgbClr val="0070C0"/>
                </a:solidFill>
              </a:rPr>
              <a:t>•</a:t>
            </a:r>
            <a:endParaRPr lang="en-US" altLang="ko-KR" sz="4000" dirty="0" smtClean="0">
              <a:solidFill>
                <a:srgbClr val="0070C0"/>
              </a:solidFill>
            </a:endParaRPr>
          </a:p>
        </p:txBody>
      </p:sp>
      <p:sp>
        <p:nvSpPr>
          <p:cNvPr id="43" name="TextBox 42"/>
          <p:cNvSpPr txBox="1"/>
          <p:nvPr/>
        </p:nvSpPr>
        <p:spPr>
          <a:xfrm>
            <a:off x="1600200" y="5105400"/>
            <a:ext cx="2362200" cy="369332"/>
          </a:xfrm>
          <a:prstGeom prst="rect">
            <a:avLst/>
          </a:prstGeom>
          <a:noFill/>
        </p:spPr>
        <p:txBody>
          <a:bodyPr wrap="square" rtlCol="0">
            <a:spAutoFit/>
          </a:bodyPr>
          <a:lstStyle/>
          <a:p>
            <a:r>
              <a:rPr lang="en-US" altLang="ko-KR" dirty="0" smtClean="0"/>
              <a:t>Low aerosol years</a:t>
            </a:r>
          </a:p>
        </p:txBody>
      </p:sp>
      <p:sp>
        <p:nvSpPr>
          <p:cNvPr id="21" name="Slide Number Placeholder 20"/>
          <p:cNvSpPr>
            <a:spLocks noGrp="1"/>
          </p:cNvSpPr>
          <p:nvPr>
            <p:ph type="sldNum" sz="quarter" idx="16"/>
          </p:nvPr>
        </p:nvSpPr>
        <p:spPr/>
        <p:txBody>
          <a:bodyPr/>
          <a:lstStyle/>
          <a:p>
            <a:pPr>
              <a:defRPr/>
            </a:pPr>
            <a:fld id="{C8EDFC2D-440B-4D1C-A07F-6D79A860F6FD}" type="slidenum">
              <a:rPr lang="ko-KR" altLang="en-US" smtClean="0"/>
              <a:pPr>
                <a:defRPr/>
              </a:pPr>
              <a:t>15</a:t>
            </a:fld>
            <a:endParaRPr lang="ko-KR" alt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descr="AM_CRU.h-l.eps"/>
          <p:cNvPicPr>
            <a:picLocks noGrp="1" noChangeAspect="1"/>
          </p:cNvPicPr>
          <p:nvPr isPhoto="1"/>
        </p:nvPicPr>
        <p:blipFill>
          <a:blip r:embed="rId3" cstate="print">
            <a:lum/>
          </a:blip>
          <a:stretch>
            <a:fillRect/>
          </a:stretch>
        </p:blipFill>
        <p:spPr>
          <a:xfrm>
            <a:off x="4953000" y="1283732"/>
            <a:ext cx="3352800" cy="2465294"/>
          </a:xfrm>
          <a:prstGeom prst="rect">
            <a:avLst/>
          </a:prstGeom>
          <a:noFill/>
          <a:ln>
            <a:noFill/>
          </a:ln>
        </p:spPr>
      </p:pic>
      <p:pic>
        <p:nvPicPr>
          <p:cNvPr id="6" name="그림 5" descr="AM_CRU.h.eps"/>
          <p:cNvPicPr>
            <a:picLocks noGrp="1" noChangeAspect="1"/>
          </p:cNvPicPr>
          <p:nvPr isPhoto="1"/>
        </p:nvPicPr>
        <p:blipFill>
          <a:blip r:embed="rId4" cstate="print">
            <a:lum/>
          </a:blip>
          <a:stretch>
            <a:fillRect/>
          </a:stretch>
        </p:blipFill>
        <p:spPr>
          <a:xfrm>
            <a:off x="762000" y="1283732"/>
            <a:ext cx="3352800" cy="2465294"/>
          </a:xfrm>
          <a:prstGeom prst="rect">
            <a:avLst/>
          </a:prstGeom>
          <a:noFill/>
          <a:ln>
            <a:noFill/>
          </a:ln>
        </p:spPr>
      </p:pic>
      <p:pic>
        <p:nvPicPr>
          <p:cNvPr id="7" name="그림 6" descr="MJ_CRU.h.eps"/>
          <p:cNvPicPr>
            <a:picLocks noGrp="1" noChangeAspect="1"/>
          </p:cNvPicPr>
          <p:nvPr isPhoto="1"/>
        </p:nvPicPr>
        <p:blipFill>
          <a:blip r:embed="rId5" cstate="print">
            <a:lum/>
          </a:blip>
          <a:stretch>
            <a:fillRect/>
          </a:stretch>
        </p:blipFill>
        <p:spPr>
          <a:xfrm>
            <a:off x="762000" y="4087906"/>
            <a:ext cx="3352800" cy="2465294"/>
          </a:xfrm>
          <a:prstGeom prst="rect">
            <a:avLst/>
          </a:prstGeom>
          <a:noFill/>
          <a:ln>
            <a:noFill/>
          </a:ln>
        </p:spPr>
      </p:pic>
      <p:pic>
        <p:nvPicPr>
          <p:cNvPr id="8" name="그림 7" descr="MJ_CRU.h-l.eps"/>
          <p:cNvPicPr>
            <a:picLocks noGrp="1" noChangeAspect="1"/>
          </p:cNvPicPr>
          <p:nvPr isPhoto="1"/>
        </p:nvPicPr>
        <p:blipFill>
          <a:blip r:embed="rId6" cstate="print">
            <a:lum/>
          </a:blip>
          <a:stretch>
            <a:fillRect/>
          </a:stretch>
        </p:blipFill>
        <p:spPr>
          <a:xfrm>
            <a:off x="4953000" y="4087906"/>
            <a:ext cx="3352800" cy="2465294"/>
          </a:xfrm>
          <a:prstGeom prst="rect">
            <a:avLst/>
          </a:prstGeom>
          <a:noFill/>
          <a:ln>
            <a:noFill/>
          </a:ln>
        </p:spPr>
      </p:pic>
      <p:sp>
        <p:nvSpPr>
          <p:cNvPr id="3" name="TextBox 2"/>
          <p:cNvSpPr txBox="1"/>
          <p:nvPr/>
        </p:nvSpPr>
        <p:spPr>
          <a:xfrm>
            <a:off x="304800" y="228600"/>
            <a:ext cx="8382000" cy="707886"/>
          </a:xfrm>
          <a:prstGeom prst="rect">
            <a:avLst/>
          </a:prstGeom>
          <a:noFill/>
        </p:spPr>
        <p:txBody>
          <a:bodyPr wrap="square" rtlCol="0">
            <a:spAutoFit/>
          </a:bodyPr>
          <a:lstStyle/>
          <a:p>
            <a:r>
              <a:rPr lang="en-US" altLang="ko-KR" sz="4000" b="1" dirty="0" smtClean="0">
                <a:solidFill>
                  <a:schemeClr val="bg1"/>
                </a:solidFill>
              </a:rPr>
              <a:t>Composite Analysis (</a:t>
            </a:r>
            <a:r>
              <a:rPr lang="en-US" altLang="ko-KR" sz="4000" b="1" dirty="0" err="1" smtClean="0">
                <a:solidFill>
                  <a:schemeClr val="bg1"/>
                </a:solidFill>
              </a:rPr>
              <a:t>Tsfc</a:t>
            </a:r>
            <a:r>
              <a:rPr lang="en-US" altLang="ko-KR" sz="4000" b="1" dirty="0" smtClean="0">
                <a:solidFill>
                  <a:schemeClr val="bg1"/>
                </a:solidFill>
              </a:rPr>
              <a:t>)</a:t>
            </a:r>
            <a:endParaRPr lang="ko-KR" altLang="en-US" sz="4000" b="1" dirty="0">
              <a:solidFill>
                <a:schemeClr val="bg1"/>
              </a:solidFill>
            </a:endParaRPr>
          </a:p>
        </p:txBody>
      </p:sp>
      <p:sp>
        <p:nvSpPr>
          <p:cNvPr id="9" name="직사각형 8"/>
          <p:cNvSpPr/>
          <p:nvPr/>
        </p:nvSpPr>
        <p:spPr>
          <a:xfrm>
            <a:off x="914400" y="1066800"/>
            <a:ext cx="3276600" cy="369332"/>
          </a:xfrm>
          <a:prstGeom prst="rect">
            <a:avLst/>
          </a:prstGeom>
          <a:solidFill>
            <a:schemeClr val="bg1"/>
          </a:solidFill>
        </p:spPr>
        <p:txBody>
          <a:bodyPr wrap="square">
            <a:spAutoFit/>
          </a:bodyPr>
          <a:lstStyle/>
          <a:p>
            <a:r>
              <a:rPr lang="en-US" altLang="ko-KR" b="1" dirty="0" smtClean="0"/>
              <a:t>High aerosol year (AM)</a:t>
            </a:r>
            <a:endParaRPr lang="ko-KR" altLang="en-US" dirty="0"/>
          </a:p>
        </p:txBody>
      </p:sp>
      <p:sp>
        <p:nvSpPr>
          <p:cNvPr id="10" name="직사각형 9"/>
          <p:cNvSpPr/>
          <p:nvPr/>
        </p:nvSpPr>
        <p:spPr>
          <a:xfrm>
            <a:off x="5181600" y="1066800"/>
            <a:ext cx="3657600" cy="369332"/>
          </a:xfrm>
          <a:prstGeom prst="rect">
            <a:avLst/>
          </a:prstGeom>
          <a:solidFill>
            <a:schemeClr val="bg1"/>
          </a:solidFill>
        </p:spPr>
        <p:txBody>
          <a:bodyPr wrap="square">
            <a:spAutoFit/>
          </a:bodyPr>
          <a:lstStyle/>
          <a:p>
            <a:r>
              <a:rPr lang="en-US" altLang="ko-KR" b="1" dirty="0" smtClean="0"/>
              <a:t>High minus Low (April to May)</a:t>
            </a:r>
            <a:endParaRPr lang="ko-KR" altLang="en-US" dirty="0"/>
          </a:p>
        </p:txBody>
      </p:sp>
      <p:sp>
        <p:nvSpPr>
          <p:cNvPr id="12" name="직사각형 11"/>
          <p:cNvSpPr/>
          <p:nvPr/>
        </p:nvSpPr>
        <p:spPr>
          <a:xfrm>
            <a:off x="990600" y="3884013"/>
            <a:ext cx="3276600" cy="369332"/>
          </a:xfrm>
          <a:prstGeom prst="rect">
            <a:avLst/>
          </a:prstGeom>
          <a:solidFill>
            <a:schemeClr val="bg1"/>
          </a:solidFill>
        </p:spPr>
        <p:txBody>
          <a:bodyPr wrap="square">
            <a:spAutoFit/>
          </a:bodyPr>
          <a:lstStyle/>
          <a:p>
            <a:r>
              <a:rPr lang="en-US" altLang="ko-KR" b="1" dirty="0" smtClean="0"/>
              <a:t>High aerosol year (MJ)</a:t>
            </a:r>
            <a:endParaRPr lang="ko-KR" altLang="en-US" dirty="0"/>
          </a:p>
        </p:txBody>
      </p:sp>
      <p:sp>
        <p:nvSpPr>
          <p:cNvPr id="13" name="직사각형 12"/>
          <p:cNvSpPr/>
          <p:nvPr/>
        </p:nvSpPr>
        <p:spPr>
          <a:xfrm>
            <a:off x="5105400" y="3870158"/>
            <a:ext cx="3657600" cy="369332"/>
          </a:xfrm>
          <a:prstGeom prst="rect">
            <a:avLst/>
          </a:prstGeom>
          <a:solidFill>
            <a:schemeClr val="bg1"/>
          </a:solidFill>
        </p:spPr>
        <p:txBody>
          <a:bodyPr wrap="square">
            <a:spAutoFit/>
          </a:bodyPr>
          <a:lstStyle/>
          <a:p>
            <a:r>
              <a:rPr lang="en-US" altLang="ko-KR" b="1" dirty="0" smtClean="0"/>
              <a:t>High minus Low (May to June)</a:t>
            </a:r>
            <a:endParaRPr lang="ko-KR" altLang="en-US" dirty="0"/>
          </a:p>
        </p:txBody>
      </p:sp>
      <p:sp>
        <p:nvSpPr>
          <p:cNvPr id="11" name="Slide Number Placeholder 10"/>
          <p:cNvSpPr>
            <a:spLocks noGrp="1"/>
          </p:cNvSpPr>
          <p:nvPr>
            <p:ph type="sldNum" sz="quarter" idx="16"/>
          </p:nvPr>
        </p:nvSpPr>
        <p:spPr/>
        <p:txBody>
          <a:bodyPr/>
          <a:lstStyle/>
          <a:p>
            <a:pPr>
              <a:defRPr/>
            </a:pPr>
            <a:fld id="{C8EDFC2D-440B-4D1C-A07F-6D79A860F6FD}" type="slidenum">
              <a:rPr lang="ko-KR" altLang="en-US" smtClean="0"/>
              <a:pPr>
                <a:defRPr/>
              </a:pPr>
              <a:t>16</a:t>
            </a:fld>
            <a:endParaRPr lang="ko-KR"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60402"/>
            <a:ext cx="8382000" cy="707886"/>
          </a:xfrm>
          <a:prstGeom prst="rect">
            <a:avLst/>
          </a:prstGeom>
          <a:noFill/>
        </p:spPr>
        <p:txBody>
          <a:bodyPr wrap="square" rtlCol="0">
            <a:spAutoFit/>
          </a:bodyPr>
          <a:lstStyle/>
          <a:p>
            <a:r>
              <a:rPr lang="en-US" altLang="ko-KR" sz="4000" b="1" dirty="0" smtClean="0">
                <a:solidFill>
                  <a:schemeClr val="bg1"/>
                </a:solidFill>
              </a:rPr>
              <a:t>Composite Analysis (SWE)</a:t>
            </a:r>
            <a:endParaRPr lang="ko-KR" altLang="en-US" sz="4000" b="1" dirty="0">
              <a:solidFill>
                <a:schemeClr val="bg1"/>
              </a:solidFill>
            </a:endParaRPr>
          </a:p>
        </p:txBody>
      </p:sp>
      <p:pic>
        <p:nvPicPr>
          <p:cNvPr id="11" name="그림 10" descr="AM_SWE.l-h.eps"/>
          <p:cNvPicPr>
            <a:picLocks noGrp="1" noChangeAspect="1"/>
          </p:cNvPicPr>
          <p:nvPr isPhoto="1"/>
        </p:nvPicPr>
        <p:blipFill>
          <a:blip r:embed="rId3" cstate="print">
            <a:lum/>
          </a:blip>
          <a:stretch>
            <a:fillRect/>
          </a:stretch>
        </p:blipFill>
        <p:spPr>
          <a:xfrm>
            <a:off x="5105400" y="1267800"/>
            <a:ext cx="3353055" cy="2466000"/>
          </a:xfrm>
          <a:prstGeom prst="rect">
            <a:avLst/>
          </a:prstGeom>
          <a:noFill/>
          <a:ln>
            <a:noFill/>
          </a:ln>
        </p:spPr>
      </p:pic>
      <p:pic>
        <p:nvPicPr>
          <p:cNvPr id="14" name="그림 13" descr="MJ_SWE.h.eps"/>
          <p:cNvPicPr>
            <a:picLocks noGrp="1" noChangeAspect="1"/>
          </p:cNvPicPr>
          <p:nvPr isPhoto="1"/>
        </p:nvPicPr>
        <p:blipFill>
          <a:blip r:embed="rId4" cstate="print">
            <a:lum/>
          </a:blip>
          <a:stretch>
            <a:fillRect/>
          </a:stretch>
        </p:blipFill>
        <p:spPr>
          <a:xfrm>
            <a:off x="762000" y="4031675"/>
            <a:ext cx="3353055" cy="2466000"/>
          </a:xfrm>
          <a:prstGeom prst="rect">
            <a:avLst/>
          </a:prstGeom>
          <a:noFill/>
          <a:ln>
            <a:noFill/>
          </a:ln>
        </p:spPr>
      </p:pic>
      <p:pic>
        <p:nvPicPr>
          <p:cNvPr id="15" name="그림 14" descr="AM_SWE.h.eps"/>
          <p:cNvPicPr>
            <a:picLocks noGrp="1" noChangeAspect="1"/>
          </p:cNvPicPr>
          <p:nvPr isPhoto="1"/>
        </p:nvPicPr>
        <p:blipFill>
          <a:blip r:embed="rId5" cstate="print">
            <a:lum/>
          </a:blip>
          <a:stretch>
            <a:fillRect/>
          </a:stretch>
        </p:blipFill>
        <p:spPr>
          <a:xfrm>
            <a:off x="762000" y="1267800"/>
            <a:ext cx="3353055" cy="2466000"/>
          </a:xfrm>
          <a:prstGeom prst="rect">
            <a:avLst/>
          </a:prstGeom>
          <a:noFill/>
          <a:ln>
            <a:noFill/>
          </a:ln>
        </p:spPr>
      </p:pic>
      <p:pic>
        <p:nvPicPr>
          <p:cNvPr id="16" name="그림 15" descr="MJ_SWE.l-h.eps"/>
          <p:cNvPicPr>
            <a:picLocks noGrp="1" noChangeAspect="1"/>
          </p:cNvPicPr>
          <p:nvPr isPhoto="1"/>
        </p:nvPicPr>
        <p:blipFill>
          <a:blip r:embed="rId6" cstate="print">
            <a:lum/>
          </a:blip>
          <a:stretch>
            <a:fillRect/>
          </a:stretch>
        </p:blipFill>
        <p:spPr>
          <a:xfrm>
            <a:off x="5105400" y="4014345"/>
            <a:ext cx="3353055" cy="2466000"/>
          </a:xfrm>
          <a:prstGeom prst="rect">
            <a:avLst/>
          </a:prstGeom>
          <a:noFill/>
          <a:ln>
            <a:noFill/>
          </a:ln>
        </p:spPr>
      </p:pic>
      <p:sp>
        <p:nvSpPr>
          <p:cNvPr id="9" name="직사각형 8"/>
          <p:cNvSpPr/>
          <p:nvPr/>
        </p:nvSpPr>
        <p:spPr>
          <a:xfrm>
            <a:off x="914400" y="1066800"/>
            <a:ext cx="3276600" cy="369332"/>
          </a:xfrm>
          <a:prstGeom prst="rect">
            <a:avLst/>
          </a:prstGeom>
          <a:solidFill>
            <a:schemeClr val="bg1"/>
          </a:solidFill>
        </p:spPr>
        <p:txBody>
          <a:bodyPr wrap="square">
            <a:spAutoFit/>
          </a:bodyPr>
          <a:lstStyle/>
          <a:p>
            <a:r>
              <a:rPr lang="en-US" altLang="ko-KR" b="1" dirty="0" smtClean="0"/>
              <a:t>High aerosol year (AM)</a:t>
            </a:r>
            <a:endParaRPr lang="ko-KR" altLang="en-US" dirty="0"/>
          </a:p>
        </p:txBody>
      </p:sp>
      <p:sp>
        <p:nvSpPr>
          <p:cNvPr id="10" name="직사각형 9"/>
          <p:cNvSpPr/>
          <p:nvPr/>
        </p:nvSpPr>
        <p:spPr>
          <a:xfrm>
            <a:off x="5181600" y="1066800"/>
            <a:ext cx="3124200" cy="369332"/>
          </a:xfrm>
          <a:prstGeom prst="rect">
            <a:avLst/>
          </a:prstGeom>
          <a:solidFill>
            <a:schemeClr val="bg1"/>
          </a:solidFill>
        </p:spPr>
        <p:txBody>
          <a:bodyPr wrap="square">
            <a:spAutoFit/>
          </a:bodyPr>
          <a:lstStyle/>
          <a:p>
            <a:r>
              <a:rPr lang="en-US" altLang="ko-KR" b="1" dirty="0" smtClean="0"/>
              <a:t>High minus Low (AM)</a:t>
            </a:r>
            <a:endParaRPr lang="ko-KR" altLang="en-US" dirty="0"/>
          </a:p>
        </p:txBody>
      </p:sp>
      <p:sp>
        <p:nvSpPr>
          <p:cNvPr id="12" name="직사각형 11"/>
          <p:cNvSpPr/>
          <p:nvPr/>
        </p:nvSpPr>
        <p:spPr>
          <a:xfrm>
            <a:off x="990600" y="3823855"/>
            <a:ext cx="3276600" cy="369332"/>
          </a:xfrm>
          <a:prstGeom prst="rect">
            <a:avLst/>
          </a:prstGeom>
          <a:solidFill>
            <a:schemeClr val="bg1"/>
          </a:solidFill>
        </p:spPr>
        <p:txBody>
          <a:bodyPr wrap="square">
            <a:spAutoFit/>
          </a:bodyPr>
          <a:lstStyle/>
          <a:p>
            <a:r>
              <a:rPr lang="en-US" altLang="ko-KR" b="1" dirty="0" smtClean="0"/>
              <a:t>High aerosol year (MJ)</a:t>
            </a:r>
            <a:endParaRPr lang="ko-KR" altLang="en-US" dirty="0"/>
          </a:p>
        </p:txBody>
      </p:sp>
      <p:sp>
        <p:nvSpPr>
          <p:cNvPr id="13" name="직사각형 12"/>
          <p:cNvSpPr/>
          <p:nvPr/>
        </p:nvSpPr>
        <p:spPr>
          <a:xfrm>
            <a:off x="5257800" y="3810000"/>
            <a:ext cx="3124200" cy="369332"/>
          </a:xfrm>
          <a:prstGeom prst="rect">
            <a:avLst/>
          </a:prstGeom>
          <a:solidFill>
            <a:schemeClr val="bg1"/>
          </a:solidFill>
        </p:spPr>
        <p:txBody>
          <a:bodyPr wrap="square">
            <a:spAutoFit/>
          </a:bodyPr>
          <a:lstStyle/>
          <a:p>
            <a:r>
              <a:rPr lang="en-US" altLang="ko-KR" b="1" dirty="0" smtClean="0"/>
              <a:t>High minus Low (MJ)</a:t>
            </a:r>
            <a:endParaRPr lang="ko-KR" altLang="en-US" dirty="0"/>
          </a:p>
        </p:txBody>
      </p:sp>
      <p:sp>
        <p:nvSpPr>
          <p:cNvPr id="17" name="Slide Number Placeholder 16"/>
          <p:cNvSpPr>
            <a:spLocks noGrp="1"/>
          </p:cNvSpPr>
          <p:nvPr>
            <p:ph type="sldNum" sz="quarter" idx="16"/>
          </p:nvPr>
        </p:nvSpPr>
        <p:spPr/>
        <p:txBody>
          <a:bodyPr/>
          <a:lstStyle/>
          <a:p>
            <a:pPr>
              <a:defRPr/>
            </a:pPr>
            <a:fld id="{C8EDFC2D-440B-4D1C-A07F-6D79A860F6FD}" type="slidenum">
              <a:rPr lang="ko-KR" altLang="en-US" smtClean="0"/>
              <a:pPr>
                <a:defRPr/>
              </a:pPr>
              <a:t>17</a:t>
            </a:fld>
            <a:endParaRPr lang="ko-KR"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0"/>
            <a:ext cx="8686800" cy="553998"/>
          </a:xfrm>
          <a:prstGeom prst="rect">
            <a:avLst/>
          </a:prstGeom>
          <a:noFill/>
        </p:spPr>
        <p:txBody>
          <a:bodyPr wrap="square" rtlCol="0">
            <a:spAutoFit/>
          </a:bodyPr>
          <a:lstStyle/>
          <a:p>
            <a:r>
              <a:rPr lang="en-US" altLang="ko-KR" sz="3000" b="1" dirty="0" smtClean="0">
                <a:solidFill>
                  <a:schemeClr val="bg1"/>
                </a:solidFill>
              </a:rPr>
              <a:t>Atmospheric Heating and Moisture Increase</a:t>
            </a:r>
            <a:endParaRPr lang="ko-KR" altLang="en-US" sz="3000" b="1" dirty="0">
              <a:solidFill>
                <a:schemeClr val="bg1"/>
              </a:solidFill>
            </a:endParaRPr>
          </a:p>
        </p:txBody>
      </p:sp>
      <p:pic>
        <p:nvPicPr>
          <p:cNvPr id="18" name="그림 17" descr="AM_MC.l-h.eps"/>
          <p:cNvPicPr>
            <a:picLocks noGrp="1" noChangeAspect="1"/>
          </p:cNvPicPr>
          <p:nvPr isPhoto="1"/>
        </p:nvPicPr>
        <p:blipFill>
          <a:blip r:embed="rId3" cstate="print">
            <a:lum/>
          </a:blip>
          <a:stretch>
            <a:fillRect/>
          </a:stretch>
        </p:blipFill>
        <p:spPr>
          <a:xfrm>
            <a:off x="839400" y="1276321"/>
            <a:ext cx="3351600" cy="2457479"/>
          </a:xfrm>
          <a:prstGeom prst="rect">
            <a:avLst/>
          </a:prstGeom>
          <a:noFill/>
          <a:ln>
            <a:noFill/>
          </a:ln>
        </p:spPr>
      </p:pic>
      <p:pic>
        <p:nvPicPr>
          <p:cNvPr id="19" name="그림 18" descr="MJ_MC.l-h.eps"/>
          <p:cNvPicPr>
            <a:picLocks noGrp="1" noChangeAspect="1"/>
          </p:cNvPicPr>
          <p:nvPr isPhoto="1"/>
        </p:nvPicPr>
        <p:blipFill>
          <a:blip r:embed="rId4" cstate="print">
            <a:lum/>
          </a:blip>
          <a:stretch>
            <a:fillRect/>
          </a:stretch>
        </p:blipFill>
        <p:spPr>
          <a:xfrm>
            <a:off x="914400" y="4055529"/>
            <a:ext cx="3351600" cy="2457479"/>
          </a:xfrm>
          <a:prstGeom prst="rect">
            <a:avLst/>
          </a:prstGeom>
          <a:noFill/>
          <a:ln>
            <a:solidFill>
              <a:srgbClr val="FFFF00"/>
            </a:solidFill>
          </a:ln>
        </p:spPr>
      </p:pic>
      <p:pic>
        <p:nvPicPr>
          <p:cNvPr id="20" name="그림 19" descr="AM_q.l-h.eps"/>
          <p:cNvPicPr>
            <a:picLocks noGrp="1" noChangeAspect="1"/>
          </p:cNvPicPr>
          <p:nvPr isPhoto="1"/>
        </p:nvPicPr>
        <p:blipFill>
          <a:blip r:embed="rId5" cstate="print">
            <a:lum/>
          </a:blip>
          <a:stretch>
            <a:fillRect/>
          </a:stretch>
        </p:blipFill>
        <p:spPr>
          <a:xfrm>
            <a:off x="5030400" y="1271497"/>
            <a:ext cx="3351600" cy="2457479"/>
          </a:xfrm>
          <a:prstGeom prst="rect">
            <a:avLst/>
          </a:prstGeom>
          <a:noFill/>
          <a:ln>
            <a:noFill/>
          </a:ln>
        </p:spPr>
      </p:pic>
      <p:pic>
        <p:nvPicPr>
          <p:cNvPr id="21" name="그림 20" descr="MJ_q.l-h.eps"/>
          <p:cNvPicPr>
            <a:picLocks noGrp="1" noChangeAspect="1"/>
          </p:cNvPicPr>
          <p:nvPr isPhoto="1"/>
        </p:nvPicPr>
        <p:blipFill>
          <a:blip r:embed="rId6" cstate="print">
            <a:lum/>
          </a:blip>
          <a:stretch>
            <a:fillRect/>
          </a:stretch>
        </p:blipFill>
        <p:spPr>
          <a:xfrm>
            <a:off x="5105400" y="4060753"/>
            <a:ext cx="3351600" cy="2457479"/>
          </a:xfrm>
          <a:prstGeom prst="rect">
            <a:avLst/>
          </a:prstGeom>
          <a:noFill/>
          <a:ln>
            <a:noFill/>
          </a:ln>
        </p:spPr>
      </p:pic>
      <p:sp>
        <p:nvSpPr>
          <p:cNvPr id="9" name="직사각형 8"/>
          <p:cNvSpPr/>
          <p:nvPr/>
        </p:nvSpPr>
        <p:spPr>
          <a:xfrm>
            <a:off x="914400" y="1066800"/>
            <a:ext cx="3276600" cy="369332"/>
          </a:xfrm>
          <a:prstGeom prst="rect">
            <a:avLst/>
          </a:prstGeom>
          <a:solidFill>
            <a:schemeClr val="bg1"/>
          </a:solidFill>
        </p:spPr>
        <p:txBody>
          <a:bodyPr wrap="square">
            <a:spAutoFit/>
          </a:bodyPr>
          <a:lstStyle/>
          <a:p>
            <a:r>
              <a:rPr lang="en-US" altLang="ko-KR" b="1" dirty="0" smtClean="0"/>
              <a:t>High minus Low (AM)</a:t>
            </a:r>
            <a:endParaRPr lang="ko-KR" altLang="en-US" dirty="0"/>
          </a:p>
        </p:txBody>
      </p:sp>
      <p:sp>
        <p:nvSpPr>
          <p:cNvPr id="10" name="직사각형 9"/>
          <p:cNvSpPr/>
          <p:nvPr/>
        </p:nvSpPr>
        <p:spPr>
          <a:xfrm>
            <a:off x="5181600" y="1066800"/>
            <a:ext cx="3124200" cy="369332"/>
          </a:xfrm>
          <a:prstGeom prst="rect">
            <a:avLst/>
          </a:prstGeom>
          <a:solidFill>
            <a:schemeClr val="bg1"/>
          </a:solidFill>
        </p:spPr>
        <p:txBody>
          <a:bodyPr wrap="square">
            <a:spAutoFit/>
          </a:bodyPr>
          <a:lstStyle/>
          <a:p>
            <a:r>
              <a:rPr lang="en-US" altLang="ko-KR" b="1" dirty="0" smtClean="0"/>
              <a:t>High minus Low (AM)</a:t>
            </a:r>
            <a:endParaRPr lang="ko-KR" altLang="en-US" dirty="0"/>
          </a:p>
        </p:txBody>
      </p:sp>
      <p:sp>
        <p:nvSpPr>
          <p:cNvPr id="12" name="직사각형 11"/>
          <p:cNvSpPr/>
          <p:nvPr/>
        </p:nvSpPr>
        <p:spPr>
          <a:xfrm>
            <a:off x="990600" y="3851565"/>
            <a:ext cx="3276600" cy="369332"/>
          </a:xfrm>
          <a:prstGeom prst="rect">
            <a:avLst/>
          </a:prstGeom>
          <a:solidFill>
            <a:schemeClr val="bg1"/>
          </a:solidFill>
        </p:spPr>
        <p:txBody>
          <a:bodyPr wrap="square">
            <a:spAutoFit/>
          </a:bodyPr>
          <a:lstStyle/>
          <a:p>
            <a:r>
              <a:rPr lang="en-US" altLang="ko-KR" b="1" dirty="0" smtClean="0"/>
              <a:t>High minus Low (MJ)</a:t>
            </a:r>
            <a:endParaRPr lang="ko-KR" altLang="en-US" dirty="0"/>
          </a:p>
        </p:txBody>
      </p:sp>
      <p:sp>
        <p:nvSpPr>
          <p:cNvPr id="13" name="직사각형 12"/>
          <p:cNvSpPr/>
          <p:nvPr/>
        </p:nvSpPr>
        <p:spPr>
          <a:xfrm>
            <a:off x="5257800" y="3865420"/>
            <a:ext cx="3124200" cy="369332"/>
          </a:xfrm>
          <a:prstGeom prst="rect">
            <a:avLst/>
          </a:prstGeom>
          <a:solidFill>
            <a:schemeClr val="bg1"/>
          </a:solidFill>
        </p:spPr>
        <p:txBody>
          <a:bodyPr wrap="square">
            <a:spAutoFit/>
          </a:bodyPr>
          <a:lstStyle/>
          <a:p>
            <a:r>
              <a:rPr lang="en-US" altLang="ko-KR" b="1" dirty="0" smtClean="0"/>
              <a:t>High minus Low (MJ)</a:t>
            </a:r>
            <a:endParaRPr lang="ko-KR" altLang="en-US" dirty="0"/>
          </a:p>
        </p:txBody>
      </p:sp>
      <p:sp>
        <p:nvSpPr>
          <p:cNvPr id="11" name="Down Arrow 10"/>
          <p:cNvSpPr/>
          <p:nvPr/>
        </p:nvSpPr>
        <p:spPr>
          <a:xfrm>
            <a:off x="3200400" y="4724400"/>
            <a:ext cx="152400" cy="457200"/>
          </a:xfrm>
          <a:prstGeom prst="down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3505200" y="1828800"/>
            <a:ext cx="152400" cy="381000"/>
          </a:xfrm>
          <a:prstGeom prst="down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a:off x="2438400" y="4724400"/>
            <a:ext cx="152400" cy="457200"/>
          </a:xfrm>
          <a:prstGeom prst="up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a:off x="2819400" y="2819400"/>
            <a:ext cx="152400" cy="457200"/>
          </a:xfrm>
          <a:prstGeom prst="up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p:cNvSpPr/>
          <p:nvPr/>
        </p:nvSpPr>
        <p:spPr>
          <a:xfrm>
            <a:off x="2971800" y="5562600"/>
            <a:ext cx="152400" cy="457200"/>
          </a:xfrm>
          <a:prstGeom prst="up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2057400" y="1905000"/>
            <a:ext cx="152400" cy="381000"/>
          </a:xfrm>
          <a:prstGeom prst="downArrow">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p:cNvSpPr>
            <a:spLocks noGrp="1"/>
          </p:cNvSpPr>
          <p:nvPr>
            <p:ph type="sldNum" sz="quarter" idx="16"/>
          </p:nvPr>
        </p:nvSpPr>
        <p:spPr/>
        <p:txBody>
          <a:bodyPr/>
          <a:lstStyle/>
          <a:p>
            <a:pPr>
              <a:defRPr/>
            </a:pPr>
            <a:fld id="{C8EDFC2D-440B-4D1C-A07F-6D79A860F6FD}" type="slidenum">
              <a:rPr lang="ko-KR" altLang="en-US" smtClean="0"/>
              <a:pPr>
                <a:defRPr/>
              </a:pPr>
              <a:t>18</a:t>
            </a:fld>
            <a:endParaRPr lang="ko-KR"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그림 15" descr="MJ_PRCP.l-h.eps"/>
          <p:cNvPicPr>
            <a:picLocks noGrp="1" noChangeAspect="1"/>
          </p:cNvPicPr>
          <p:nvPr isPhoto="1"/>
        </p:nvPicPr>
        <p:blipFill>
          <a:blip r:embed="rId3" cstate="print">
            <a:lum/>
          </a:blip>
          <a:stretch>
            <a:fillRect/>
          </a:stretch>
        </p:blipFill>
        <p:spPr>
          <a:xfrm>
            <a:off x="1143000" y="1143000"/>
            <a:ext cx="6631200" cy="4876906"/>
          </a:xfrm>
          <a:prstGeom prst="rect">
            <a:avLst/>
          </a:prstGeom>
          <a:noFill/>
          <a:ln>
            <a:noFill/>
          </a:ln>
        </p:spPr>
      </p:pic>
      <p:sp>
        <p:nvSpPr>
          <p:cNvPr id="3" name="TextBox 2"/>
          <p:cNvSpPr txBox="1"/>
          <p:nvPr/>
        </p:nvSpPr>
        <p:spPr>
          <a:xfrm>
            <a:off x="304800" y="304800"/>
            <a:ext cx="8686800" cy="553998"/>
          </a:xfrm>
          <a:prstGeom prst="rect">
            <a:avLst/>
          </a:prstGeom>
          <a:noFill/>
        </p:spPr>
        <p:txBody>
          <a:bodyPr wrap="square" rtlCol="0">
            <a:spAutoFit/>
          </a:bodyPr>
          <a:lstStyle/>
          <a:p>
            <a:r>
              <a:rPr lang="en-US" altLang="ko-KR" sz="3000" b="1" dirty="0" smtClean="0">
                <a:solidFill>
                  <a:schemeClr val="bg1"/>
                </a:solidFill>
              </a:rPr>
              <a:t>Anomalous Low and enhanced Precipitation</a:t>
            </a:r>
            <a:endParaRPr lang="ko-KR" altLang="en-US" sz="3000" b="1" dirty="0">
              <a:solidFill>
                <a:schemeClr val="bg1"/>
              </a:solidFill>
            </a:endParaRPr>
          </a:p>
        </p:txBody>
      </p:sp>
      <p:pic>
        <p:nvPicPr>
          <p:cNvPr id="15" name="그림 14" descr="AM_PRCP.l-h.eps"/>
          <p:cNvPicPr>
            <a:picLocks noGrp="1" noChangeAspect="1"/>
          </p:cNvPicPr>
          <p:nvPr isPhoto="1"/>
        </p:nvPicPr>
        <p:blipFill>
          <a:blip r:embed="rId4" cstate="print">
            <a:lum/>
          </a:blip>
          <a:stretch>
            <a:fillRect/>
          </a:stretch>
        </p:blipFill>
        <p:spPr>
          <a:xfrm>
            <a:off x="1141200" y="1142894"/>
            <a:ext cx="6631200" cy="4876906"/>
          </a:xfrm>
          <a:prstGeom prst="rect">
            <a:avLst/>
          </a:prstGeom>
          <a:noFill/>
          <a:ln>
            <a:noFill/>
          </a:ln>
        </p:spPr>
      </p:pic>
      <p:sp>
        <p:nvSpPr>
          <p:cNvPr id="5" name="Slide Number Placeholder 4"/>
          <p:cNvSpPr>
            <a:spLocks noGrp="1"/>
          </p:cNvSpPr>
          <p:nvPr>
            <p:ph type="sldNum" sz="quarter" idx="16"/>
          </p:nvPr>
        </p:nvSpPr>
        <p:spPr/>
        <p:txBody>
          <a:bodyPr/>
          <a:lstStyle/>
          <a:p>
            <a:pPr>
              <a:defRPr/>
            </a:pPr>
            <a:fld id="{C8EDFC2D-440B-4D1C-A07F-6D79A860F6FD}" type="slidenum">
              <a:rPr lang="ko-KR" altLang="en-US" smtClean="0"/>
              <a:pPr>
                <a:defRPr/>
              </a:pPr>
              <a:t>19</a:t>
            </a:fld>
            <a:endParaRPr lang="ko-KR"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2362200"/>
            <a:ext cx="8072494" cy="2286016"/>
          </a:xfrm>
          <a:prstGeom prst="rect">
            <a:avLst/>
          </a:prstGeom>
          <a:noFill/>
        </p:spPr>
        <p:txBody>
          <a:bodyPr wrap="square" rtlCol="0">
            <a:noAutofit/>
          </a:bodyPr>
          <a:lstStyle/>
          <a:p>
            <a:pPr algn="ctr"/>
            <a:endParaRPr lang="en-US" altLang="ko-KR" sz="2800" b="1" dirty="0" smtClean="0">
              <a:latin typeface="Times New Roman" pitchFamily="18" charset="0"/>
              <a:cs typeface="Times New Roman" pitchFamily="18" charset="0"/>
            </a:endParaRPr>
          </a:p>
          <a:p>
            <a:pPr latinLnBrk="0">
              <a:buFont typeface="Arial" pitchFamily="34" charset="0"/>
              <a:buChar char="•"/>
            </a:pPr>
            <a:r>
              <a:rPr lang="en-US" altLang="ko-KR" sz="2400" dirty="0" smtClean="0">
                <a:latin typeface="Comic Sans MS" pitchFamily="66" charset="0"/>
                <a:cs typeface="Times New Roman" pitchFamily="18" charset="0"/>
              </a:rPr>
              <a:t> Greenhouse gases warming</a:t>
            </a:r>
          </a:p>
          <a:p>
            <a:pPr latinLnBrk="0">
              <a:buFont typeface="Arial" pitchFamily="34" charset="0"/>
              <a:buChar char="•"/>
            </a:pPr>
            <a:r>
              <a:rPr lang="en-US" altLang="ko-KR" sz="2400" dirty="0" smtClean="0">
                <a:solidFill>
                  <a:srgbClr val="FF0000"/>
                </a:solidFill>
                <a:latin typeface="Comic Sans MS" pitchFamily="66" charset="0"/>
                <a:cs typeface="Times New Roman" pitchFamily="18" charset="0"/>
              </a:rPr>
              <a:t> Snow-darkening</a:t>
            </a:r>
          </a:p>
          <a:p>
            <a:pPr latinLnBrk="0"/>
            <a:r>
              <a:rPr lang="en-US" altLang="ko-KR" sz="2400" dirty="0" smtClean="0">
                <a:solidFill>
                  <a:srgbClr val="FF0000"/>
                </a:solidFill>
                <a:latin typeface="Comic Sans MS" pitchFamily="66" charset="0"/>
                <a:cs typeface="Times New Roman" pitchFamily="18" charset="0"/>
              </a:rPr>
              <a:t>       -  Satellite signal detection</a:t>
            </a:r>
          </a:p>
          <a:p>
            <a:pPr latinLnBrk="0"/>
            <a:r>
              <a:rPr lang="en-US" altLang="ko-KR" sz="2400" dirty="0" smtClean="0">
                <a:solidFill>
                  <a:srgbClr val="FF0000"/>
                </a:solidFill>
                <a:latin typeface="Comic Sans MS" pitchFamily="66" charset="0"/>
                <a:cs typeface="Times New Roman" pitchFamily="18" charset="0"/>
              </a:rPr>
              <a:t>       -   Impacts on hydrology</a:t>
            </a:r>
          </a:p>
          <a:p>
            <a:pPr>
              <a:buFont typeface="Arial" pitchFamily="34" charset="0"/>
              <a:buChar char="•"/>
            </a:pPr>
            <a:r>
              <a:rPr lang="en-US" altLang="ko-KR" sz="2400" dirty="0" smtClean="0">
                <a:latin typeface="Comic Sans MS" pitchFamily="66" charset="0"/>
                <a:cs typeface="Times New Roman" pitchFamily="18" charset="0"/>
              </a:rPr>
              <a:t> </a:t>
            </a:r>
            <a:r>
              <a:rPr lang="en-US" altLang="ko-KR" sz="2400" dirty="0" smtClean="0">
                <a:solidFill>
                  <a:srgbClr val="FF0000"/>
                </a:solidFill>
                <a:latin typeface="Comic Sans MS" pitchFamily="66" charset="0"/>
                <a:cs typeface="Times New Roman" pitchFamily="18" charset="0"/>
              </a:rPr>
              <a:t>Atmospheric heating and feedback</a:t>
            </a:r>
          </a:p>
          <a:p>
            <a:r>
              <a:rPr lang="en-US" altLang="ko-KR" sz="2400" dirty="0" smtClean="0">
                <a:solidFill>
                  <a:srgbClr val="FF0000"/>
                </a:solidFill>
                <a:latin typeface="Comic Sans MS" pitchFamily="66" charset="0"/>
                <a:cs typeface="Times New Roman" pitchFamily="18" charset="0"/>
              </a:rPr>
              <a:t>       –  hypothesis testing/validation </a:t>
            </a:r>
          </a:p>
          <a:p>
            <a:pPr latinLnBrk="0">
              <a:buFont typeface="Arial" pitchFamily="34" charset="0"/>
              <a:buChar char="•"/>
            </a:pPr>
            <a:endParaRPr lang="en-US" altLang="ko-KR" sz="2800" dirty="0" smtClean="0">
              <a:latin typeface="Comic Sans MS" pitchFamily="66" charset="0"/>
              <a:cs typeface="Times New Roman" pitchFamily="18" charset="0"/>
            </a:endParaRPr>
          </a:p>
          <a:p>
            <a:pPr latinLnBrk="0"/>
            <a:r>
              <a:rPr lang="en-US" altLang="ko-KR" sz="2800" dirty="0" smtClean="0">
                <a:solidFill>
                  <a:srgbClr val="FF0000"/>
                </a:solidFill>
                <a:latin typeface="Comic Sans MS" pitchFamily="66" charset="0"/>
                <a:cs typeface="Times New Roman" pitchFamily="18" charset="0"/>
              </a:rPr>
              <a:t> </a:t>
            </a:r>
            <a:r>
              <a:rPr lang="en-US" altLang="ko-KR" sz="2800" dirty="0" smtClean="0">
                <a:latin typeface="Comic Sans MS" pitchFamily="66" charset="0"/>
                <a:cs typeface="Times New Roman" pitchFamily="18" charset="0"/>
              </a:rPr>
              <a:t>  </a:t>
            </a:r>
            <a:endParaRPr lang="en-US" altLang="ko-KR" sz="2000" b="1" dirty="0" smtClean="0">
              <a:latin typeface="Comic Sans MS" pitchFamily="66" charset="0"/>
              <a:cs typeface="Times New Roman" pitchFamily="18" charset="0"/>
            </a:endParaRPr>
          </a:p>
          <a:p>
            <a:pPr algn="ctr"/>
            <a:endParaRPr lang="en-US" altLang="ko-KR" sz="2400" b="1" dirty="0" smtClean="0">
              <a:latin typeface="Times New Roman" pitchFamily="18" charset="0"/>
              <a:cs typeface="Times New Roman" pitchFamily="18" charset="0"/>
            </a:endParaRPr>
          </a:p>
          <a:p>
            <a:pPr algn="ctr"/>
            <a:endParaRPr lang="en-US" altLang="ko-KR" sz="2400" b="1" dirty="0" smtClean="0">
              <a:latin typeface="Times New Roman" pitchFamily="18" charset="0"/>
              <a:cs typeface="Times New Roman" pitchFamily="18" charset="0"/>
            </a:endParaRPr>
          </a:p>
        </p:txBody>
      </p:sp>
      <p:sp>
        <p:nvSpPr>
          <p:cNvPr id="5" name="TextBox 4"/>
          <p:cNvSpPr txBox="1"/>
          <p:nvPr/>
        </p:nvSpPr>
        <p:spPr>
          <a:xfrm>
            <a:off x="609600" y="5715000"/>
            <a:ext cx="7924800" cy="646331"/>
          </a:xfrm>
          <a:prstGeom prst="rect">
            <a:avLst/>
          </a:prstGeom>
          <a:noFill/>
        </p:spPr>
        <p:txBody>
          <a:bodyPr wrap="square" rtlCol="0">
            <a:spAutoFit/>
          </a:bodyPr>
          <a:lstStyle/>
          <a:p>
            <a:r>
              <a:rPr lang="en-US" dirty="0" smtClean="0"/>
              <a:t>Lau  et al 2010, ERL;   Yasunari et al. 2011, ACP,   Ritesh et al. 2013,  Atm. Environ</a:t>
            </a:r>
          </a:p>
          <a:p>
            <a:r>
              <a:rPr lang="en-US" dirty="0" smtClean="0"/>
              <a:t>Kim et al 2013 (in preparation),  Yasunari et al 213 ( in preparation)</a:t>
            </a:r>
            <a:endParaRPr lang="en-US" dirty="0"/>
          </a:p>
        </p:txBody>
      </p:sp>
      <p:sp>
        <p:nvSpPr>
          <p:cNvPr id="6" name="Title 5"/>
          <p:cNvSpPr>
            <a:spLocks noGrp="1"/>
          </p:cNvSpPr>
          <p:nvPr>
            <p:ph type="ctrTitle"/>
          </p:nvPr>
        </p:nvSpPr>
        <p:spPr>
          <a:xfrm>
            <a:off x="533400" y="1143000"/>
            <a:ext cx="7772400" cy="1752600"/>
          </a:xfrm>
        </p:spPr>
        <p:txBody>
          <a:bodyPr>
            <a:noAutofit/>
          </a:bodyPr>
          <a:lstStyle/>
          <a:p>
            <a:r>
              <a:rPr lang="en-US" sz="2800" dirty="0" smtClean="0">
                <a:latin typeface="Comic Sans MS" pitchFamily="66" charset="0"/>
              </a:rPr>
              <a:t>Possible causes for accelerated melting of glacier and snowpack in the Himalayas/Tibetan Plateau region</a:t>
            </a:r>
            <a:br>
              <a:rPr lang="en-US" sz="2800" dirty="0" smtClean="0">
                <a:latin typeface="Comic Sans MS" pitchFamily="66" charset="0"/>
              </a:rPr>
            </a:br>
            <a:r>
              <a:rPr lang="en-US" sz="2800" dirty="0" smtClean="0">
                <a:latin typeface="Comic Sans MS" pitchFamily="66" charset="0"/>
              </a:rPr>
              <a:t/>
            </a:r>
            <a:br>
              <a:rPr lang="en-US" sz="2800" dirty="0" smtClean="0">
                <a:latin typeface="Comic Sans MS" pitchFamily="66" charset="0"/>
              </a:rPr>
            </a:br>
            <a:endParaRPr lang="en-US" sz="2800" dirty="0">
              <a:latin typeface="Comic Sans MS" pitchFamily="66" charset="0"/>
            </a:endParaRPr>
          </a:p>
        </p:txBody>
      </p:sp>
      <p:sp>
        <p:nvSpPr>
          <p:cNvPr id="7" name="Slide Number Placeholder 6"/>
          <p:cNvSpPr>
            <a:spLocks noGrp="1"/>
          </p:cNvSpPr>
          <p:nvPr>
            <p:ph type="sldNum" sz="quarter" idx="12"/>
          </p:nvPr>
        </p:nvSpPr>
        <p:spPr/>
        <p:txBody>
          <a:bodyPr/>
          <a:lstStyle/>
          <a:p>
            <a:fld id="{E551EC36-5272-4A1F-A856-9380A8172CAC}"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914399"/>
          </a:xfrm>
        </p:spPr>
        <p:txBody>
          <a:bodyPr/>
          <a:lstStyle/>
          <a:p>
            <a:pPr algn="l"/>
            <a:r>
              <a:rPr lang="en-US" dirty="0" smtClean="0"/>
              <a:t>Conclusions</a:t>
            </a:r>
            <a:endParaRPr lang="en-US" dirty="0"/>
          </a:p>
        </p:txBody>
      </p:sp>
      <p:sp>
        <p:nvSpPr>
          <p:cNvPr id="3" name="Subtitle 2"/>
          <p:cNvSpPr>
            <a:spLocks noGrp="1"/>
          </p:cNvSpPr>
          <p:nvPr>
            <p:ph type="subTitle" idx="1"/>
          </p:nvPr>
        </p:nvSpPr>
        <p:spPr>
          <a:xfrm>
            <a:off x="609600" y="1295400"/>
            <a:ext cx="7696200" cy="5105400"/>
          </a:xfrm>
        </p:spPr>
        <p:txBody>
          <a:bodyPr>
            <a:normAutofit fontScale="55000" lnSpcReduction="20000"/>
          </a:bodyPr>
          <a:lstStyle/>
          <a:p>
            <a:pPr algn="l">
              <a:buFont typeface="Arial" pitchFamily="34" charset="0"/>
              <a:buChar char="•"/>
            </a:pPr>
            <a:r>
              <a:rPr lang="en-US" dirty="0" smtClean="0"/>
              <a:t> </a:t>
            </a:r>
            <a:r>
              <a:rPr lang="en-US" dirty="0" smtClean="0">
                <a:solidFill>
                  <a:schemeClr val="tx1"/>
                </a:solidFill>
              </a:rPr>
              <a:t>Significant snow </a:t>
            </a:r>
            <a:r>
              <a:rPr lang="en-US" dirty="0" smtClean="0">
                <a:solidFill>
                  <a:schemeClr val="tx1"/>
                </a:solidFill>
              </a:rPr>
              <a:t>surface </a:t>
            </a:r>
            <a:r>
              <a:rPr lang="en-US" dirty="0" err="1" smtClean="0">
                <a:solidFill>
                  <a:schemeClr val="tx1"/>
                </a:solidFill>
              </a:rPr>
              <a:t>albedo</a:t>
            </a:r>
            <a:r>
              <a:rPr lang="en-US" dirty="0" smtClean="0">
                <a:solidFill>
                  <a:schemeClr val="tx1"/>
                </a:solidFill>
              </a:rPr>
              <a:t> reduction (~ 10-15%) due to darkening by desert dust over Himalayas can be detected from MODIS products</a:t>
            </a:r>
            <a:r>
              <a:rPr lang="en-US" dirty="0" smtClean="0">
                <a:solidFill>
                  <a:schemeClr val="tx1"/>
                </a:solidFill>
              </a:rPr>
              <a:t>.  </a:t>
            </a:r>
            <a:endParaRPr lang="en-US" dirty="0" smtClean="0">
              <a:solidFill>
                <a:schemeClr val="tx1"/>
              </a:solidFill>
            </a:endParaRPr>
          </a:p>
          <a:p>
            <a:pPr algn="l">
              <a:buFont typeface="Arial" pitchFamily="34" charset="0"/>
              <a:buChar char="•"/>
            </a:pPr>
            <a:endParaRPr lang="en-US" dirty="0" smtClean="0">
              <a:solidFill>
                <a:schemeClr val="tx1"/>
              </a:solidFill>
            </a:endParaRPr>
          </a:p>
          <a:p>
            <a:pPr algn="l">
              <a:buFont typeface="Arial" pitchFamily="34" charset="0"/>
              <a:buChar char="•"/>
            </a:pPr>
            <a:r>
              <a:rPr lang="en-US" dirty="0" smtClean="0">
                <a:solidFill>
                  <a:schemeClr val="tx1"/>
                </a:solidFill>
              </a:rPr>
              <a:t> Over Eurasia, under conditions of no atmospheric feedback,  darkening by deposition of dust and BC over snow cover regions can lead to a surface temperature warming (up to 2</a:t>
            </a:r>
            <a:r>
              <a:rPr lang="en-US" baseline="30000" dirty="0" smtClean="0">
                <a:solidFill>
                  <a:schemeClr val="tx1"/>
                </a:solidFill>
              </a:rPr>
              <a:t>o</a:t>
            </a:r>
            <a:r>
              <a:rPr lang="en-US" dirty="0" smtClean="0">
                <a:solidFill>
                  <a:schemeClr val="tx1"/>
                </a:solidFill>
              </a:rPr>
              <a:t> C) during the melting season;  </a:t>
            </a:r>
            <a:endParaRPr lang="en-US" dirty="0" smtClean="0">
              <a:solidFill>
                <a:schemeClr val="tx1"/>
              </a:solidFill>
            </a:endParaRPr>
          </a:p>
          <a:p>
            <a:pPr algn="l">
              <a:buFont typeface="Arial" pitchFamily="34" charset="0"/>
              <a:buChar char="•"/>
            </a:pPr>
            <a:r>
              <a:rPr lang="en-US" dirty="0" smtClean="0">
                <a:solidFill>
                  <a:schemeClr val="tx1"/>
                </a:solidFill>
              </a:rPr>
              <a:t> </a:t>
            </a:r>
            <a:r>
              <a:rPr lang="en-US" dirty="0" smtClean="0">
                <a:solidFill>
                  <a:schemeClr val="tx1"/>
                </a:solidFill>
              </a:rPr>
              <a:t>SND </a:t>
            </a:r>
            <a:r>
              <a:rPr lang="en-US" dirty="0" smtClean="0">
                <a:solidFill>
                  <a:schemeClr val="tx1"/>
                </a:solidFill>
              </a:rPr>
              <a:t>reduces </a:t>
            </a:r>
            <a:r>
              <a:rPr lang="en-US" dirty="0" smtClean="0">
                <a:solidFill>
                  <a:schemeClr val="tx1"/>
                </a:solidFill>
              </a:rPr>
              <a:t>run-off over seasonal snow region but increased run off over permanent snowpack regions around </a:t>
            </a:r>
            <a:r>
              <a:rPr lang="en-US" dirty="0" smtClean="0">
                <a:solidFill>
                  <a:schemeClr val="tx1"/>
                </a:solidFill>
              </a:rPr>
              <a:t> slopes of </a:t>
            </a:r>
            <a:r>
              <a:rPr lang="en-US" dirty="0" smtClean="0">
                <a:solidFill>
                  <a:schemeClr val="tx1"/>
                </a:solidFill>
              </a:rPr>
              <a:t>the </a:t>
            </a:r>
            <a:r>
              <a:rPr lang="en-US" dirty="0" smtClean="0">
                <a:solidFill>
                  <a:schemeClr val="tx1"/>
                </a:solidFill>
              </a:rPr>
              <a:t>TP </a:t>
            </a:r>
            <a:endParaRPr lang="en-US" dirty="0" smtClean="0">
              <a:solidFill>
                <a:schemeClr val="tx1"/>
              </a:solidFill>
            </a:endParaRPr>
          </a:p>
          <a:p>
            <a:pPr algn="l"/>
            <a:endParaRPr lang="en-US" dirty="0" smtClean="0">
              <a:solidFill>
                <a:schemeClr val="tx1"/>
              </a:solidFill>
            </a:endParaRPr>
          </a:p>
          <a:p>
            <a:pPr algn="l">
              <a:buFont typeface="Arial" pitchFamily="34" charset="0"/>
              <a:buChar char="•"/>
            </a:pPr>
            <a:r>
              <a:rPr lang="en-US" dirty="0" smtClean="0">
                <a:solidFill>
                  <a:schemeClr val="tx1"/>
                </a:solidFill>
              </a:rPr>
              <a:t>Increased aerosols over IGP in April-May is associated with early melting and reduced snow cover over the  Himalaya foothills and TP; increased rainfall over N. India foothills, B. of Bengal, and western Ghats; </a:t>
            </a:r>
            <a:r>
              <a:rPr lang="en-US" dirty="0" smtClean="0">
                <a:solidFill>
                  <a:schemeClr val="tx1"/>
                </a:solidFill>
              </a:rPr>
              <a:t> enhanced  the Indian monsoon in </a:t>
            </a:r>
            <a:r>
              <a:rPr lang="en-US" dirty="0" smtClean="0">
                <a:solidFill>
                  <a:schemeClr val="tx1"/>
                </a:solidFill>
              </a:rPr>
              <a:t>May-June, due to </a:t>
            </a:r>
            <a:r>
              <a:rPr lang="en-US" dirty="0" smtClean="0">
                <a:solidFill>
                  <a:schemeClr val="tx1"/>
                </a:solidFill>
              </a:rPr>
              <a:t>both</a:t>
            </a:r>
            <a:r>
              <a:rPr lang="en-US" dirty="0" smtClean="0">
                <a:solidFill>
                  <a:schemeClr val="tx1"/>
                </a:solidFill>
              </a:rPr>
              <a:t> </a:t>
            </a:r>
            <a:r>
              <a:rPr lang="en-US" dirty="0" smtClean="0">
                <a:solidFill>
                  <a:schemeClr val="tx1"/>
                </a:solidFill>
              </a:rPr>
              <a:t>atmosphere heating </a:t>
            </a:r>
            <a:r>
              <a:rPr lang="en-US" dirty="0" smtClean="0">
                <a:solidFill>
                  <a:schemeClr val="tx1"/>
                </a:solidFill>
              </a:rPr>
              <a:t> and SND by </a:t>
            </a:r>
            <a:r>
              <a:rPr lang="en-US" dirty="0" smtClean="0">
                <a:solidFill>
                  <a:schemeClr val="tx1"/>
                </a:solidFill>
              </a:rPr>
              <a:t>absorbing aerosols,  consistent with the EHP hypothesis  (Lau et al 2006,  2010). </a:t>
            </a:r>
            <a:endParaRPr lang="en-US" dirty="0" smtClean="0">
              <a:solidFill>
                <a:schemeClr val="tx1"/>
              </a:solidFill>
            </a:endParaRPr>
          </a:p>
          <a:p>
            <a:pPr algn="l">
              <a:buFont typeface="Arial" pitchFamily="34" charset="0"/>
              <a:buChar char="•"/>
            </a:pPr>
            <a:endParaRPr lang="en-US" dirty="0" smtClean="0">
              <a:solidFill>
                <a:schemeClr val="tx1"/>
              </a:solidFill>
            </a:endParaRPr>
          </a:p>
          <a:p>
            <a:pPr algn="l">
              <a:buFont typeface="Arial" pitchFamily="34" charset="0"/>
              <a:buChar char="•"/>
            </a:pPr>
            <a:r>
              <a:rPr lang="en-US" dirty="0" smtClean="0">
                <a:solidFill>
                  <a:schemeClr val="tx1"/>
                </a:solidFill>
                <a:sym typeface="Wingdings" pitchFamily="2" charset="2"/>
              </a:rPr>
              <a:t>Results implies an under-estimate of land surface warming in </a:t>
            </a:r>
            <a:r>
              <a:rPr lang="en-US" dirty="0" err="1" smtClean="0">
                <a:solidFill>
                  <a:schemeClr val="tx1"/>
                </a:solidFill>
                <a:sym typeface="Wingdings" pitchFamily="2" charset="2"/>
              </a:rPr>
              <a:t>extratropics</a:t>
            </a:r>
            <a:r>
              <a:rPr lang="en-US" dirty="0" smtClean="0">
                <a:solidFill>
                  <a:schemeClr val="tx1"/>
                </a:solidFill>
                <a:sym typeface="Wingdings" pitchFamily="2" charset="2"/>
              </a:rPr>
              <a:t> if SND effect is not included  (most  IPCC models in AR5 do not include snow darkening effect).</a:t>
            </a:r>
            <a:r>
              <a:rPr lang="en-US" dirty="0" smtClean="0">
                <a:solidFill>
                  <a:schemeClr val="tx1"/>
                </a:solidFill>
              </a:rPr>
              <a:t>   Ongoing MAP  modeling investigation  (PI: W. Lau) to explore enhanced heat wave/drought over Eurasia by SND effect.</a:t>
            </a:r>
            <a:endParaRPr lang="en-US" dirty="0" smtClean="0">
              <a:solidFill>
                <a:schemeClr val="tx1"/>
              </a:solidFill>
            </a:endParaRPr>
          </a:p>
          <a:p>
            <a:pPr algn="l"/>
            <a:endParaRPr lang="en-US" dirty="0" smtClean="0"/>
          </a:p>
          <a:p>
            <a:pPr algn="l"/>
            <a:endParaRPr lang="en-US" dirty="0" smtClean="0"/>
          </a:p>
          <a:p>
            <a:pPr algn="l"/>
            <a:endParaRPr lang="en-US" dirty="0" smtClean="0"/>
          </a:p>
          <a:p>
            <a:pPr algn="l"/>
            <a:endParaRPr lang="en-US" dirty="0"/>
          </a:p>
        </p:txBody>
      </p:sp>
      <p:sp>
        <p:nvSpPr>
          <p:cNvPr id="4" name="Slide Number Placeholder 3"/>
          <p:cNvSpPr>
            <a:spLocks noGrp="1"/>
          </p:cNvSpPr>
          <p:nvPr>
            <p:ph type="sldNum" sz="quarter" idx="12"/>
          </p:nvPr>
        </p:nvSpPr>
        <p:spPr/>
        <p:txBody>
          <a:bodyPr/>
          <a:lstStyle/>
          <a:p>
            <a:fld id="{E551EC36-5272-4A1F-A856-9380A8172CAC}"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0"/>
            <a:ext cx="8229600" cy="1143000"/>
          </a:xfrm>
        </p:spPr>
        <p:txBody>
          <a:bodyPr/>
          <a:lstStyle/>
          <a:p>
            <a:r>
              <a:rPr lang="en-US" dirty="0" smtClean="0"/>
              <a:t>Back-UP</a:t>
            </a:r>
            <a:endParaRPr lang="en-US" dirty="0"/>
          </a:p>
        </p:txBody>
      </p:sp>
      <p:sp>
        <p:nvSpPr>
          <p:cNvPr id="3" name="Slide Number Placeholder 2"/>
          <p:cNvSpPr>
            <a:spLocks noGrp="1"/>
          </p:cNvSpPr>
          <p:nvPr>
            <p:ph type="sldNum" sz="quarter" idx="12"/>
          </p:nvPr>
        </p:nvSpPr>
        <p:spPr/>
        <p:txBody>
          <a:bodyPr/>
          <a:lstStyle/>
          <a:p>
            <a:fld id="{E551EC36-5272-4A1F-A856-9380A8172CAC}"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gure3_LATEST.tif"/>
          <p:cNvPicPr>
            <a:picLocks noChangeAspect="1"/>
          </p:cNvPicPr>
          <p:nvPr/>
        </p:nvPicPr>
        <p:blipFill>
          <a:blip r:embed="rId2" cstate="print"/>
          <a:stretch>
            <a:fillRect/>
          </a:stretch>
        </p:blipFill>
        <p:spPr>
          <a:xfrm>
            <a:off x="76200" y="1752601"/>
            <a:ext cx="8921351" cy="3657600"/>
          </a:xfrm>
          <a:prstGeom prst="rect">
            <a:avLst/>
          </a:prstGeom>
        </p:spPr>
      </p:pic>
      <p:sp>
        <p:nvSpPr>
          <p:cNvPr id="4" name="TextBox 3"/>
          <p:cNvSpPr txBox="1"/>
          <p:nvPr/>
        </p:nvSpPr>
        <p:spPr>
          <a:xfrm>
            <a:off x="304800" y="1044714"/>
            <a:ext cx="4038600" cy="830997"/>
          </a:xfrm>
          <a:prstGeom prst="rect">
            <a:avLst/>
          </a:prstGeom>
          <a:noFill/>
        </p:spPr>
        <p:txBody>
          <a:bodyPr wrap="square" rtlCol="0">
            <a:spAutoFit/>
          </a:bodyPr>
          <a:lstStyle/>
          <a:p>
            <a:pPr algn="ctr"/>
            <a:r>
              <a:rPr lang="en-US" sz="2400" i="1" dirty="0" smtClean="0"/>
              <a:t>   Snow surface reflectance	 (with dust impurity)</a:t>
            </a:r>
            <a:endParaRPr lang="en-US" sz="2400" i="1" dirty="0"/>
          </a:p>
        </p:txBody>
      </p:sp>
      <p:sp>
        <p:nvSpPr>
          <p:cNvPr id="8" name="Rectangle 7"/>
          <p:cNvSpPr/>
          <p:nvPr/>
        </p:nvSpPr>
        <p:spPr>
          <a:xfrm>
            <a:off x="914400" y="152400"/>
            <a:ext cx="7543800" cy="523220"/>
          </a:xfrm>
          <a:prstGeom prst="rect">
            <a:avLst/>
          </a:prstGeom>
        </p:spPr>
        <p:txBody>
          <a:bodyPr wrap="square">
            <a:spAutoFit/>
          </a:bodyPr>
          <a:lstStyle/>
          <a:p>
            <a:pPr algn="ctr"/>
            <a:r>
              <a:rPr lang="en-GB" sz="2800" b="1" dirty="0" smtClean="0">
                <a:solidFill>
                  <a:srgbClr val="3333CC"/>
                </a:solidFill>
              </a:rPr>
              <a:t>Model sensitivity study of Snow Reflectance </a:t>
            </a:r>
            <a:endParaRPr lang="en-US" sz="2800" b="1" dirty="0">
              <a:solidFill>
                <a:srgbClr val="3333CC"/>
              </a:solidFill>
            </a:endParaRPr>
          </a:p>
        </p:txBody>
      </p:sp>
      <p:sp>
        <p:nvSpPr>
          <p:cNvPr id="9" name="TextBox 8"/>
          <p:cNvSpPr txBox="1"/>
          <p:nvPr/>
        </p:nvSpPr>
        <p:spPr>
          <a:xfrm>
            <a:off x="4953000" y="1051917"/>
            <a:ext cx="3505200" cy="830997"/>
          </a:xfrm>
          <a:prstGeom prst="rect">
            <a:avLst/>
          </a:prstGeom>
          <a:noFill/>
        </p:spPr>
        <p:txBody>
          <a:bodyPr wrap="square" rtlCol="0">
            <a:spAutoFit/>
          </a:bodyPr>
          <a:lstStyle/>
          <a:p>
            <a:pPr algn="ctr"/>
            <a:r>
              <a:rPr lang="en-US" sz="2400" i="1" dirty="0" smtClean="0"/>
              <a:t> TOA reflectance           (with dust above snow)</a:t>
            </a:r>
            <a:endParaRPr lang="en-US" sz="2400" i="1" dirty="0"/>
          </a:p>
        </p:txBody>
      </p:sp>
      <p:sp>
        <p:nvSpPr>
          <p:cNvPr id="7" name="Rectangle 6"/>
          <p:cNvSpPr/>
          <p:nvPr/>
        </p:nvSpPr>
        <p:spPr>
          <a:xfrm>
            <a:off x="0" y="5581471"/>
            <a:ext cx="9144000" cy="1200329"/>
          </a:xfrm>
          <a:prstGeom prst="rect">
            <a:avLst/>
          </a:prstGeom>
        </p:spPr>
        <p:txBody>
          <a:bodyPr wrap="square">
            <a:spAutoFit/>
          </a:bodyPr>
          <a:lstStyle/>
          <a:p>
            <a:r>
              <a:rPr lang="en-US" dirty="0" smtClean="0"/>
              <a:t>Model sensitivity calculations of reflectance of (a) pure snow mixed with varying levels of dust impurity at solar zenith, viewing zenith, and relative azimuth angles of 30°, 20°, and 140°, respectively, and (b) reduction of TOA reflectance due to dust above clean snow, with VIS-NIR gradient shown as ratio of reflectance between 0.47 and 0.86 µm (secondary </a:t>
            </a:r>
            <a:r>
              <a:rPr lang="en-US" i="1" dirty="0" smtClean="0"/>
              <a:t>y</a:t>
            </a:r>
            <a:r>
              <a:rPr lang="en-US" dirty="0" smtClean="0"/>
              <a:t> axis).</a:t>
            </a:r>
            <a:endParaRPr lang="en-US" dirty="0"/>
          </a:p>
        </p:txBody>
      </p:sp>
      <p:sp>
        <p:nvSpPr>
          <p:cNvPr id="11" name="Slide Number Placeholder 10"/>
          <p:cNvSpPr>
            <a:spLocks noGrp="1"/>
          </p:cNvSpPr>
          <p:nvPr>
            <p:ph type="sldNum" sz="quarter" idx="12"/>
          </p:nvPr>
        </p:nvSpPr>
        <p:spPr/>
        <p:txBody>
          <a:bodyPr/>
          <a:lstStyle/>
          <a:p>
            <a:fld id="{E551EC36-5272-4A1F-A856-9380A8172CAC}"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3175"/>
            <a:ext cx="7772400" cy="765175"/>
          </a:xfrm>
        </p:spPr>
        <p:txBody>
          <a:bodyPr>
            <a:normAutofit/>
          </a:bodyPr>
          <a:lstStyle/>
          <a:p>
            <a:r>
              <a:rPr lang="en-US" sz="3600" b="1" dirty="0" smtClean="0">
                <a:solidFill>
                  <a:srgbClr val="3333CC"/>
                </a:solidFill>
              </a:rPr>
              <a:t>Conclusions</a:t>
            </a:r>
            <a:endParaRPr lang="en-US" sz="3600" b="1" dirty="0">
              <a:solidFill>
                <a:srgbClr val="3333CC"/>
              </a:solidFill>
            </a:endParaRPr>
          </a:p>
        </p:txBody>
      </p:sp>
      <p:sp>
        <p:nvSpPr>
          <p:cNvPr id="4" name="Subtitle 3"/>
          <p:cNvSpPr>
            <a:spLocks noGrp="1"/>
          </p:cNvSpPr>
          <p:nvPr>
            <p:ph type="subTitle" idx="1"/>
          </p:nvPr>
        </p:nvSpPr>
        <p:spPr>
          <a:xfrm>
            <a:off x="0" y="609600"/>
            <a:ext cx="9372600" cy="1752600"/>
          </a:xfrm>
        </p:spPr>
        <p:txBody>
          <a:bodyPr>
            <a:noAutofit/>
          </a:bodyPr>
          <a:lstStyle/>
          <a:p>
            <a:pPr algn="l">
              <a:buFont typeface="Wingdings" pitchFamily="2" charset="2"/>
              <a:buChar char="Ø"/>
            </a:pPr>
            <a:r>
              <a:rPr lang="en-US" sz="2000" dirty="0" smtClean="0">
                <a:solidFill>
                  <a:schemeClr val="tx1"/>
                </a:solidFill>
              </a:rPr>
              <a:t> From an observational viewpoint, this study underscores the </a:t>
            </a:r>
            <a:r>
              <a:rPr lang="en-US" sz="2000" b="1" i="1" dirty="0" smtClean="0">
                <a:solidFill>
                  <a:schemeClr val="tx1"/>
                </a:solidFill>
              </a:rPr>
              <a:t>possible effects</a:t>
            </a:r>
          </a:p>
          <a:p>
            <a:pPr algn="l"/>
            <a:r>
              <a:rPr lang="en-US" sz="2000" b="1" i="1" dirty="0" smtClean="0">
                <a:solidFill>
                  <a:schemeClr val="tx1"/>
                </a:solidFill>
              </a:rPr>
              <a:t>     of mineral dust deposition towards snow darkening in the western </a:t>
            </a:r>
          </a:p>
          <a:p>
            <a:pPr algn="l"/>
            <a:r>
              <a:rPr lang="en-US" sz="2000" b="1" i="1" dirty="0" smtClean="0">
                <a:solidFill>
                  <a:schemeClr val="tx1"/>
                </a:solidFill>
              </a:rPr>
              <a:t>     Himalayas</a:t>
            </a:r>
            <a:r>
              <a:rPr lang="en-US" sz="2000" dirty="0" smtClean="0">
                <a:solidFill>
                  <a:schemeClr val="tx1"/>
                </a:solidFill>
              </a:rPr>
              <a:t>, with potential implications to </a:t>
            </a:r>
            <a:r>
              <a:rPr lang="en-US" sz="2000" b="1" i="1" dirty="0" smtClean="0">
                <a:solidFill>
                  <a:schemeClr val="tx1"/>
                </a:solidFill>
              </a:rPr>
              <a:t>accelerated seasonal snowmelt </a:t>
            </a:r>
          </a:p>
          <a:p>
            <a:pPr algn="l"/>
            <a:r>
              <a:rPr lang="en-US" sz="2000" b="1" i="1" dirty="0" smtClean="0">
                <a:solidFill>
                  <a:schemeClr val="tx1"/>
                </a:solidFill>
              </a:rPr>
              <a:t>     and regional snow-albedo feedbacks</a:t>
            </a:r>
            <a:r>
              <a:rPr lang="en-US" sz="2000" dirty="0" smtClean="0">
                <a:solidFill>
                  <a:schemeClr val="tx1"/>
                </a:solidFill>
              </a:rPr>
              <a:t>. Characteristic </a:t>
            </a:r>
            <a:r>
              <a:rPr lang="en-US" sz="2000" b="1" i="1" dirty="0" smtClean="0">
                <a:solidFill>
                  <a:schemeClr val="tx1"/>
                </a:solidFill>
              </a:rPr>
              <a:t>VIS-NIR gradient</a:t>
            </a:r>
            <a:r>
              <a:rPr lang="en-US" sz="2000" dirty="0" smtClean="0">
                <a:solidFill>
                  <a:schemeClr val="tx1"/>
                </a:solidFill>
              </a:rPr>
              <a:t> is </a:t>
            </a:r>
          </a:p>
          <a:p>
            <a:pPr algn="l"/>
            <a:r>
              <a:rPr lang="en-US" sz="2000" dirty="0" smtClean="0">
                <a:solidFill>
                  <a:schemeClr val="tx1"/>
                </a:solidFill>
              </a:rPr>
              <a:t>     consistent with theoretical simulations of dust impurity-based reduction of </a:t>
            </a:r>
          </a:p>
          <a:p>
            <a:pPr algn="l"/>
            <a:r>
              <a:rPr lang="en-US" sz="2000" dirty="0" smtClean="0">
                <a:solidFill>
                  <a:schemeClr val="tx1"/>
                </a:solidFill>
              </a:rPr>
              <a:t>     snow reflectance. </a:t>
            </a:r>
            <a:r>
              <a:rPr lang="en-US" sz="2000" dirty="0">
                <a:solidFill>
                  <a:schemeClr val="tx1"/>
                </a:solidFill>
              </a:rPr>
              <a:t>While the role of black carbon in snow cannot be ruled out, our </a:t>
            </a:r>
            <a:r>
              <a:rPr lang="en-US" sz="2000" dirty="0" smtClean="0">
                <a:solidFill>
                  <a:schemeClr val="tx1"/>
                </a:solidFill>
              </a:rPr>
              <a:t> </a:t>
            </a:r>
          </a:p>
          <a:p>
            <a:pPr algn="l"/>
            <a:r>
              <a:rPr lang="en-US" sz="2000" dirty="0">
                <a:solidFill>
                  <a:schemeClr val="tx1"/>
                </a:solidFill>
              </a:rPr>
              <a:t> </a:t>
            </a:r>
            <a:r>
              <a:rPr lang="en-US" sz="2000" dirty="0" smtClean="0">
                <a:solidFill>
                  <a:schemeClr val="tx1"/>
                </a:solidFill>
              </a:rPr>
              <a:t>    satellite-based </a:t>
            </a:r>
            <a:r>
              <a:rPr lang="en-US" sz="2000" dirty="0">
                <a:solidFill>
                  <a:schemeClr val="tx1"/>
                </a:solidFill>
              </a:rPr>
              <a:t>analysis suggests the observed spectral reflectance gradient </a:t>
            </a:r>
            <a:endParaRPr lang="en-US" sz="2000" dirty="0" smtClean="0">
              <a:solidFill>
                <a:schemeClr val="tx1"/>
              </a:solidFill>
            </a:endParaRPr>
          </a:p>
          <a:p>
            <a:pPr algn="l"/>
            <a:r>
              <a:rPr lang="en-US" sz="2000" dirty="0">
                <a:solidFill>
                  <a:schemeClr val="tx1"/>
                </a:solidFill>
              </a:rPr>
              <a:t> </a:t>
            </a:r>
            <a:r>
              <a:rPr lang="en-US" sz="2000" dirty="0" smtClean="0">
                <a:solidFill>
                  <a:schemeClr val="tx1"/>
                </a:solidFill>
              </a:rPr>
              <a:t>    dominated </a:t>
            </a:r>
            <a:r>
              <a:rPr lang="en-US" sz="2000" dirty="0">
                <a:solidFill>
                  <a:schemeClr val="tx1"/>
                </a:solidFill>
              </a:rPr>
              <a:t>by dust-induced solar absorption during </a:t>
            </a:r>
            <a:r>
              <a:rPr lang="en-US" sz="2000" dirty="0" smtClean="0">
                <a:solidFill>
                  <a:schemeClr val="tx1"/>
                </a:solidFill>
              </a:rPr>
              <a:t>pre-monsoon </a:t>
            </a:r>
            <a:r>
              <a:rPr lang="en-US" sz="2000" dirty="0">
                <a:solidFill>
                  <a:schemeClr val="tx1"/>
                </a:solidFill>
              </a:rPr>
              <a:t>season.</a:t>
            </a:r>
            <a:endParaRPr lang="en-US" sz="2000" dirty="0" smtClean="0">
              <a:solidFill>
                <a:schemeClr val="tx1"/>
              </a:solidFill>
            </a:endParaRPr>
          </a:p>
          <a:p>
            <a:pPr algn="l"/>
            <a:endParaRPr lang="en-US" sz="2000" dirty="0" smtClean="0">
              <a:solidFill>
                <a:schemeClr val="tx1"/>
              </a:solidFill>
            </a:endParaRPr>
          </a:p>
          <a:p>
            <a:pPr algn="l">
              <a:buFont typeface="Wingdings" pitchFamily="2" charset="2"/>
              <a:buChar char="Ø"/>
            </a:pPr>
            <a:r>
              <a:rPr lang="en-US" sz="2000" dirty="0" smtClean="0">
                <a:solidFill>
                  <a:schemeClr val="tx1"/>
                </a:solidFill>
              </a:rPr>
              <a:t> </a:t>
            </a:r>
            <a:r>
              <a:rPr lang="en-US" sz="2000" b="1" i="1" dirty="0" smtClean="0">
                <a:solidFill>
                  <a:schemeClr val="tx1"/>
                </a:solidFill>
              </a:rPr>
              <a:t>Satellite data </a:t>
            </a:r>
            <a:r>
              <a:rPr lang="en-US" sz="2000" dirty="0" smtClean="0">
                <a:solidFill>
                  <a:schemeClr val="tx1"/>
                </a:solidFill>
              </a:rPr>
              <a:t>are useful in inferring dust deposition in snow; but </a:t>
            </a:r>
          </a:p>
          <a:p>
            <a:pPr algn="l"/>
            <a:r>
              <a:rPr lang="en-US" sz="2000" dirty="0" smtClean="0">
                <a:solidFill>
                  <a:schemeClr val="tx1"/>
                </a:solidFill>
              </a:rPr>
              <a:t>     </a:t>
            </a:r>
            <a:r>
              <a:rPr lang="en-US" sz="2000" b="1" i="1" dirty="0" smtClean="0">
                <a:solidFill>
                  <a:schemeClr val="tx1"/>
                </a:solidFill>
              </a:rPr>
              <a:t>uncertainties</a:t>
            </a:r>
            <a:r>
              <a:rPr lang="en-US" sz="2000" dirty="0" smtClean="0">
                <a:solidFill>
                  <a:schemeClr val="tx1"/>
                </a:solidFill>
              </a:rPr>
              <a:t> remain and need to be further minimized (e.g. sub-pixel </a:t>
            </a:r>
          </a:p>
          <a:p>
            <a:pPr algn="l"/>
            <a:r>
              <a:rPr lang="en-US" sz="2000" dirty="0" smtClean="0">
                <a:solidFill>
                  <a:schemeClr val="tx1"/>
                </a:solidFill>
              </a:rPr>
              <a:t>     contamination, atmospheric aerosol correction).</a:t>
            </a:r>
          </a:p>
          <a:p>
            <a:pPr algn="l"/>
            <a:endParaRPr lang="en-US" sz="2000" dirty="0" smtClean="0">
              <a:solidFill>
                <a:schemeClr val="tx1"/>
              </a:solidFill>
            </a:endParaRPr>
          </a:p>
          <a:p>
            <a:pPr algn="l">
              <a:buFont typeface="Wingdings" pitchFamily="2" charset="2"/>
              <a:buChar char="Ø"/>
            </a:pPr>
            <a:r>
              <a:rPr lang="en-US" sz="2000" dirty="0" smtClean="0">
                <a:solidFill>
                  <a:schemeClr val="tx1"/>
                </a:solidFill>
              </a:rPr>
              <a:t> </a:t>
            </a:r>
            <a:r>
              <a:rPr lang="en-US" sz="2000" b="1" i="1" dirty="0" smtClean="0">
                <a:solidFill>
                  <a:schemeClr val="tx1"/>
                </a:solidFill>
              </a:rPr>
              <a:t>Ground-based measurements</a:t>
            </a:r>
            <a:r>
              <a:rPr lang="en-US" sz="2000" dirty="0" smtClean="0">
                <a:solidFill>
                  <a:schemeClr val="tx1"/>
                </a:solidFill>
              </a:rPr>
              <a:t> of aerosol properties, particularly dust and </a:t>
            </a:r>
          </a:p>
          <a:p>
            <a:pPr algn="l"/>
            <a:r>
              <a:rPr lang="en-US" sz="2000" dirty="0" smtClean="0">
                <a:solidFill>
                  <a:schemeClr val="tx1"/>
                </a:solidFill>
              </a:rPr>
              <a:t>     BC, as well as coincident snow albedo (and impurity) characterization in </a:t>
            </a:r>
          </a:p>
          <a:p>
            <a:pPr algn="l"/>
            <a:r>
              <a:rPr lang="en-US" sz="2000" dirty="0" smtClean="0">
                <a:solidFill>
                  <a:schemeClr val="tx1"/>
                </a:solidFill>
              </a:rPr>
              <a:t>     the Himalayas are required to </a:t>
            </a:r>
            <a:r>
              <a:rPr lang="en-US" sz="2000" b="1" i="1" dirty="0" smtClean="0">
                <a:solidFill>
                  <a:schemeClr val="tx1"/>
                </a:solidFill>
              </a:rPr>
              <a:t>quantify the aerosol-snow radiative </a:t>
            </a:r>
          </a:p>
          <a:p>
            <a:pPr algn="l"/>
            <a:r>
              <a:rPr lang="en-US" sz="2000" b="1" i="1" dirty="0" smtClean="0">
                <a:solidFill>
                  <a:schemeClr val="tx1"/>
                </a:solidFill>
              </a:rPr>
              <a:t>     coupling in order to further understand effects of snow darkening</a:t>
            </a:r>
            <a:r>
              <a:rPr lang="en-US" sz="2000" dirty="0" smtClean="0">
                <a:solidFill>
                  <a:schemeClr val="tx1"/>
                </a:solidFill>
              </a:rPr>
              <a:t>.</a:t>
            </a:r>
          </a:p>
        </p:txBody>
      </p:sp>
      <p:sp>
        <p:nvSpPr>
          <p:cNvPr id="5" name="Slide Number Placeholder 4"/>
          <p:cNvSpPr>
            <a:spLocks noGrp="1"/>
          </p:cNvSpPr>
          <p:nvPr>
            <p:ph type="sldNum" sz="quarter" idx="12"/>
          </p:nvPr>
        </p:nvSpPr>
        <p:spPr/>
        <p:txBody>
          <a:bodyPr/>
          <a:lstStyle/>
          <a:p>
            <a:fld id="{E551EC36-5272-4A1F-A856-9380A8172CAC}"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971800" y="533400"/>
            <a:ext cx="6172200" cy="430887"/>
          </a:xfrm>
          <a:prstGeom prst="rect">
            <a:avLst/>
          </a:prstGeom>
          <a:noFill/>
        </p:spPr>
        <p:txBody>
          <a:bodyPr wrap="square" rtlCol="0">
            <a:spAutoFit/>
          </a:bodyPr>
          <a:lstStyle/>
          <a:p>
            <a:pPr algn="r"/>
            <a:r>
              <a:rPr lang="en-US" sz="2200" b="1" dirty="0" smtClean="0"/>
              <a:t>CERES Top-of-Atmosphere Shortwave Flux</a:t>
            </a:r>
            <a:endParaRPr lang="en-US" sz="2200" b="1" dirty="0"/>
          </a:p>
        </p:txBody>
      </p:sp>
      <p:grpSp>
        <p:nvGrpSpPr>
          <p:cNvPr id="2" name="Group 25"/>
          <p:cNvGrpSpPr/>
          <p:nvPr/>
        </p:nvGrpSpPr>
        <p:grpSpPr>
          <a:xfrm>
            <a:off x="3962400" y="990600"/>
            <a:ext cx="5715000" cy="3276600"/>
            <a:chOff x="0" y="1219200"/>
            <a:chExt cx="6553200" cy="3742038"/>
          </a:xfrm>
        </p:grpSpPr>
        <p:grpSp>
          <p:nvGrpSpPr>
            <p:cNvPr id="3" name="Group 10"/>
            <p:cNvGrpSpPr/>
            <p:nvPr/>
          </p:nvGrpSpPr>
          <p:grpSpPr>
            <a:xfrm>
              <a:off x="0" y="1219200"/>
              <a:ext cx="6553200" cy="3742038"/>
              <a:chOff x="7200427" y="677562"/>
              <a:chExt cx="8445440" cy="4961238"/>
            </a:xfrm>
          </p:grpSpPr>
          <p:grpSp>
            <p:nvGrpSpPr>
              <p:cNvPr id="4" name="Group 75"/>
              <p:cNvGrpSpPr/>
              <p:nvPr/>
            </p:nvGrpSpPr>
            <p:grpSpPr>
              <a:xfrm>
                <a:off x="7200427" y="677562"/>
                <a:ext cx="7277573" cy="4961238"/>
                <a:chOff x="7200427" y="677562"/>
                <a:chExt cx="7277573" cy="4961238"/>
              </a:xfrm>
            </p:grpSpPr>
            <p:pic>
              <p:nvPicPr>
                <p:cNvPr id="15" name="Picture 14" descr="ceres_jun9_2003_terra.png"/>
                <p:cNvPicPr>
                  <a:picLocks noChangeAspect="1"/>
                </p:cNvPicPr>
                <p:nvPr/>
              </p:nvPicPr>
              <p:blipFill>
                <a:blip r:embed="rId3" cstate="print"/>
                <a:srcRect l="23015" t="14392" r="19160" b="24777"/>
                <a:stretch>
                  <a:fillRect/>
                </a:stretch>
              </p:blipFill>
              <p:spPr>
                <a:xfrm>
                  <a:off x="7200427" y="677562"/>
                  <a:ext cx="7277573" cy="4961238"/>
                </a:xfrm>
                <a:prstGeom prst="rect">
                  <a:avLst/>
                </a:prstGeom>
              </p:spPr>
            </p:pic>
            <p:cxnSp>
              <p:nvCxnSpPr>
                <p:cNvPr id="16" name="Straight Connector 15"/>
                <p:cNvCxnSpPr/>
                <p:nvPr/>
              </p:nvCxnSpPr>
              <p:spPr>
                <a:xfrm>
                  <a:off x="7924800" y="978243"/>
                  <a:ext cx="0" cy="45102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3998783" y="978243"/>
                  <a:ext cx="0" cy="451021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931713" y="963209"/>
                  <a:ext cx="60278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985964" y="5500487"/>
                  <a:ext cx="602788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 name="Picture 12" descr="ceres_colorbar.png"/>
              <p:cNvPicPr>
                <a:picLocks noChangeAspect="1"/>
              </p:cNvPicPr>
              <p:nvPr/>
            </p:nvPicPr>
            <p:blipFill>
              <a:blip r:embed="rId4" cstate="print"/>
              <a:stretch>
                <a:fillRect/>
              </a:stretch>
            </p:blipFill>
            <p:spPr>
              <a:xfrm>
                <a:off x="14097000" y="1264920"/>
                <a:ext cx="698373" cy="4297680"/>
              </a:xfrm>
              <a:prstGeom prst="rect">
                <a:avLst/>
              </a:prstGeom>
            </p:spPr>
          </p:pic>
          <p:sp>
            <p:nvSpPr>
              <p:cNvPr id="14" name="TextBox 13"/>
              <p:cNvSpPr txBox="1"/>
              <p:nvPr/>
            </p:nvSpPr>
            <p:spPr>
              <a:xfrm>
                <a:off x="13969468" y="879616"/>
                <a:ext cx="1676399" cy="489836"/>
              </a:xfrm>
              <a:prstGeom prst="rect">
                <a:avLst/>
              </a:prstGeom>
              <a:noFill/>
            </p:spPr>
            <p:txBody>
              <a:bodyPr wrap="square" rtlCol="0">
                <a:spAutoFit/>
              </a:bodyPr>
              <a:lstStyle/>
              <a:p>
                <a:r>
                  <a:rPr lang="en-US" sz="1600" dirty="0" smtClean="0"/>
                  <a:t>Wm</a:t>
                </a:r>
                <a:r>
                  <a:rPr lang="en-US" sz="1600" baseline="30000" dirty="0" smtClean="0"/>
                  <a:t>-2</a:t>
                </a:r>
                <a:endParaRPr lang="en-US" sz="1600" baseline="30000" dirty="0"/>
              </a:p>
            </p:txBody>
          </p:sp>
        </p:grpSp>
        <p:sp>
          <p:nvSpPr>
            <p:cNvPr id="21" name="Oval 20"/>
            <p:cNvSpPr/>
            <p:nvPr/>
          </p:nvSpPr>
          <p:spPr>
            <a:xfrm rot="1985091">
              <a:off x="2963868" y="3010338"/>
              <a:ext cx="1971614" cy="876849"/>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0" y="4876800"/>
            <a:ext cx="8991600" cy="1107996"/>
          </a:xfrm>
          <a:prstGeom prst="rect">
            <a:avLst/>
          </a:prstGeom>
          <a:noFill/>
        </p:spPr>
        <p:txBody>
          <a:bodyPr wrap="square" rtlCol="0">
            <a:spAutoFit/>
          </a:bodyPr>
          <a:lstStyle/>
          <a:p>
            <a:r>
              <a:rPr lang="en-US" sz="2200" dirty="0" smtClean="0">
                <a:solidFill>
                  <a:srgbClr val="FF0000"/>
                </a:solidFill>
              </a:rPr>
              <a:t>Darkening observed over dust-laden western Himalaya with reduced TOA reflected shortwave flux (250-400Wm</a:t>
            </a:r>
            <a:r>
              <a:rPr lang="en-US" sz="2200" baseline="30000" dirty="0" smtClean="0">
                <a:solidFill>
                  <a:srgbClr val="FF0000"/>
                </a:solidFill>
              </a:rPr>
              <a:t>-2</a:t>
            </a:r>
            <a:r>
              <a:rPr lang="en-US" sz="2200" dirty="0" smtClean="0">
                <a:solidFill>
                  <a:srgbClr val="FF0000"/>
                </a:solidFill>
              </a:rPr>
              <a:t>), compared to northern Hindu-Kush-Karakoram (400-500Wm</a:t>
            </a:r>
            <a:r>
              <a:rPr lang="en-US" sz="2200" baseline="30000" dirty="0" smtClean="0">
                <a:solidFill>
                  <a:srgbClr val="FF0000"/>
                </a:solidFill>
              </a:rPr>
              <a:t>-2</a:t>
            </a:r>
            <a:r>
              <a:rPr lang="en-US" sz="2200" dirty="0" smtClean="0">
                <a:solidFill>
                  <a:srgbClr val="FF0000"/>
                </a:solidFill>
              </a:rPr>
              <a:t>), outside of dust front.</a:t>
            </a:r>
            <a:endParaRPr lang="en-US" sz="2200" dirty="0">
              <a:solidFill>
                <a:srgbClr val="FF0000"/>
              </a:solidFill>
            </a:endParaRPr>
          </a:p>
        </p:txBody>
      </p:sp>
      <p:pic>
        <p:nvPicPr>
          <p:cNvPr id="24" name="Picture 23" descr="AOT_time_series.png"/>
          <p:cNvPicPr>
            <a:picLocks noChangeAspect="1"/>
          </p:cNvPicPr>
          <p:nvPr/>
        </p:nvPicPr>
        <p:blipFill>
          <a:blip r:embed="rId5" cstate="print"/>
          <a:stretch>
            <a:fillRect/>
          </a:stretch>
        </p:blipFill>
        <p:spPr>
          <a:xfrm>
            <a:off x="0" y="1067562"/>
            <a:ext cx="3575957" cy="3504438"/>
          </a:xfrm>
          <a:prstGeom prst="rect">
            <a:avLst/>
          </a:prstGeom>
        </p:spPr>
      </p:pic>
      <p:sp>
        <p:nvSpPr>
          <p:cNvPr id="22" name="TextBox 21"/>
          <p:cNvSpPr txBox="1"/>
          <p:nvPr/>
        </p:nvSpPr>
        <p:spPr>
          <a:xfrm>
            <a:off x="76200" y="533400"/>
            <a:ext cx="3886200" cy="430887"/>
          </a:xfrm>
          <a:prstGeom prst="rect">
            <a:avLst/>
          </a:prstGeom>
          <a:noFill/>
        </p:spPr>
        <p:txBody>
          <a:bodyPr wrap="square" rtlCol="0">
            <a:spAutoFit/>
          </a:bodyPr>
          <a:lstStyle/>
          <a:p>
            <a:r>
              <a:rPr lang="en-US" sz="2200" b="1" dirty="0" smtClean="0"/>
              <a:t>MODIS/Aerosol Optical Depth</a:t>
            </a:r>
            <a:endParaRPr lang="en-US" sz="2200" b="1" dirty="0"/>
          </a:p>
        </p:txBody>
      </p:sp>
      <p:sp>
        <p:nvSpPr>
          <p:cNvPr id="25" name="TextBox 24"/>
          <p:cNvSpPr txBox="1"/>
          <p:nvPr/>
        </p:nvSpPr>
        <p:spPr>
          <a:xfrm>
            <a:off x="5410200" y="4267200"/>
            <a:ext cx="2209800" cy="461665"/>
          </a:xfrm>
          <a:prstGeom prst="rect">
            <a:avLst/>
          </a:prstGeom>
          <a:noFill/>
        </p:spPr>
        <p:txBody>
          <a:bodyPr wrap="square" rtlCol="0">
            <a:spAutoFit/>
          </a:bodyPr>
          <a:lstStyle/>
          <a:p>
            <a:pPr algn="ctr"/>
            <a:r>
              <a:rPr lang="en-US" sz="2400" b="1" dirty="0" smtClean="0"/>
              <a:t>9 June 2003</a:t>
            </a:r>
            <a:endParaRPr lang="en-US" sz="2400" b="1" dirty="0"/>
          </a:p>
        </p:txBody>
      </p:sp>
      <p:sp>
        <p:nvSpPr>
          <p:cNvPr id="26" name="Slide Number Placeholder 25"/>
          <p:cNvSpPr>
            <a:spLocks noGrp="1"/>
          </p:cNvSpPr>
          <p:nvPr>
            <p:ph type="sldNum" sz="quarter" idx="12"/>
          </p:nvPr>
        </p:nvSpPr>
        <p:spPr/>
        <p:txBody>
          <a:bodyPr/>
          <a:lstStyle/>
          <a:p>
            <a:fld id="{E551EC36-5272-4A1F-A856-9380A8172CAC}" type="slidenum">
              <a:rPr lang="en-US" smtClean="0"/>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descr="intrasesaonal_WH.png"/>
          <p:cNvPicPr>
            <a:picLocks noChangeAspect="1"/>
          </p:cNvPicPr>
          <p:nvPr/>
        </p:nvPicPr>
        <p:blipFill>
          <a:blip r:embed="rId2" cstate="print"/>
          <a:stretch>
            <a:fillRect/>
          </a:stretch>
        </p:blipFill>
        <p:spPr>
          <a:xfrm>
            <a:off x="4876800" y="457200"/>
            <a:ext cx="4038600" cy="4311517"/>
          </a:xfrm>
          <a:prstGeom prst="rect">
            <a:avLst/>
          </a:prstGeom>
        </p:spPr>
      </p:pic>
      <p:sp>
        <p:nvSpPr>
          <p:cNvPr id="5" name="Rectangle 4"/>
          <p:cNvSpPr/>
          <p:nvPr/>
        </p:nvSpPr>
        <p:spPr>
          <a:xfrm>
            <a:off x="4876800" y="4798874"/>
            <a:ext cx="4267200" cy="1754326"/>
          </a:xfrm>
          <a:prstGeom prst="rect">
            <a:avLst/>
          </a:prstGeom>
        </p:spPr>
        <p:txBody>
          <a:bodyPr wrap="square">
            <a:spAutoFit/>
          </a:bodyPr>
          <a:lstStyle/>
          <a:p>
            <a:r>
              <a:rPr lang="en-US" dirty="0" smtClean="0"/>
              <a:t>In addition to aerosol extinction, the TOA reflectance is affected by other atmospheric effects such as Rayleigh scattering (particularly at the shorter wavelength, i.e. 0.47μm) and gaseous absorption. </a:t>
            </a:r>
            <a:endParaRPr lang="en-US" dirty="0"/>
          </a:p>
        </p:txBody>
      </p:sp>
      <p:sp>
        <p:nvSpPr>
          <p:cNvPr id="6" name="Rectangle 5"/>
          <p:cNvSpPr/>
          <p:nvPr/>
        </p:nvSpPr>
        <p:spPr>
          <a:xfrm>
            <a:off x="76200" y="4847272"/>
            <a:ext cx="4267200" cy="1477328"/>
          </a:xfrm>
          <a:prstGeom prst="rect">
            <a:avLst/>
          </a:prstGeom>
        </p:spPr>
        <p:txBody>
          <a:bodyPr wrap="square">
            <a:spAutoFit/>
          </a:bodyPr>
          <a:lstStyle/>
          <a:p>
            <a:r>
              <a:rPr lang="en-US" dirty="0" smtClean="0"/>
              <a:t>MODIS Top-Of-Atmosphere (TOA) reflectance over the western Himalayan snow cover , associated with the gradient between wavelengths 0.47μm and 0.86μm (VIS-NIR) is observed for TOA reflectance.  </a:t>
            </a:r>
            <a:endParaRPr lang="en-US" dirty="0"/>
          </a:p>
        </p:txBody>
      </p:sp>
      <p:pic>
        <p:nvPicPr>
          <p:cNvPr id="7" name="Picture 6" descr="ref_single_day.png"/>
          <p:cNvPicPr>
            <a:picLocks noChangeAspect="1"/>
          </p:cNvPicPr>
          <p:nvPr/>
        </p:nvPicPr>
        <p:blipFill>
          <a:blip r:embed="rId3" cstate="print"/>
          <a:srcRect l="2686" t="5100" r="5739"/>
          <a:stretch>
            <a:fillRect/>
          </a:stretch>
        </p:blipFill>
        <p:spPr>
          <a:xfrm>
            <a:off x="304800" y="762000"/>
            <a:ext cx="4038600" cy="3983410"/>
          </a:xfrm>
          <a:prstGeom prst="rect">
            <a:avLst/>
          </a:prstGeom>
        </p:spPr>
      </p:pic>
      <p:sp>
        <p:nvSpPr>
          <p:cNvPr id="8" name="TextBox 7"/>
          <p:cNvSpPr txBox="1"/>
          <p:nvPr/>
        </p:nvSpPr>
        <p:spPr>
          <a:xfrm>
            <a:off x="152400" y="76200"/>
            <a:ext cx="8458200" cy="461665"/>
          </a:xfrm>
          <a:prstGeom prst="rect">
            <a:avLst/>
          </a:prstGeom>
          <a:noFill/>
        </p:spPr>
        <p:txBody>
          <a:bodyPr wrap="square" rtlCol="0">
            <a:spAutoFit/>
          </a:bodyPr>
          <a:lstStyle/>
          <a:p>
            <a:pPr algn="ctr"/>
            <a:r>
              <a:rPr lang="en-US" sz="2400" b="1" dirty="0" smtClean="0"/>
              <a:t>VIS-NIR gradient is also observed at TOA</a:t>
            </a:r>
            <a:endParaRPr lang="en-US" sz="2400" b="1" dirty="0"/>
          </a:p>
        </p:txBody>
      </p:sp>
      <p:sp>
        <p:nvSpPr>
          <p:cNvPr id="9" name="Slide Number Placeholder 8"/>
          <p:cNvSpPr>
            <a:spLocks noGrp="1"/>
          </p:cNvSpPr>
          <p:nvPr>
            <p:ph type="sldNum" sz="quarter" idx="12"/>
          </p:nvPr>
        </p:nvSpPr>
        <p:spPr/>
        <p:txBody>
          <a:bodyPr/>
          <a:lstStyle/>
          <a:p>
            <a:fld id="{E551EC36-5272-4A1F-A856-9380A8172CAC}"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supplementary_18may_9jun_14un_2003_LATEST.png"/>
          <p:cNvPicPr/>
          <p:nvPr/>
        </p:nvPicPr>
        <p:blipFill>
          <a:blip r:embed="rId3" cstate="print">
            <a:lum contrast="20000"/>
          </a:blip>
          <a:srcRect b="65455"/>
          <a:stretch>
            <a:fillRect/>
          </a:stretch>
        </p:blipFill>
        <p:spPr>
          <a:xfrm>
            <a:off x="152400" y="571500"/>
            <a:ext cx="8839200" cy="3238500"/>
          </a:xfrm>
          <a:prstGeom prst="rect">
            <a:avLst/>
          </a:prstGeom>
        </p:spPr>
      </p:pic>
      <p:pic>
        <p:nvPicPr>
          <p:cNvPr id="3" name="Picture 2" descr="figure_supplementary_18may_9jun_14un_2003_LATEST.png"/>
          <p:cNvPicPr/>
          <p:nvPr/>
        </p:nvPicPr>
        <p:blipFill>
          <a:blip r:embed="rId3" cstate="print">
            <a:lum contrast="20000"/>
          </a:blip>
          <a:srcRect t="66667"/>
          <a:stretch>
            <a:fillRect/>
          </a:stretch>
        </p:blipFill>
        <p:spPr>
          <a:xfrm>
            <a:off x="152400" y="3886200"/>
            <a:ext cx="8839200" cy="2971800"/>
          </a:xfrm>
          <a:prstGeom prst="rect">
            <a:avLst/>
          </a:prstGeom>
        </p:spPr>
      </p:pic>
      <p:sp>
        <p:nvSpPr>
          <p:cNvPr id="4" name="Rectangle 3"/>
          <p:cNvSpPr/>
          <p:nvPr/>
        </p:nvSpPr>
        <p:spPr>
          <a:xfrm>
            <a:off x="-152400" y="0"/>
            <a:ext cx="9448800" cy="430887"/>
          </a:xfrm>
          <a:prstGeom prst="rect">
            <a:avLst/>
          </a:prstGeom>
        </p:spPr>
        <p:txBody>
          <a:bodyPr wrap="square">
            <a:spAutoFit/>
          </a:bodyPr>
          <a:lstStyle/>
          <a:p>
            <a:pPr algn="ctr"/>
            <a:r>
              <a:rPr lang="en-US" sz="2200" b="1" dirty="0" smtClean="0">
                <a:solidFill>
                  <a:srgbClr val="FF0000"/>
                </a:solidFill>
              </a:rPr>
              <a:t>Comparison of Snow Surface Reflectance (MOD09) before and after dust event</a:t>
            </a:r>
            <a:endParaRPr lang="en-US" sz="2200" b="1" dirty="0">
              <a:solidFill>
                <a:srgbClr val="FF0000"/>
              </a:solidFill>
            </a:endParaRPr>
          </a:p>
        </p:txBody>
      </p:sp>
      <p:sp>
        <p:nvSpPr>
          <p:cNvPr id="5" name="Slide Number Placeholder 4"/>
          <p:cNvSpPr>
            <a:spLocks noGrp="1"/>
          </p:cNvSpPr>
          <p:nvPr>
            <p:ph type="sldNum" sz="quarter" idx="12"/>
          </p:nvPr>
        </p:nvSpPr>
        <p:spPr/>
        <p:txBody>
          <a:bodyPr/>
          <a:lstStyle/>
          <a:p>
            <a:fld id="{E551EC36-5272-4A1F-A856-9380A8172CAC}"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2743200"/>
            <a:ext cx="4724400" cy="3352800"/>
            <a:chOff x="327964" y="3429000"/>
            <a:chExt cx="4244036" cy="3048000"/>
          </a:xfrm>
        </p:grpSpPr>
        <p:grpSp>
          <p:nvGrpSpPr>
            <p:cNvPr id="3" name="Group 11"/>
            <p:cNvGrpSpPr/>
            <p:nvPr/>
          </p:nvGrpSpPr>
          <p:grpSpPr>
            <a:xfrm>
              <a:off x="327964" y="3429000"/>
              <a:ext cx="4244036" cy="3048000"/>
              <a:chOff x="152400" y="3810000"/>
              <a:chExt cx="4244036" cy="3048000"/>
            </a:xfrm>
          </p:grpSpPr>
          <p:pic>
            <p:nvPicPr>
              <p:cNvPr id="5" name="Picture 1"/>
              <p:cNvPicPr>
                <a:picLocks noChangeAspect="1" noChangeArrowheads="1"/>
              </p:cNvPicPr>
              <p:nvPr/>
            </p:nvPicPr>
            <p:blipFill>
              <a:blip r:embed="rId3" cstate="print"/>
              <a:srcRect l="51376" t="10857" b="16000"/>
              <a:stretch>
                <a:fillRect/>
              </a:stretch>
            </p:blipFill>
            <p:spPr bwMode="auto">
              <a:xfrm>
                <a:off x="685800" y="4171950"/>
                <a:ext cx="3533775" cy="2438400"/>
              </a:xfrm>
              <a:prstGeom prst="rect">
                <a:avLst/>
              </a:prstGeom>
              <a:noFill/>
              <a:ln w="9525">
                <a:noFill/>
                <a:miter lim="800000"/>
                <a:headEnd/>
                <a:tailEnd/>
              </a:ln>
            </p:spPr>
          </p:pic>
          <p:pic>
            <p:nvPicPr>
              <p:cNvPr id="6" name="Picture 1"/>
              <p:cNvPicPr>
                <a:picLocks noChangeAspect="1" noChangeArrowheads="1"/>
              </p:cNvPicPr>
              <p:nvPr/>
            </p:nvPicPr>
            <p:blipFill>
              <a:blip r:embed="rId3" cstate="print"/>
              <a:srcRect r="92661" b="22857"/>
              <a:stretch>
                <a:fillRect/>
              </a:stretch>
            </p:blipFill>
            <p:spPr bwMode="auto">
              <a:xfrm>
                <a:off x="152400" y="3810000"/>
                <a:ext cx="533400" cy="257175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457200" y="6583680"/>
                <a:ext cx="3939236" cy="274320"/>
              </a:xfrm>
              <a:prstGeom prst="rect">
                <a:avLst/>
              </a:prstGeom>
              <a:noFill/>
              <a:ln w="9525">
                <a:noFill/>
                <a:miter lim="800000"/>
                <a:headEnd/>
                <a:tailEnd/>
              </a:ln>
            </p:spPr>
          </p:pic>
        </p:grpSp>
        <p:pic>
          <p:nvPicPr>
            <p:cNvPr id="4" name="Picture 3"/>
            <p:cNvPicPr>
              <a:picLocks noChangeAspect="1" noChangeArrowheads="1"/>
            </p:cNvPicPr>
            <p:nvPr/>
          </p:nvPicPr>
          <p:blipFill>
            <a:blip r:embed="rId5" cstate="print"/>
            <a:srcRect/>
            <a:stretch>
              <a:fillRect/>
            </a:stretch>
          </p:blipFill>
          <p:spPr bwMode="auto">
            <a:xfrm>
              <a:off x="418012" y="3505200"/>
              <a:ext cx="3925388" cy="274320"/>
            </a:xfrm>
            <a:prstGeom prst="rect">
              <a:avLst/>
            </a:prstGeom>
            <a:noFill/>
            <a:ln w="9525">
              <a:noFill/>
              <a:miter lim="800000"/>
              <a:headEnd/>
              <a:tailEnd/>
            </a:ln>
          </p:spPr>
        </p:pic>
      </p:grpSp>
      <p:sp>
        <p:nvSpPr>
          <p:cNvPr id="8" name="TextBox 7"/>
          <p:cNvSpPr txBox="1"/>
          <p:nvPr/>
        </p:nvSpPr>
        <p:spPr>
          <a:xfrm>
            <a:off x="381000" y="6172200"/>
            <a:ext cx="2819400" cy="400110"/>
          </a:xfrm>
          <a:prstGeom prst="rect">
            <a:avLst/>
          </a:prstGeom>
          <a:noFill/>
        </p:spPr>
        <p:txBody>
          <a:bodyPr wrap="square" rtlCol="0">
            <a:spAutoFit/>
          </a:bodyPr>
          <a:lstStyle/>
          <a:p>
            <a:r>
              <a:rPr lang="en-US" sz="2000" dirty="0" smtClean="0"/>
              <a:t>Flanner et al. 2009</a:t>
            </a:r>
            <a:endParaRPr lang="en-US" sz="2000" dirty="0"/>
          </a:p>
        </p:txBody>
      </p:sp>
      <p:sp>
        <p:nvSpPr>
          <p:cNvPr id="9" name="Rectangle 8"/>
          <p:cNvSpPr/>
          <p:nvPr/>
        </p:nvSpPr>
        <p:spPr>
          <a:xfrm>
            <a:off x="152400" y="609600"/>
            <a:ext cx="8839200" cy="1692771"/>
          </a:xfrm>
          <a:prstGeom prst="rect">
            <a:avLst/>
          </a:prstGeom>
        </p:spPr>
        <p:txBody>
          <a:bodyPr wrap="square">
            <a:spAutoFit/>
          </a:bodyPr>
          <a:lstStyle/>
          <a:p>
            <a:pPr>
              <a:buFont typeface="Wingdings" pitchFamily="2" charset="2"/>
              <a:buChar char="Ø"/>
            </a:pPr>
            <a:r>
              <a:rPr lang="en-US" sz="2400" dirty="0" smtClean="0"/>
              <a:t> </a:t>
            </a:r>
            <a:r>
              <a:rPr lang="en-US" sz="2000" dirty="0" smtClean="0">
                <a:solidFill>
                  <a:srgbClr val="3333CC"/>
                </a:solidFill>
              </a:rPr>
              <a:t>Himalayas-Tibetan Plateau (HTP) are among the largest ice-covered </a:t>
            </a:r>
          </a:p>
          <a:p>
            <a:r>
              <a:rPr lang="en-US" sz="2000" dirty="0" smtClean="0">
                <a:solidFill>
                  <a:srgbClr val="3333CC"/>
                </a:solidFill>
              </a:rPr>
              <a:t>     regions on Earth, major freshwater resource in Asia.</a:t>
            </a:r>
            <a:endParaRPr lang="en-US" sz="2000" i="1" dirty="0" smtClean="0"/>
          </a:p>
          <a:p>
            <a:pPr>
              <a:buFont typeface="Wingdings" pitchFamily="2" charset="2"/>
              <a:buChar char="Ø"/>
            </a:pPr>
            <a:r>
              <a:rPr lang="en-US" sz="2000" dirty="0" smtClean="0"/>
              <a:t> </a:t>
            </a:r>
            <a:r>
              <a:rPr lang="en-US" sz="2000" dirty="0" smtClean="0">
                <a:solidFill>
                  <a:srgbClr val="FF0000"/>
                </a:solidFill>
              </a:rPr>
              <a:t>GCM simulations suggest climate warming and accelerated </a:t>
            </a:r>
          </a:p>
          <a:p>
            <a:r>
              <a:rPr lang="en-US" sz="2000" dirty="0" smtClean="0">
                <a:solidFill>
                  <a:srgbClr val="FF0000"/>
                </a:solidFill>
              </a:rPr>
              <a:t>     snowmelt in the Himalayas</a:t>
            </a:r>
            <a:r>
              <a:rPr lang="en-US" sz="2000" i="1" dirty="0" smtClean="0">
                <a:solidFill>
                  <a:srgbClr val="FF0000"/>
                </a:solidFill>
              </a:rPr>
              <a:t>, due to dust and black carbon </a:t>
            </a:r>
          </a:p>
          <a:p>
            <a:r>
              <a:rPr lang="en-US" sz="2000" i="1" dirty="0" smtClean="0">
                <a:solidFill>
                  <a:srgbClr val="FF0000"/>
                </a:solidFill>
              </a:rPr>
              <a:t>     deposition, via snow-</a:t>
            </a:r>
            <a:r>
              <a:rPr lang="en-US" sz="2000" i="1" dirty="0" err="1" smtClean="0">
                <a:solidFill>
                  <a:srgbClr val="FF0000"/>
                </a:solidFill>
              </a:rPr>
              <a:t>albedo</a:t>
            </a:r>
            <a:r>
              <a:rPr lang="en-US" sz="2000" i="1" dirty="0" smtClean="0">
                <a:solidFill>
                  <a:srgbClr val="FF0000"/>
                </a:solidFill>
              </a:rPr>
              <a:t> feedbacks (Lau et al 2006, 2008, 2010).</a:t>
            </a:r>
            <a:endParaRPr lang="en-US" sz="2400" i="1" dirty="0" smtClean="0">
              <a:solidFill>
                <a:srgbClr val="FF0000"/>
              </a:solidFill>
            </a:endParaRPr>
          </a:p>
        </p:txBody>
      </p:sp>
      <p:sp>
        <p:nvSpPr>
          <p:cNvPr id="10" name="TextBox 9"/>
          <p:cNvSpPr txBox="1"/>
          <p:nvPr/>
        </p:nvSpPr>
        <p:spPr>
          <a:xfrm>
            <a:off x="533400" y="101025"/>
            <a:ext cx="8153400" cy="584775"/>
          </a:xfrm>
          <a:prstGeom prst="rect">
            <a:avLst/>
          </a:prstGeom>
          <a:noFill/>
        </p:spPr>
        <p:txBody>
          <a:bodyPr wrap="square" rtlCol="0">
            <a:spAutoFit/>
          </a:bodyPr>
          <a:lstStyle/>
          <a:p>
            <a:pPr algn="ctr"/>
            <a:r>
              <a:rPr lang="en-US" sz="3200" b="1" dirty="0" smtClean="0"/>
              <a:t>Accelerated Snowmelt due to Snow Darkening</a:t>
            </a:r>
            <a:endParaRPr lang="en-US" sz="3200" b="1" dirty="0"/>
          </a:p>
        </p:txBody>
      </p:sp>
      <p:pic>
        <p:nvPicPr>
          <p:cNvPr id="11" name="Picture 3"/>
          <p:cNvPicPr>
            <a:picLocks noChangeAspect="1" noChangeArrowheads="1"/>
          </p:cNvPicPr>
          <p:nvPr/>
        </p:nvPicPr>
        <p:blipFill>
          <a:blip r:embed="rId6" cstate="print">
            <a:clrChange>
              <a:clrFrom>
                <a:srgbClr val="F2F2F2"/>
              </a:clrFrom>
              <a:clrTo>
                <a:srgbClr val="F2F2F2">
                  <a:alpha val="0"/>
                </a:srgbClr>
              </a:clrTo>
            </a:clrChange>
          </a:blip>
          <a:srcRect/>
          <a:stretch>
            <a:fillRect/>
          </a:stretch>
        </p:blipFill>
        <p:spPr bwMode="auto">
          <a:xfrm>
            <a:off x="5638800" y="3272135"/>
            <a:ext cx="3051431" cy="3124200"/>
          </a:xfrm>
          <a:prstGeom prst="rect">
            <a:avLst/>
          </a:prstGeom>
          <a:noFill/>
          <a:ln w="9525">
            <a:noFill/>
            <a:miter lim="800000"/>
            <a:headEnd/>
            <a:tailEnd/>
          </a:ln>
        </p:spPr>
      </p:pic>
      <p:sp>
        <p:nvSpPr>
          <p:cNvPr id="12" name="TextBox 11"/>
          <p:cNvSpPr txBox="1"/>
          <p:nvPr/>
        </p:nvSpPr>
        <p:spPr>
          <a:xfrm>
            <a:off x="4724400" y="2590800"/>
            <a:ext cx="4724400" cy="707886"/>
          </a:xfrm>
          <a:prstGeom prst="rect">
            <a:avLst/>
          </a:prstGeom>
          <a:noFill/>
        </p:spPr>
        <p:txBody>
          <a:bodyPr wrap="square" rtlCol="0">
            <a:spAutoFit/>
          </a:bodyPr>
          <a:lstStyle/>
          <a:p>
            <a:pPr algn="ctr"/>
            <a:r>
              <a:rPr lang="en-US" sz="2000" b="1" dirty="0" err="1" smtClean="0"/>
              <a:t>Tropospheric</a:t>
            </a:r>
            <a:r>
              <a:rPr lang="en-US" sz="2000" b="1" dirty="0" smtClean="0"/>
              <a:t> Temp. Trend</a:t>
            </a:r>
          </a:p>
          <a:p>
            <a:pPr algn="ctr"/>
            <a:r>
              <a:rPr lang="en-US" sz="2000" b="1" dirty="0" smtClean="0"/>
              <a:t> May 1979-2007</a:t>
            </a:r>
            <a:endParaRPr lang="en-US" sz="2000" b="1" dirty="0"/>
          </a:p>
        </p:txBody>
      </p:sp>
      <p:sp>
        <p:nvSpPr>
          <p:cNvPr id="13" name="TextBox 12"/>
          <p:cNvSpPr txBox="1"/>
          <p:nvPr/>
        </p:nvSpPr>
        <p:spPr>
          <a:xfrm>
            <a:off x="5867400" y="6396335"/>
            <a:ext cx="2819400" cy="400110"/>
          </a:xfrm>
          <a:prstGeom prst="rect">
            <a:avLst/>
          </a:prstGeom>
          <a:noFill/>
        </p:spPr>
        <p:txBody>
          <a:bodyPr wrap="square" rtlCol="0">
            <a:spAutoFit/>
          </a:bodyPr>
          <a:lstStyle/>
          <a:p>
            <a:r>
              <a:rPr lang="en-US" sz="2000" dirty="0" smtClean="0"/>
              <a:t>Gautam et al. 2009</a:t>
            </a:r>
            <a:endParaRPr lang="en-US" sz="2000" dirty="0"/>
          </a:p>
        </p:txBody>
      </p:sp>
      <p:sp>
        <p:nvSpPr>
          <p:cNvPr id="14" name="Slide Number Placeholder 13"/>
          <p:cNvSpPr>
            <a:spLocks noGrp="1"/>
          </p:cNvSpPr>
          <p:nvPr>
            <p:ph type="sldNum" sz="quarter" idx="12"/>
          </p:nvPr>
        </p:nvSpPr>
        <p:spPr/>
        <p:txBody>
          <a:bodyPr/>
          <a:lstStyle/>
          <a:p>
            <a:fld id="{E551EC36-5272-4A1F-A856-9380A8172CAC}"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Post_Doctor\Life_at_NASA\JAMEX\Bill_new_project_st_2010\GEOS5_experiment\SND-AeroChem-Fortuna-2_5-b20-V4\replay\mskout_extracted_data\fort_cal\mskout_TP_Himalayas_domain_fabs_visalb_ts_rf_devland_dsmland_rof.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5575" y="0"/>
            <a:ext cx="7344817" cy="687002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正方形/長方形 1"/>
          <p:cNvSpPr/>
          <p:nvPr/>
        </p:nvSpPr>
        <p:spPr>
          <a:xfrm>
            <a:off x="3563888" y="0"/>
            <a:ext cx="432048" cy="260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bg1"/>
                </a:solidFill>
              </a:ln>
              <a:solidFill>
                <a:schemeClr val="bg1"/>
              </a:solidFill>
            </a:endParaRPr>
          </a:p>
        </p:txBody>
      </p:sp>
      <p:sp>
        <p:nvSpPr>
          <p:cNvPr id="4" name="Slide Number Placeholder 3"/>
          <p:cNvSpPr>
            <a:spLocks noGrp="1"/>
          </p:cNvSpPr>
          <p:nvPr>
            <p:ph type="sldNum" sz="quarter" idx="12"/>
          </p:nvPr>
        </p:nvSpPr>
        <p:spPr/>
        <p:txBody>
          <a:bodyPr/>
          <a:lstStyle/>
          <a:p>
            <a:fld id="{E551EC36-5272-4A1F-A856-9380A8172CAC}" type="slidenum">
              <a:rPr lang="en-US" smtClean="0"/>
              <a:pPr/>
              <a:t>28</a:t>
            </a:fld>
            <a:endParaRPr lang="en-US"/>
          </a:p>
        </p:txBody>
      </p:sp>
    </p:spTree>
    <p:extLst>
      <p:ext uri="{BB962C8B-B14F-4D97-AF65-F5344CB8AC3E}">
        <p14:creationId xmlns="" xmlns:p14="http://schemas.microsoft.com/office/powerpoint/2010/main" val="2431238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609600" y="457200"/>
            <a:ext cx="8005548" cy="2619135"/>
          </a:xfrm>
          <a:prstGeom prst="rect">
            <a:avLst/>
          </a:prstGeom>
          <a:noFill/>
          <a:ln w="9525">
            <a:noFill/>
            <a:miter lim="800000"/>
            <a:headEnd/>
            <a:tailEnd/>
          </a:ln>
        </p:spPr>
      </p:pic>
      <p:sp>
        <p:nvSpPr>
          <p:cNvPr id="3" name="Rectangle 2"/>
          <p:cNvSpPr/>
          <p:nvPr/>
        </p:nvSpPr>
        <p:spPr>
          <a:xfrm>
            <a:off x="838200" y="0"/>
            <a:ext cx="7620000" cy="461665"/>
          </a:xfrm>
          <a:prstGeom prst="rect">
            <a:avLst/>
          </a:prstGeom>
        </p:spPr>
        <p:txBody>
          <a:bodyPr wrap="square">
            <a:spAutoFit/>
          </a:bodyPr>
          <a:lstStyle/>
          <a:p>
            <a:pPr algn="ctr"/>
            <a:r>
              <a:rPr lang="pt-BR" sz="2400" b="1" dirty="0">
                <a:solidFill>
                  <a:srgbClr val="3333CC"/>
                </a:solidFill>
              </a:rPr>
              <a:t>Aerosol Optical Depth from Aqua MODIS </a:t>
            </a:r>
            <a:r>
              <a:rPr lang="pt-BR" sz="2400" b="1" dirty="0" smtClean="0">
                <a:solidFill>
                  <a:srgbClr val="3333CC"/>
                </a:solidFill>
              </a:rPr>
              <a:t>(</a:t>
            </a:r>
            <a:r>
              <a:rPr lang="pt-BR" sz="2400" b="1" dirty="0">
                <a:solidFill>
                  <a:srgbClr val="3333CC"/>
                </a:solidFill>
              </a:rPr>
              <a:t>2003-09</a:t>
            </a:r>
            <a:r>
              <a:rPr lang="pt-BR" sz="2400" b="1" dirty="0" smtClean="0">
                <a:solidFill>
                  <a:srgbClr val="3333CC"/>
                </a:solidFill>
              </a:rPr>
              <a:t>)</a:t>
            </a:r>
          </a:p>
        </p:txBody>
      </p:sp>
      <p:sp>
        <p:nvSpPr>
          <p:cNvPr id="5" name="TextBox 4"/>
          <p:cNvSpPr txBox="1"/>
          <p:nvPr/>
        </p:nvSpPr>
        <p:spPr>
          <a:xfrm>
            <a:off x="0" y="3059668"/>
            <a:ext cx="2743200" cy="369332"/>
          </a:xfrm>
          <a:prstGeom prst="rect">
            <a:avLst/>
          </a:prstGeom>
          <a:noFill/>
        </p:spPr>
        <p:txBody>
          <a:bodyPr wrap="square" rtlCol="0">
            <a:spAutoFit/>
          </a:bodyPr>
          <a:lstStyle/>
          <a:p>
            <a:r>
              <a:rPr lang="en-US" dirty="0" smtClean="0"/>
              <a:t>Gautam, Hsu, Lau (2010)</a:t>
            </a:r>
            <a:endParaRPr lang="en-US" dirty="0"/>
          </a:p>
        </p:txBody>
      </p:sp>
      <p:grpSp>
        <p:nvGrpSpPr>
          <p:cNvPr id="2" name="Group 5"/>
          <p:cNvGrpSpPr/>
          <p:nvPr/>
        </p:nvGrpSpPr>
        <p:grpSpPr>
          <a:xfrm>
            <a:off x="76200" y="4372801"/>
            <a:ext cx="7086600" cy="2485201"/>
            <a:chOff x="8339008" y="13286393"/>
            <a:chExt cx="9652583" cy="3941232"/>
          </a:xfrm>
        </p:grpSpPr>
        <p:pic>
          <p:nvPicPr>
            <p:cNvPr id="7" name="Picture 6" descr="calipso_central_IGP_mean_pm_2007-2010.png"/>
            <p:cNvPicPr>
              <a:picLocks noChangeAspect="1"/>
            </p:cNvPicPr>
            <p:nvPr/>
          </p:nvPicPr>
          <p:blipFill>
            <a:blip r:embed="rId4" cstate="print"/>
            <a:srcRect l="8372" r="3533" b="-2921"/>
            <a:stretch>
              <a:fillRect/>
            </a:stretch>
          </p:blipFill>
          <p:spPr>
            <a:xfrm>
              <a:off x="8339008" y="13286393"/>
              <a:ext cx="9652583" cy="3941232"/>
            </a:xfrm>
            <a:prstGeom prst="rect">
              <a:avLst/>
            </a:prstGeom>
          </p:spPr>
        </p:pic>
        <p:sp>
          <p:nvSpPr>
            <p:cNvPr id="9" name="TextBox 8"/>
            <p:cNvSpPr txBox="1"/>
            <p:nvPr/>
          </p:nvSpPr>
          <p:spPr>
            <a:xfrm>
              <a:off x="15456570" y="14834106"/>
              <a:ext cx="2257998" cy="712498"/>
            </a:xfrm>
            <a:prstGeom prst="rect">
              <a:avLst/>
            </a:prstGeom>
            <a:noFill/>
          </p:spPr>
          <p:txBody>
            <a:bodyPr wrap="square" rtlCol="0">
              <a:spAutoFit/>
            </a:bodyPr>
            <a:lstStyle/>
            <a:p>
              <a:r>
                <a:rPr lang="en-US" sz="2400" i="1" dirty="0" smtClean="0">
                  <a:solidFill>
                    <a:srgbClr val="FF0000"/>
                  </a:solidFill>
                </a:rPr>
                <a:t>Himalayas</a:t>
              </a:r>
            </a:p>
            <a:p>
              <a:r>
                <a:rPr lang="en-US" sz="2400" i="1" dirty="0" smtClean="0">
                  <a:solidFill>
                    <a:srgbClr val="FF0000"/>
                  </a:solidFill>
                </a:rPr>
                <a:t>Tibetan Plateau</a:t>
              </a:r>
              <a:endParaRPr lang="en-US" sz="2400" i="1" dirty="0">
                <a:solidFill>
                  <a:srgbClr val="FF0000"/>
                </a:solidFill>
              </a:endParaRPr>
            </a:p>
          </p:txBody>
        </p:sp>
        <p:cxnSp>
          <p:nvCxnSpPr>
            <p:cNvPr id="11" name="Straight Connector 10"/>
            <p:cNvCxnSpPr/>
            <p:nvPr/>
          </p:nvCxnSpPr>
          <p:spPr bwMode="auto">
            <a:xfrm rot="5400000">
              <a:off x="15771698" y="15093601"/>
              <a:ext cx="3097044" cy="0"/>
            </a:xfrm>
            <a:prstGeom prst="line">
              <a:avLst/>
            </a:prstGeom>
            <a:solidFill>
              <a:schemeClr val="accent1"/>
            </a:solidFill>
            <a:ln w="9525" cap="flat" cmpd="sng" algn="ctr">
              <a:solidFill>
                <a:schemeClr val="bg1">
                  <a:lumMod val="65000"/>
                </a:schemeClr>
              </a:solidFill>
              <a:prstDash val="solid"/>
              <a:round/>
              <a:headEnd type="none" w="med" len="med"/>
              <a:tailEnd type="none" w="med" len="med"/>
            </a:ln>
            <a:effectLst/>
          </p:spPr>
        </p:cxnSp>
      </p:grpSp>
      <p:sp>
        <p:nvSpPr>
          <p:cNvPr id="12" name="Rectangle 11"/>
          <p:cNvSpPr/>
          <p:nvPr/>
        </p:nvSpPr>
        <p:spPr>
          <a:xfrm>
            <a:off x="76200" y="3581400"/>
            <a:ext cx="8915400" cy="830997"/>
          </a:xfrm>
          <a:prstGeom prst="rect">
            <a:avLst/>
          </a:prstGeom>
        </p:spPr>
        <p:txBody>
          <a:bodyPr wrap="square">
            <a:spAutoFit/>
          </a:bodyPr>
          <a:lstStyle/>
          <a:p>
            <a:r>
              <a:rPr lang="en-US" sz="2400" b="1" dirty="0" smtClean="0">
                <a:solidFill>
                  <a:srgbClr val="3333CC"/>
                </a:solidFill>
                <a:latin typeface="+mj-lt"/>
                <a:cs typeface="Arial" pitchFamily="34" charset="0"/>
              </a:rPr>
              <a:t>CALIOP Extinction Coefficient indicate aerosols piling up against the southern slopes of the Himalayas.</a:t>
            </a:r>
            <a:endParaRPr lang="en-US" sz="2400" b="1" dirty="0">
              <a:solidFill>
                <a:srgbClr val="3333CC"/>
              </a:solidFill>
              <a:latin typeface="+mj-lt"/>
              <a:cs typeface="Arial" pitchFamily="34" charset="0"/>
            </a:endParaRPr>
          </a:p>
        </p:txBody>
      </p:sp>
      <p:sp>
        <p:nvSpPr>
          <p:cNvPr id="13" name="Rectangle 12"/>
          <p:cNvSpPr/>
          <p:nvPr/>
        </p:nvSpPr>
        <p:spPr>
          <a:xfrm>
            <a:off x="7239000" y="4191000"/>
            <a:ext cx="1981200" cy="830997"/>
          </a:xfrm>
          <a:prstGeom prst="rect">
            <a:avLst/>
          </a:prstGeom>
        </p:spPr>
        <p:txBody>
          <a:bodyPr wrap="square">
            <a:spAutoFit/>
          </a:bodyPr>
          <a:lstStyle/>
          <a:p>
            <a:r>
              <a:rPr lang="en-US" sz="1600" b="1" dirty="0" smtClean="0">
                <a:latin typeface="Arial" pitchFamily="34" charset="0"/>
                <a:cs typeface="Arial" pitchFamily="34" charset="0"/>
              </a:rPr>
              <a:t>CALIOP data March 15-June 15 2007-10</a:t>
            </a:r>
            <a:endParaRPr lang="en-US" sz="1600" b="1" dirty="0"/>
          </a:p>
        </p:txBody>
      </p:sp>
      <p:sp>
        <p:nvSpPr>
          <p:cNvPr id="14" name="TextBox 13"/>
          <p:cNvSpPr txBox="1"/>
          <p:nvPr/>
        </p:nvSpPr>
        <p:spPr>
          <a:xfrm>
            <a:off x="6629400" y="6138446"/>
            <a:ext cx="609600" cy="338554"/>
          </a:xfrm>
          <a:prstGeom prst="rect">
            <a:avLst/>
          </a:prstGeom>
          <a:noFill/>
        </p:spPr>
        <p:txBody>
          <a:bodyPr wrap="square" rtlCol="0">
            <a:spAutoFit/>
          </a:bodyPr>
          <a:lstStyle/>
          <a:p>
            <a:r>
              <a:rPr lang="en-US" sz="1600" dirty="0" smtClean="0"/>
              <a:t>km</a:t>
            </a:r>
            <a:r>
              <a:rPr lang="en-US" sz="1600" baseline="30000" dirty="0" smtClean="0"/>
              <a:t>-1</a:t>
            </a:r>
            <a:endParaRPr lang="en-US" sz="1600" baseline="30000" dirty="0"/>
          </a:p>
        </p:txBody>
      </p:sp>
      <p:sp>
        <p:nvSpPr>
          <p:cNvPr id="15" name="TextBox 14"/>
          <p:cNvSpPr txBox="1"/>
          <p:nvPr/>
        </p:nvSpPr>
        <p:spPr>
          <a:xfrm>
            <a:off x="7383582" y="5410200"/>
            <a:ext cx="1806905" cy="1077218"/>
          </a:xfrm>
          <a:prstGeom prst="rect">
            <a:avLst/>
          </a:prstGeom>
          <a:noFill/>
        </p:spPr>
        <p:txBody>
          <a:bodyPr wrap="none" rtlCol="0">
            <a:spAutoFit/>
          </a:bodyPr>
          <a:lstStyle/>
          <a:p>
            <a:r>
              <a:rPr lang="en-US" sz="1600" dirty="0" smtClean="0"/>
              <a:t>EHP hypothesis</a:t>
            </a:r>
          </a:p>
          <a:p>
            <a:r>
              <a:rPr lang="en-US" sz="1600" dirty="0" smtClean="0"/>
              <a:t>Lau et al 2006, </a:t>
            </a:r>
          </a:p>
          <a:p>
            <a:r>
              <a:rPr lang="en-US" sz="1600" dirty="0" smtClean="0"/>
              <a:t>2008,  Lau  and Kim</a:t>
            </a:r>
          </a:p>
          <a:p>
            <a:r>
              <a:rPr lang="en-US" sz="1600" dirty="0" smtClean="0"/>
              <a:t>2010</a:t>
            </a:r>
            <a:endParaRPr lang="en-US" sz="1600" dirty="0"/>
          </a:p>
        </p:txBody>
      </p:sp>
      <p:sp>
        <p:nvSpPr>
          <p:cNvPr id="16" name="Slide Number Placeholder 15"/>
          <p:cNvSpPr>
            <a:spLocks noGrp="1"/>
          </p:cNvSpPr>
          <p:nvPr>
            <p:ph type="sldNum" sz="quarter" idx="12"/>
          </p:nvPr>
        </p:nvSpPr>
        <p:spPr/>
        <p:txBody>
          <a:bodyPr/>
          <a:lstStyle/>
          <a:p>
            <a:fld id="{E551EC36-5272-4A1F-A856-9380A8172CAC}" type="slidenum">
              <a:rPr lang="en-US" smtClean="0"/>
              <a:pPr/>
              <a:t>3</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381000"/>
            <a:ext cx="7086600" cy="523220"/>
          </a:xfrm>
          <a:prstGeom prst="rect">
            <a:avLst/>
          </a:prstGeom>
          <a:noFill/>
        </p:spPr>
        <p:txBody>
          <a:bodyPr wrap="square" rtlCol="0">
            <a:spAutoFit/>
          </a:bodyPr>
          <a:lstStyle/>
          <a:p>
            <a:pPr algn="ctr"/>
            <a:r>
              <a:rPr lang="en-US" sz="2800" b="1" i="1" dirty="0" smtClean="0">
                <a:solidFill>
                  <a:srgbClr val="FF0000"/>
                </a:solidFill>
              </a:rPr>
              <a:t>Satellite Detection of Snow Darkening effect</a:t>
            </a:r>
            <a:endParaRPr lang="en-US" sz="2800" b="1" i="1" dirty="0">
              <a:solidFill>
                <a:srgbClr val="FF0000"/>
              </a:solidFill>
            </a:endParaRPr>
          </a:p>
        </p:txBody>
      </p:sp>
      <p:pic>
        <p:nvPicPr>
          <p:cNvPr id="1027" name="Picture 3"/>
          <p:cNvPicPr>
            <a:picLocks noChangeAspect="1" noChangeArrowheads="1"/>
          </p:cNvPicPr>
          <p:nvPr/>
        </p:nvPicPr>
        <p:blipFill>
          <a:blip r:embed="rId3" cstate="print"/>
          <a:srcRect/>
          <a:stretch>
            <a:fillRect/>
          </a:stretch>
        </p:blipFill>
        <p:spPr bwMode="auto">
          <a:xfrm>
            <a:off x="5105400" y="2893855"/>
            <a:ext cx="3657600" cy="3887945"/>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b="5138"/>
          <a:stretch>
            <a:fillRect/>
          </a:stretch>
        </p:blipFill>
        <p:spPr bwMode="auto">
          <a:xfrm>
            <a:off x="130175" y="1242752"/>
            <a:ext cx="4289425" cy="5615247"/>
          </a:xfrm>
          <a:prstGeom prst="rect">
            <a:avLst/>
          </a:prstGeom>
          <a:noFill/>
          <a:ln w="9525">
            <a:noFill/>
            <a:miter lim="800000"/>
            <a:headEnd/>
            <a:tailEnd/>
          </a:ln>
        </p:spPr>
      </p:pic>
      <p:sp>
        <p:nvSpPr>
          <p:cNvPr id="6" name="TextBox 5"/>
          <p:cNvSpPr txBox="1"/>
          <p:nvPr/>
        </p:nvSpPr>
        <p:spPr>
          <a:xfrm>
            <a:off x="990600" y="914400"/>
            <a:ext cx="3124200" cy="369332"/>
          </a:xfrm>
          <a:prstGeom prst="rect">
            <a:avLst/>
          </a:prstGeom>
          <a:noFill/>
        </p:spPr>
        <p:txBody>
          <a:bodyPr wrap="square" rtlCol="0">
            <a:spAutoFit/>
          </a:bodyPr>
          <a:lstStyle/>
          <a:p>
            <a:r>
              <a:rPr lang="en-US" dirty="0" smtClean="0"/>
              <a:t>Warren and </a:t>
            </a:r>
            <a:r>
              <a:rPr lang="en-US" dirty="0" err="1" smtClean="0"/>
              <a:t>Wiscombe</a:t>
            </a:r>
            <a:r>
              <a:rPr lang="en-US" dirty="0" smtClean="0"/>
              <a:t>, 1980</a:t>
            </a:r>
            <a:endParaRPr lang="en-US" dirty="0"/>
          </a:p>
        </p:txBody>
      </p:sp>
      <p:sp>
        <p:nvSpPr>
          <p:cNvPr id="7" name="TextBox 6"/>
          <p:cNvSpPr txBox="1"/>
          <p:nvPr/>
        </p:nvSpPr>
        <p:spPr>
          <a:xfrm>
            <a:off x="5562600" y="2526268"/>
            <a:ext cx="3124200" cy="369332"/>
          </a:xfrm>
          <a:prstGeom prst="rect">
            <a:avLst/>
          </a:prstGeom>
          <a:noFill/>
        </p:spPr>
        <p:txBody>
          <a:bodyPr wrap="square" rtlCol="0">
            <a:spAutoFit/>
          </a:bodyPr>
          <a:lstStyle/>
          <a:p>
            <a:pPr algn="ctr"/>
            <a:r>
              <a:rPr lang="en-US" dirty="0" smtClean="0"/>
              <a:t>Painter et al., 2009</a:t>
            </a:r>
            <a:endParaRPr lang="en-US" dirty="0"/>
          </a:p>
        </p:txBody>
      </p:sp>
      <p:sp>
        <p:nvSpPr>
          <p:cNvPr id="8" name="TextBox 7"/>
          <p:cNvSpPr txBox="1"/>
          <p:nvPr/>
        </p:nvSpPr>
        <p:spPr>
          <a:xfrm>
            <a:off x="4648200" y="1161871"/>
            <a:ext cx="4419600" cy="1200329"/>
          </a:xfrm>
          <a:prstGeom prst="rect">
            <a:avLst/>
          </a:prstGeom>
          <a:noFill/>
        </p:spPr>
        <p:txBody>
          <a:bodyPr wrap="square" rtlCol="0">
            <a:spAutoFit/>
          </a:bodyPr>
          <a:lstStyle/>
          <a:p>
            <a:r>
              <a:rPr lang="en-US" sz="2400" b="1" dirty="0" smtClean="0">
                <a:solidFill>
                  <a:srgbClr val="3333CC"/>
                </a:solidFill>
              </a:rPr>
              <a:t>Dust and black carbon effectively reduce snow albedo in the visible wavelengths</a:t>
            </a:r>
            <a:endParaRPr lang="en-US" sz="2400" b="1" dirty="0">
              <a:solidFill>
                <a:srgbClr val="3333CC"/>
              </a:solidFill>
            </a:endParaRPr>
          </a:p>
        </p:txBody>
      </p:sp>
      <p:cxnSp>
        <p:nvCxnSpPr>
          <p:cNvPr id="10" name="Straight Connector 9"/>
          <p:cNvCxnSpPr/>
          <p:nvPr/>
        </p:nvCxnSpPr>
        <p:spPr>
          <a:xfrm>
            <a:off x="5943600" y="4343400"/>
            <a:ext cx="228600" cy="60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15000" y="4953000"/>
            <a:ext cx="1676400" cy="646331"/>
          </a:xfrm>
          <a:prstGeom prst="rect">
            <a:avLst/>
          </a:prstGeom>
          <a:noFill/>
        </p:spPr>
        <p:txBody>
          <a:bodyPr wrap="square" rtlCol="0">
            <a:spAutoFit/>
          </a:bodyPr>
          <a:lstStyle/>
          <a:p>
            <a:r>
              <a:rPr lang="en-US" dirty="0" smtClean="0"/>
              <a:t>Field Spectral Measurements</a:t>
            </a:r>
            <a:endParaRPr lang="en-US" dirty="0"/>
          </a:p>
        </p:txBody>
      </p:sp>
      <p:sp>
        <p:nvSpPr>
          <p:cNvPr id="12" name="Slide Number Placeholder 11"/>
          <p:cNvSpPr>
            <a:spLocks noGrp="1"/>
          </p:cNvSpPr>
          <p:nvPr>
            <p:ph type="sldNum" sz="quarter" idx="12"/>
          </p:nvPr>
        </p:nvSpPr>
        <p:spPr/>
        <p:txBody>
          <a:bodyPr/>
          <a:lstStyle/>
          <a:p>
            <a:fld id="{E551EC36-5272-4A1F-A856-9380A8172CAC}"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152400"/>
            <a:ext cx="9296400" cy="523220"/>
          </a:xfrm>
          <a:prstGeom prst="rect">
            <a:avLst/>
          </a:prstGeom>
          <a:noFill/>
        </p:spPr>
        <p:txBody>
          <a:bodyPr wrap="square" rtlCol="0">
            <a:spAutoFit/>
          </a:bodyPr>
          <a:lstStyle/>
          <a:p>
            <a:pPr algn="ctr"/>
            <a:r>
              <a:rPr lang="en-US" sz="2800" b="1" dirty="0" smtClean="0">
                <a:solidFill>
                  <a:srgbClr val="3333CC"/>
                </a:solidFill>
              </a:rPr>
              <a:t>Dust Storm over southern Asia, 9 June 2003, Terra/MODIS</a:t>
            </a:r>
            <a:endParaRPr lang="en-US" sz="2800" b="1" dirty="0">
              <a:solidFill>
                <a:srgbClr val="3333CC"/>
              </a:solidFill>
            </a:endParaRPr>
          </a:p>
        </p:txBody>
      </p:sp>
      <p:pic>
        <p:nvPicPr>
          <p:cNvPr id="12" name="Picture 11" descr="India.A2003160.0550.250m.jpg"/>
          <p:cNvPicPr>
            <a:picLocks noChangeAspect="1"/>
          </p:cNvPicPr>
          <p:nvPr/>
        </p:nvPicPr>
        <p:blipFill>
          <a:blip r:embed="rId3" cstate="print"/>
          <a:srcRect l="11029" t="23333" r="20043" b="10000"/>
          <a:stretch>
            <a:fillRect/>
          </a:stretch>
        </p:blipFill>
        <p:spPr>
          <a:xfrm>
            <a:off x="4857750" y="1752600"/>
            <a:ext cx="4286250" cy="3429000"/>
          </a:xfrm>
          <a:prstGeom prst="rect">
            <a:avLst/>
          </a:prstGeom>
        </p:spPr>
      </p:pic>
      <p:grpSp>
        <p:nvGrpSpPr>
          <p:cNvPr id="13" name="Group 12"/>
          <p:cNvGrpSpPr/>
          <p:nvPr/>
        </p:nvGrpSpPr>
        <p:grpSpPr>
          <a:xfrm>
            <a:off x="0" y="1066800"/>
            <a:ext cx="5486400" cy="4099500"/>
            <a:chOff x="762000" y="28079"/>
            <a:chExt cx="7010400" cy="5535551"/>
          </a:xfrm>
        </p:grpSpPr>
        <p:pic>
          <p:nvPicPr>
            <p:cNvPr id="14" name="Picture 13" descr="june9_2003_boundary.jpg"/>
            <p:cNvPicPr>
              <a:picLocks noChangeAspect="1"/>
            </p:cNvPicPr>
            <p:nvPr/>
          </p:nvPicPr>
          <p:blipFill>
            <a:blip r:embed="rId4" cstate="print"/>
            <a:srcRect r="20000"/>
            <a:stretch>
              <a:fillRect/>
            </a:stretch>
          </p:blipFill>
          <p:spPr>
            <a:xfrm>
              <a:off x="762000" y="940658"/>
              <a:ext cx="6178585" cy="4622972"/>
            </a:xfrm>
            <a:prstGeom prst="rect">
              <a:avLst/>
            </a:prstGeom>
          </p:spPr>
        </p:pic>
        <p:cxnSp>
          <p:nvCxnSpPr>
            <p:cNvPr id="15" name="Straight Arrow Connector 14"/>
            <p:cNvCxnSpPr/>
            <p:nvPr/>
          </p:nvCxnSpPr>
          <p:spPr>
            <a:xfrm>
              <a:off x="3390919" y="887852"/>
              <a:ext cx="194714" cy="732533"/>
            </a:xfrm>
            <a:prstGeom prst="straightConnector1">
              <a:avLst/>
            </a:prstGeom>
            <a:ln w="34925">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36217" y="28079"/>
              <a:ext cx="2712550" cy="955858"/>
            </a:xfrm>
            <a:prstGeom prst="rect">
              <a:avLst/>
            </a:prstGeom>
            <a:noFill/>
          </p:spPr>
          <p:txBody>
            <a:bodyPr wrap="square" rtlCol="0">
              <a:spAutoFit/>
            </a:bodyPr>
            <a:lstStyle/>
            <a:p>
              <a:r>
                <a:rPr lang="en-US" sz="2000" b="1" i="1" dirty="0" smtClean="0">
                  <a:solidFill>
                    <a:srgbClr val="FF0000"/>
                  </a:solidFill>
                </a:rPr>
                <a:t>Hindu-Kush Karakoram</a:t>
              </a:r>
              <a:endParaRPr lang="en-US" sz="2000" b="1" i="1" dirty="0">
                <a:solidFill>
                  <a:srgbClr val="FF0000"/>
                </a:solidFill>
              </a:endParaRPr>
            </a:p>
          </p:txBody>
        </p:sp>
        <p:sp>
          <p:nvSpPr>
            <p:cNvPr id="17" name="TextBox 16"/>
            <p:cNvSpPr txBox="1"/>
            <p:nvPr/>
          </p:nvSpPr>
          <p:spPr>
            <a:xfrm>
              <a:off x="2820417" y="4465604"/>
              <a:ext cx="2712550" cy="955858"/>
            </a:xfrm>
            <a:prstGeom prst="rect">
              <a:avLst/>
            </a:prstGeom>
            <a:noFill/>
          </p:spPr>
          <p:txBody>
            <a:bodyPr wrap="square" rtlCol="0">
              <a:spAutoFit/>
            </a:bodyPr>
            <a:lstStyle/>
            <a:p>
              <a:pPr algn="ctr"/>
              <a:r>
                <a:rPr lang="en-US" sz="2000" b="1" i="1" dirty="0" smtClean="0">
                  <a:solidFill>
                    <a:srgbClr val="FF0000"/>
                  </a:solidFill>
                  <a:effectLst>
                    <a:outerShdw blurRad="38100" dist="38100" dir="2700000" algn="tl">
                      <a:srgbClr val="000000">
                        <a:alpha val="43137"/>
                      </a:srgbClr>
                    </a:outerShdw>
                  </a:effectLst>
                </a:rPr>
                <a:t>Western Himalaya</a:t>
              </a:r>
              <a:endParaRPr lang="en-US" sz="2000" b="1" i="1" dirty="0">
                <a:solidFill>
                  <a:srgbClr val="FF0000"/>
                </a:solidFill>
                <a:effectLst>
                  <a:outerShdw blurRad="38100" dist="38100" dir="2700000" algn="tl">
                    <a:srgbClr val="000000">
                      <a:alpha val="43137"/>
                    </a:srgbClr>
                  </a:outerShdw>
                </a:effectLst>
              </a:endParaRPr>
            </a:p>
          </p:txBody>
        </p:sp>
        <p:cxnSp>
          <p:nvCxnSpPr>
            <p:cNvPr id="18" name="Straight Arrow Connector 17"/>
            <p:cNvCxnSpPr/>
            <p:nvPr/>
          </p:nvCxnSpPr>
          <p:spPr>
            <a:xfrm flipV="1">
              <a:off x="4132580" y="3732220"/>
              <a:ext cx="426720" cy="829495"/>
            </a:xfrm>
            <a:prstGeom prst="straightConnector1">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72200" y="915650"/>
              <a:ext cx="1600200" cy="1107996"/>
            </a:xfrm>
            <a:prstGeom prst="rect">
              <a:avLst/>
            </a:prstGeom>
            <a:noFill/>
          </p:spPr>
          <p:txBody>
            <a:bodyPr wrap="square" rtlCol="0">
              <a:spAutoFit/>
            </a:bodyPr>
            <a:lstStyle/>
            <a:p>
              <a:endParaRPr lang="en-US" sz="6600" b="1" dirty="0"/>
            </a:p>
          </p:txBody>
        </p:sp>
      </p:grpSp>
      <p:sp>
        <p:nvSpPr>
          <p:cNvPr id="20" name="TextBox 19"/>
          <p:cNvSpPr txBox="1"/>
          <p:nvPr/>
        </p:nvSpPr>
        <p:spPr>
          <a:xfrm>
            <a:off x="4953000" y="1371600"/>
            <a:ext cx="4191000" cy="400110"/>
          </a:xfrm>
          <a:prstGeom prst="rect">
            <a:avLst/>
          </a:prstGeom>
          <a:noFill/>
        </p:spPr>
        <p:txBody>
          <a:bodyPr wrap="square" rtlCol="0">
            <a:spAutoFit/>
          </a:bodyPr>
          <a:lstStyle/>
          <a:p>
            <a:pPr algn="ctr"/>
            <a:r>
              <a:rPr lang="en-US" sz="2000" b="1" dirty="0" smtClean="0">
                <a:solidFill>
                  <a:srgbClr val="FF0000"/>
                </a:solidFill>
              </a:rPr>
              <a:t>Zoom-in over western Himalaya</a:t>
            </a:r>
            <a:endParaRPr lang="en-US" sz="2000" b="1" dirty="0">
              <a:solidFill>
                <a:srgbClr val="FF0000"/>
              </a:solidFill>
            </a:endParaRPr>
          </a:p>
        </p:txBody>
      </p:sp>
      <p:sp>
        <p:nvSpPr>
          <p:cNvPr id="21" name="Slide Number Placeholder 20"/>
          <p:cNvSpPr>
            <a:spLocks noGrp="1"/>
          </p:cNvSpPr>
          <p:nvPr>
            <p:ph type="sldNum" sz="quarter" idx="12"/>
          </p:nvPr>
        </p:nvSpPr>
        <p:spPr/>
        <p:txBody>
          <a:bodyPr/>
          <a:lstStyle/>
          <a:p>
            <a:fld id="{E551EC36-5272-4A1F-A856-9380A8172CAC}" type="slidenum">
              <a:rPr lang="en-US" smtClean="0"/>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ndia.A2003160.0550.250m.jpg"/>
          <p:cNvPicPr>
            <a:picLocks noChangeAspect="1"/>
          </p:cNvPicPr>
          <p:nvPr/>
        </p:nvPicPr>
        <p:blipFill>
          <a:blip r:embed="rId3" cstate="print">
            <a:lum contrast="10000"/>
          </a:blip>
          <a:srcRect l="12898" t="22884" r="45501" b="26970"/>
          <a:stretch>
            <a:fillRect/>
          </a:stretch>
        </p:blipFill>
        <p:spPr>
          <a:xfrm>
            <a:off x="39511" y="1823443"/>
            <a:ext cx="4608689" cy="3888581"/>
          </a:xfrm>
          <a:prstGeom prst="rect">
            <a:avLst/>
          </a:prstGeom>
        </p:spPr>
      </p:pic>
      <p:pic>
        <p:nvPicPr>
          <p:cNvPr id="4" name="Picture 3" descr="ref_single_day.png"/>
          <p:cNvPicPr>
            <a:picLocks noChangeAspect="1"/>
          </p:cNvPicPr>
          <p:nvPr/>
        </p:nvPicPr>
        <p:blipFill>
          <a:blip r:embed="rId4" cstate="print"/>
          <a:srcRect t="4542" r="5707"/>
          <a:stretch>
            <a:fillRect/>
          </a:stretch>
        </p:blipFill>
        <p:spPr>
          <a:xfrm>
            <a:off x="4800600" y="1673425"/>
            <a:ext cx="4256135" cy="4343399"/>
          </a:xfrm>
          <a:prstGeom prst="rect">
            <a:avLst/>
          </a:prstGeom>
        </p:spPr>
      </p:pic>
      <p:sp>
        <p:nvSpPr>
          <p:cNvPr id="5" name="TextBox 4"/>
          <p:cNvSpPr txBox="1"/>
          <p:nvPr/>
        </p:nvSpPr>
        <p:spPr>
          <a:xfrm>
            <a:off x="76200" y="1425714"/>
            <a:ext cx="4343400" cy="400110"/>
          </a:xfrm>
          <a:prstGeom prst="rect">
            <a:avLst/>
          </a:prstGeom>
          <a:noFill/>
        </p:spPr>
        <p:txBody>
          <a:bodyPr wrap="square" rtlCol="0">
            <a:spAutoFit/>
          </a:bodyPr>
          <a:lstStyle/>
          <a:p>
            <a:pPr algn="ctr"/>
            <a:r>
              <a:rPr lang="en-US" sz="2000" b="1" dirty="0" smtClean="0"/>
              <a:t>15 June (few days after dust event)</a:t>
            </a:r>
            <a:endParaRPr lang="en-US" sz="2000" b="1" dirty="0"/>
          </a:p>
        </p:txBody>
      </p:sp>
      <p:sp>
        <p:nvSpPr>
          <p:cNvPr id="6" name="TextBox 5"/>
          <p:cNvSpPr txBox="1"/>
          <p:nvPr/>
        </p:nvSpPr>
        <p:spPr>
          <a:xfrm>
            <a:off x="762000" y="152400"/>
            <a:ext cx="7696200" cy="1015663"/>
          </a:xfrm>
          <a:prstGeom prst="rect">
            <a:avLst/>
          </a:prstGeom>
          <a:noFill/>
        </p:spPr>
        <p:txBody>
          <a:bodyPr wrap="square" rtlCol="0">
            <a:spAutoFit/>
          </a:bodyPr>
          <a:lstStyle/>
          <a:p>
            <a:pPr algn="ctr"/>
            <a:r>
              <a:rPr lang="en-US" sz="3200" b="1" dirty="0" smtClean="0"/>
              <a:t>Enhanced absorption in visible wavelengths</a:t>
            </a:r>
          </a:p>
          <a:p>
            <a:pPr algn="ctr"/>
            <a:r>
              <a:rPr lang="en-US" sz="2800" b="1" i="1" dirty="0" smtClean="0">
                <a:solidFill>
                  <a:srgbClr val="FF0000"/>
                </a:solidFill>
              </a:rPr>
              <a:t>VIS-NIR gradient</a:t>
            </a:r>
            <a:endParaRPr lang="en-US" sz="2800" b="1" i="1" dirty="0">
              <a:solidFill>
                <a:srgbClr val="FF0000"/>
              </a:solidFill>
            </a:endParaRPr>
          </a:p>
        </p:txBody>
      </p:sp>
      <p:sp>
        <p:nvSpPr>
          <p:cNvPr id="7" name="TextBox 6"/>
          <p:cNvSpPr txBox="1"/>
          <p:nvPr/>
        </p:nvSpPr>
        <p:spPr>
          <a:xfrm>
            <a:off x="152400" y="5997714"/>
            <a:ext cx="8991600" cy="707886"/>
          </a:xfrm>
          <a:prstGeom prst="rect">
            <a:avLst/>
          </a:prstGeom>
          <a:noFill/>
        </p:spPr>
        <p:txBody>
          <a:bodyPr wrap="square" rtlCol="0">
            <a:spAutoFit/>
          </a:bodyPr>
          <a:lstStyle/>
          <a:p>
            <a:r>
              <a:rPr lang="en-US" sz="2000" dirty="0" smtClean="0"/>
              <a:t>MODIS spectral surface reflectance (MOD09) over snow-covered region in the western Himalayas, collocated with MODIS Snow Cover Fraction swath data.</a:t>
            </a:r>
            <a:endParaRPr lang="en-US" sz="2000" dirty="0"/>
          </a:p>
        </p:txBody>
      </p:sp>
      <p:sp>
        <p:nvSpPr>
          <p:cNvPr id="8" name="Slide Number Placeholder 7"/>
          <p:cNvSpPr>
            <a:spLocks noGrp="1"/>
          </p:cNvSpPr>
          <p:nvPr>
            <p:ph type="sldNum" sz="quarter" idx="12"/>
          </p:nvPr>
        </p:nvSpPr>
        <p:spPr/>
        <p:txBody>
          <a:bodyPr/>
          <a:lstStyle/>
          <a:p>
            <a:fld id="{E551EC36-5272-4A1F-A856-9380A8172CAC}"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852949"/>
            <a:ext cx="9137289" cy="4557251"/>
            <a:chOff x="0" y="838200"/>
            <a:chExt cx="9137289" cy="4557251"/>
          </a:xfrm>
        </p:grpSpPr>
        <p:pic>
          <p:nvPicPr>
            <p:cNvPr id="2" name="Picture 1" descr="figure2.tif"/>
            <p:cNvPicPr>
              <a:picLocks noChangeAspect="1"/>
            </p:cNvPicPr>
            <p:nvPr/>
          </p:nvPicPr>
          <p:blipFill>
            <a:blip r:embed="rId2" cstate="print"/>
            <a:stretch>
              <a:fillRect/>
            </a:stretch>
          </p:blipFill>
          <p:spPr>
            <a:xfrm>
              <a:off x="0" y="838200"/>
              <a:ext cx="9137289" cy="4557251"/>
            </a:xfrm>
            <a:prstGeom prst="rect">
              <a:avLst/>
            </a:prstGeom>
          </p:spPr>
        </p:pic>
        <p:cxnSp>
          <p:nvCxnSpPr>
            <p:cNvPr id="3" name="Straight Arrow Connector 2"/>
            <p:cNvCxnSpPr/>
            <p:nvPr/>
          </p:nvCxnSpPr>
          <p:spPr>
            <a:xfrm flipH="1" flipV="1">
              <a:off x="990600" y="3048000"/>
              <a:ext cx="304800" cy="762000"/>
            </a:xfrm>
            <a:prstGeom prst="straightConnector1">
              <a:avLst/>
            </a:prstGeom>
            <a:ln w="38100">
              <a:solidFill>
                <a:schemeClr val="tx1"/>
              </a:solidFill>
              <a:tailEnd type="arrow" w="med" len="lg"/>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76200" y="5410200"/>
            <a:ext cx="8991600" cy="1477328"/>
          </a:xfrm>
          <a:prstGeom prst="rect">
            <a:avLst/>
          </a:prstGeom>
        </p:spPr>
        <p:txBody>
          <a:bodyPr wrap="square">
            <a:spAutoFit/>
          </a:bodyPr>
          <a:lstStyle/>
          <a:p>
            <a:r>
              <a:rPr lang="en-US" b="1" dirty="0" smtClean="0"/>
              <a:t> </a:t>
            </a:r>
            <a:r>
              <a:rPr lang="en-US" dirty="0" smtClean="0"/>
              <a:t>(a) Seasonal variations of surface reflectance (February-June, MOD09), shown as 15 day averages, (b) Absolute difference of surface reflectance between 0.47 and 0.86 µm, averaged for 6–15 June 2003. Positive difference is generally found over the Karakoram, while dust-laden western Himalaya and southern Hindu-Kush region are characterized by negative differences. </a:t>
            </a:r>
            <a:endParaRPr lang="en-US" dirty="0"/>
          </a:p>
        </p:txBody>
      </p:sp>
      <p:sp>
        <p:nvSpPr>
          <p:cNvPr id="6" name="TextBox 5"/>
          <p:cNvSpPr txBox="1"/>
          <p:nvPr/>
        </p:nvSpPr>
        <p:spPr>
          <a:xfrm>
            <a:off x="4724400" y="162580"/>
            <a:ext cx="4114800" cy="523220"/>
          </a:xfrm>
          <a:prstGeom prst="rect">
            <a:avLst/>
          </a:prstGeom>
          <a:noFill/>
        </p:spPr>
        <p:txBody>
          <a:bodyPr wrap="square" rtlCol="0">
            <a:spAutoFit/>
          </a:bodyPr>
          <a:lstStyle/>
          <a:p>
            <a:pPr algn="ctr"/>
            <a:r>
              <a:rPr lang="en-US" sz="2800" b="1" i="1" dirty="0" smtClean="0">
                <a:solidFill>
                  <a:srgbClr val="FF0000"/>
                </a:solidFill>
              </a:rPr>
              <a:t>R</a:t>
            </a:r>
            <a:r>
              <a:rPr lang="en-US" sz="2800" b="1" baseline="-25000" dirty="0" smtClean="0">
                <a:solidFill>
                  <a:srgbClr val="FF0000"/>
                </a:solidFill>
              </a:rPr>
              <a:t>0.47</a:t>
            </a:r>
            <a:r>
              <a:rPr lang="el-GR" sz="2800" b="1" baseline="-25000" dirty="0" smtClean="0">
                <a:solidFill>
                  <a:srgbClr val="FF0000"/>
                </a:solidFill>
                <a:latin typeface="Calibri"/>
              </a:rPr>
              <a:t>μ</a:t>
            </a:r>
            <a:r>
              <a:rPr lang="en-US" sz="2800" b="1" baseline="-25000" dirty="0" smtClean="0">
                <a:solidFill>
                  <a:srgbClr val="FF0000"/>
                </a:solidFill>
                <a:latin typeface="Calibri"/>
              </a:rPr>
              <a:t>m</a:t>
            </a:r>
            <a:r>
              <a:rPr lang="en-US" sz="2800" b="1" dirty="0" smtClean="0">
                <a:solidFill>
                  <a:srgbClr val="FF0000"/>
                </a:solidFill>
                <a:latin typeface="Calibri"/>
              </a:rPr>
              <a:t> - </a:t>
            </a:r>
            <a:r>
              <a:rPr lang="en-US" sz="2800" b="1" i="1" dirty="0" smtClean="0">
                <a:solidFill>
                  <a:srgbClr val="FF0000"/>
                </a:solidFill>
              </a:rPr>
              <a:t>R</a:t>
            </a:r>
            <a:r>
              <a:rPr lang="en-US" sz="2800" b="1" baseline="-25000" dirty="0" smtClean="0">
                <a:solidFill>
                  <a:srgbClr val="FF0000"/>
                </a:solidFill>
              </a:rPr>
              <a:t>0.86</a:t>
            </a:r>
            <a:r>
              <a:rPr lang="el-GR" sz="2800" b="1" baseline="-25000" dirty="0" smtClean="0">
                <a:solidFill>
                  <a:srgbClr val="FF0000"/>
                </a:solidFill>
              </a:rPr>
              <a:t>μ</a:t>
            </a:r>
            <a:r>
              <a:rPr lang="en-US" sz="2800" b="1" baseline="-25000" dirty="0" smtClean="0">
                <a:solidFill>
                  <a:srgbClr val="FF0000"/>
                </a:solidFill>
              </a:rPr>
              <a:t>m</a:t>
            </a:r>
            <a:endParaRPr lang="en-US" sz="2800" b="1" baseline="-25000" dirty="0">
              <a:solidFill>
                <a:srgbClr val="FF0000"/>
              </a:solidFill>
            </a:endParaRPr>
          </a:p>
        </p:txBody>
      </p:sp>
      <p:sp>
        <p:nvSpPr>
          <p:cNvPr id="7" name="Rectangle 6"/>
          <p:cNvSpPr/>
          <p:nvPr/>
        </p:nvSpPr>
        <p:spPr>
          <a:xfrm>
            <a:off x="0" y="0"/>
            <a:ext cx="4876800" cy="830997"/>
          </a:xfrm>
          <a:prstGeom prst="rect">
            <a:avLst/>
          </a:prstGeom>
        </p:spPr>
        <p:txBody>
          <a:bodyPr wrap="square">
            <a:spAutoFit/>
          </a:bodyPr>
          <a:lstStyle/>
          <a:p>
            <a:r>
              <a:rPr lang="en-US" sz="2400" b="1" dirty="0" smtClean="0">
                <a:solidFill>
                  <a:srgbClr val="FF0000"/>
                </a:solidFill>
              </a:rPr>
              <a:t>Seasonal variation of spectral Reflectance over western Himalaya</a:t>
            </a:r>
          </a:p>
        </p:txBody>
      </p:sp>
      <p:sp>
        <p:nvSpPr>
          <p:cNvPr id="8" name="Slide Number Placeholder 7"/>
          <p:cNvSpPr>
            <a:spLocks noGrp="1"/>
          </p:cNvSpPr>
          <p:nvPr>
            <p:ph type="sldNum" sz="quarter" idx="12"/>
          </p:nvPr>
        </p:nvSpPr>
        <p:spPr/>
        <p:txBody>
          <a:bodyPr/>
          <a:lstStyle/>
          <a:p>
            <a:fld id="{E551EC36-5272-4A1F-A856-9380A8172CAC}"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295400"/>
            <a:ext cx="7772400" cy="1447800"/>
          </a:xfrm>
        </p:spPr>
        <p:txBody>
          <a:bodyPr>
            <a:noAutofit/>
          </a:bodyPr>
          <a:lstStyle/>
          <a:p>
            <a:r>
              <a:rPr lang="en-US" altLang="ja-JP" sz="3200" dirty="0" smtClean="0"/>
              <a:t> </a:t>
            </a:r>
            <a:r>
              <a:rPr lang="en-US" altLang="ja-JP" sz="3600" b="1" dirty="0" smtClean="0"/>
              <a:t>Impacts of the snow darkening effect on regional hydrology </a:t>
            </a:r>
            <a:r>
              <a:rPr lang="en-US" altLang="ja-JP" sz="3200" dirty="0" smtClean="0"/>
              <a:t/>
            </a:r>
            <a:br>
              <a:rPr lang="en-US" altLang="ja-JP" sz="3200" dirty="0" smtClean="0"/>
            </a:br>
            <a:r>
              <a:rPr lang="en-US" altLang="ja-JP" sz="3200" dirty="0" smtClean="0"/>
              <a:t/>
            </a:r>
            <a:br>
              <a:rPr lang="en-US" altLang="ja-JP" sz="3200" dirty="0" smtClean="0"/>
            </a:br>
            <a:endParaRPr kumimoji="1" lang="ja-JP" altLang="en-US" sz="3200" dirty="0"/>
          </a:p>
        </p:txBody>
      </p:sp>
      <p:sp>
        <p:nvSpPr>
          <p:cNvPr id="4" name="サブタイトル 3"/>
          <p:cNvSpPr>
            <a:spLocks noGrp="1"/>
          </p:cNvSpPr>
          <p:nvPr>
            <p:ph type="subTitle" idx="1"/>
          </p:nvPr>
        </p:nvSpPr>
        <p:spPr>
          <a:xfrm>
            <a:off x="838200" y="2819400"/>
            <a:ext cx="7776864" cy="2895600"/>
          </a:xfrm>
        </p:spPr>
        <p:txBody>
          <a:bodyPr>
            <a:normAutofit fontScale="85000" lnSpcReduction="20000"/>
          </a:bodyPr>
          <a:lstStyle/>
          <a:p>
            <a:pPr marL="457200" indent="-457200" algn="just">
              <a:spcAft>
                <a:spcPts val="1200"/>
              </a:spcAft>
              <a:buFont typeface="Arial" pitchFamily="34" charset="0"/>
              <a:buChar char="•"/>
            </a:pPr>
            <a:r>
              <a:rPr kumimoji="1" lang="en-US" altLang="ja-JP" dirty="0" smtClean="0">
                <a:solidFill>
                  <a:schemeClr val="tx1"/>
                </a:solidFill>
              </a:rPr>
              <a:t>Snow-darkening physics package implemented in the   NASA GEOS-5 earth system model</a:t>
            </a:r>
          </a:p>
          <a:p>
            <a:pPr marL="457200" indent="-457200" algn="just">
              <a:buFont typeface="Arial" pitchFamily="34" charset="0"/>
              <a:buChar char="•"/>
            </a:pPr>
            <a:r>
              <a:rPr kumimoji="1" lang="en-US" altLang="ja-JP" dirty="0" smtClean="0">
                <a:solidFill>
                  <a:schemeClr val="tx1"/>
                </a:solidFill>
              </a:rPr>
              <a:t>7- years of model integration from reply run GEOS-5 replay run experiment</a:t>
            </a:r>
          </a:p>
          <a:p>
            <a:pPr marL="457200" indent="-457200" algn="just">
              <a:buFont typeface="Arial" pitchFamily="34" charset="0"/>
              <a:buChar char="•"/>
            </a:pPr>
            <a:r>
              <a:rPr lang="en-US" altLang="ja-JP" dirty="0" smtClean="0">
                <a:solidFill>
                  <a:schemeClr val="tx1"/>
                </a:solidFill>
              </a:rPr>
              <a:t>Control:  with snow darkening (SND) physics module  (dust and BC)</a:t>
            </a:r>
          </a:p>
          <a:p>
            <a:pPr marL="457200" indent="-457200" algn="just">
              <a:buFont typeface="Arial" pitchFamily="34" charset="0"/>
              <a:buChar char="•"/>
            </a:pPr>
            <a:r>
              <a:rPr lang="en-US" altLang="ja-JP" dirty="0" smtClean="0">
                <a:solidFill>
                  <a:schemeClr val="tx1"/>
                </a:solidFill>
              </a:rPr>
              <a:t>Anomaly experiment:  without SND</a:t>
            </a:r>
          </a:p>
        </p:txBody>
      </p:sp>
      <p:sp>
        <p:nvSpPr>
          <p:cNvPr id="5" name="Slide Number Placeholder 4"/>
          <p:cNvSpPr>
            <a:spLocks noGrp="1"/>
          </p:cNvSpPr>
          <p:nvPr>
            <p:ph type="sldNum" sz="quarter" idx="12"/>
          </p:nvPr>
        </p:nvSpPr>
        <p:spPr/>
        <p:txBody>
          <a:bodyPr/>
          <a:lstStyle/>
          <a:p>
            <a:fld id="{E551EC36-5272-4A1F-A856-9380A8172CAC}" type="slidenum">
              <a:rPr lang="en-US" smtClean="0"/>
              <a:pPr/>
              <a:t>8</a:t>
            </a:fld>
            <a:endParaRPr lang="en-US"/>
          </a:p>
        </p:txBody>
      </p:sp>
    </p:spTree>
    <p:extLst>
      <p:ext uri="{BB962C8B-B14F-4D97-AF65-F5344CB8AC3E}">
        <p14:creationId xmlns="" xmlns:p14="http://schemas.microsoft.com/office/powerpoint/2010/main" val="38061661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Post_Doctor\Life_at_NASA\JAMEX\Bill_new_project_st_2010\GEOS5_experiment\SND-AeroChem-Fortuna-2_5-b20-V4\replay\plots_daily_SND\gif_2010\all_20100201-20100630_daily_snd_replay_on_swe.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512" y="115967"/>
            <a:ext cx="8763000" cy="676941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E551EC36-5272-4A1F-A856-9380A8172CAC}" type="slidenum">
              <a:rPr lang="en-US" smtClean="0"/>
              <a:pPr/>
              <a:t>9</a:t>
            </a:fld>
            <a:endParaRPr lang="en-US"/>
          </a:p>
        </p:txBody>
      </p:sp>
    </p:spTree>
    <p:extLst>
      <p:ext uri="{BB962C8B-B14F-4D97-AF65-F5344CB8AC3E}">
        <p14:creationId xmlns="" xmlns:p14="http://schemas.microsoft.com/office/powerpoint/2010/main" val="3871777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582</TotalTime>
  <Words>2672</Words>
  <Application>Microsoft Office PowerPoint</Application>
  <PresentationFormat>On-screen Show (4:3)</PresentationFormat>
  <Paragraphs>262</Paragraphs>
  <Slides>28</Slides>
  <Notes>22</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Impacts of absorbing aerosols on snowpack in the Himalayas/ Tibetan Plateau and regional hydroclimate  William K-M. Lau, Co-authors:  K-M. Kim, M-K. Kim, R.Gautam, T.J.Yasunari, C.Hsu, P. Colarco,  A. da Silva    </vt:lpstr>
      <vt:lpstr>Possible causes for accelerated melting of glacier and snowpack in the Himalayas/Tibetan Plateau region  </vt:lpstr>
      <vt:lpstr>Slide 3</vt:lpstr>
      <vt:lpstr>Slide 4</vt:lpstr>
      <vt:lpstr>Slide 5</vt:lpstr>
      <vt:lpstr>Slide 6</vt:lpstr>
      <vt:lpstr>Slide 7</vt:lpstr>
      <vt:lpstr> Impacts of the snow darkening effect on regional hydrology   </vt:lpstr>
      <vt:lpstr>Slide 9</vt:lpstr>
      <vt:lpstr>Slide 10</vt:lpstr>
      <vt:lpstr>Slide 11</vt:lpstr>
      <vt:lpstr>Summary of SND effect on runoff (no atmospheric feedback)</vt:lpstr>
      <vt:lpstr>Slide 13</vt:lpstr>
      <vt:lpstr>Slide 14</vt:lpstr>
      <vt:lpstr>Slide 15</vt:lpstr>
      <vt:lpstr>Slide 16</vt:lpstr>
      <vt:lpstr>Slide 17</vt:lpstr>
      <vt:lpstr>Slide 18</vt:lpstr>
      <vt:lpstr>Slide 19</vt:lpstr>
      <vt:lpstr>Conclusions</vt:lpstr>
      <vt:lpstr>Back-UP</vt:lpstr>
      <vt:lpstr>Slide 22</vt:lpstr>
      <vt:lpstr>Conclusions</vt:lpstr>
      <vt:lpstr>Slide 24</vt:lpstr>
      <vt:lpstr>Slide 25</vt:lpstr>
      <vt:lpstr>Slide 26</vt:lpstr>
      <vt:lpstr>Slide 27</vt:lpstr>
      <vt:lpstr>Slide 28</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rgautam</dc:creator>
  <cp:lastModifiedBy>wlau</cp:lastModifiedBy>
  <cp:revision>91</cp:revision>
  <dcterms:created xsi:type="dcterms:W3CDTF">2013-03-29T18:20:09Z</dcterms:created>
  <dcterms:modified xsi:type="dcterms:W3CDTF">2013-04-16T14:06:28Z</dcterms:modified>
</cp:coreProperties>
</file>